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14"/>
  </p:notesMasterIdLst>
  <p:handoutMasterIdLst>
    <p:handoutMasterId r:id="rId15"/>
  </p:handoutMasterIdLst>
  <p:sldIdLst>
    <p:sldId id="509" r:id="rId5"/>
    <p:sldId id="265" r:id="rId6"/>
    <p:sldId id="502" r:id="rId7"/>
    <p:sldId id="497" r:id="rId8"/>
    <p:sldId id="498" r:id="rId9"/>
    <p:sldId id="503" r:id="rId10"/>
    <p:sldId id="505" r:id="rId11"/>
    <p:sldId id="510" r:id="rId12"/>
    <p:sldId id="511" r:id="rId13"/>
  </p:sldIdLst>
  <p:sldSz cx="9144000" cy="6858000" type="screen4x3"/>
  <p:notesSz cx="6797675" cy="9926638"/>
  <p:defaultTextStyle>
    <a:defPPr>
      <a:defRPr lang="en-GB"/>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35">
          <p15:clr>
            <a:srgbClr val="A4A3A4"/>
          </p15:clr>
        </p15:guide>
        <p15:guide id="2" orient="horz" pos="4122">
          <p15:clr>
            <a:srgbClr val="A4A3A4"/>
          </p15:clr>
        </p15:guide>
        <p15:guide id="3" orient="horz" pos="178">
          <p15:clr>
            <a:srgbClr val="A4A3A4"/>
          </p15:clr>
        </p15:guide>
        <p15:guide id="4" orient="horz" pos="538">
          <p15:clr>
            <a:srgbClr val="A4A3A4"/>
          </p15:clr>
        </p15:guide>
        <p15:guide id="5" orient="horz" pos="1620">
          <p15:clr>
            <a:srgbClr val="A4A3A4"/>
          </p15:clr>
        </p15:guide>
        <p15:guide id="6" orient="horz" pos="3009">
          <p15:clr>
            <a:srgbClr val="A4A3A4"/>
          </p15:clr>
        </p15:guide>
        <p15:guide id="7" orient="horz" pos="2350">
          <p15:clr>
            <a:srgbClr val="A4A3A4"/>
          </p15:clr>
        </p15:guide>
        <p15:guide id="8" pos="358">
          <p15:clr>
            <a:srgbClr val="A4A3A4"/>
          </p15:clr>
        </p15:guide>
        <p15:guide id="9" pos="5227">
          <p15:clr>
            <a:srgbClr val="A4A3A4"/>
          </p15:clr>
        </p15:guide>
        <p15:guide id="10" pos="631">
          <p15:clr>
            <a:srgbClr val="A4A3A4"/>
          </p15:clr>
        </p15:guide>
        <p15:guide id="11" pos="1542">
          <p15:clr>
            <a:srgbClr val="A4A3A4"/>
          </p15:clr>
        </p15:guide>
        <p15:guide id="12" pos="3681">
          <p15:clr>
            <a:srgbClr val="A4A3A4"/>
          </p15:clr>
        </p15:guide>
        <p15:guide id="13" pos="2052">
          <p15:clr>
            <a:srgbClr val="A4A3A4"/>
          </p15:clr>
        </p15:guide>
        <p15:guide id="14" pos="535">
          <p15:clr>
            <a:srgbClr val="A4A3A4"/>
          </p15:clr>
        </p15:guide>
        <p15:guide id="15" pos="2356">
          <p15:clr>
            <a:srgbClr val="A4A3A4"/>
          </p15:clr>
        </p15:guide>
        <p15:guide id="16" pos="5577">
          <p15:clr>
            <a:srgbClr val="A4A3A4"/>
          </p15:clr>
        </p15:guide>
        <p15:guide id="17" pos="947">
          <p15:clr>
            <a:srgbClr val="A4A3A4"/>
          </p15:clr>
        </p15:guide>
        <p15:guide id="18" pos="4687">
          <p15:clr>
            <a:srgbClr val="A4A3A4"/>
          </p15:clr>
        </p15:guide>
        <p15:guide id="19" pos="446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js, E.J.M. de (RT)" initials="NEd(" lastIdx="2" clrIdx="0"/>
  <p:cmAuthor id="2" name="Seggelen, J.M. van (RT)" initials="SJv(" lastIdx="1" clrIdx="1">
    <p:extLst>
      <p:ext uri="{19B8F6BF-5375-455C-9EA6-DF929625EA0E}">
        <p15:presenceInfo xmlns:p15="http://schemas.microsoft.com/office/powerpoint/2012/main" userId="S::J.M.van_Seggelen@lumc.nl::3974e0b9-e2b7-4422-97bd-f386c562a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AFF"/>
    <a:srgbClr val="111166"/>
    <a:srgbClr val="000000"/>
    <a:srgbClr val="B4E6FF"/>
    <a:srgbClr val="B3DEF5"/>
    <a:srgbClr val="B3E5FE"/>
    <a:srgbClr val="B4E5FF"/>
    <a:srgbClr val="C8DFFF"/>
    <a:srgbClr val="B4D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52723" autoAdjust="0"/>
  </p:normalViewPr>
  <p:slideViewPr>
    <p:cSldViewPr snapToGrid="0" snapToObjects="1" showGuides="1">
      <p:cViewPr varScale="1">
        <p:scale>
          <a:sx n="28" d="100"/>
          <a:sy n="28" d="100"/>
        </p:scale>
        <p:origin x="2244" y="60"/>
      </p:cViewPr>
      <p:guideLst>
        <p:guide orient="horz" pos="235"/>
        <p:guide orient="horz" pos="4122"/>
        <p:guide orient="horz" pos="178"/>
        <p:guide orient="horz" pos="538"/>
        <p:guide orient="horz" pos="1620"/>
        <p:guide orient="horz" pos="3009"/>
        <p:guide orient="horz" pos="2350"/>
        <p:guide pos="358"/>
        <p:guide pos="5227"/>
        <p:guide pos="631"/>
        <p:guide pos="1542"/>
        <p:guide pos="3681"/>
        <p:guide pos="2052"/>
        <p:guide pos="535"/>
        <p:guide pos="2356"/>
        <p:guide pos="5577"/>
        <p:guide pos="947"/>
        <p:guide pos="4687"/>
        <p:guide pos="4467"/>
      </p:guideLst>
    </p:cSldViewPr>
  </p:slideViewPr>
  <p:notesTextViewPr>
    <p:cViewPr>
      <p:scale>
        <a:sx n="3" d="2"/>
        <a:sy n="3" d="2"/>
      </p:scale>
      <p:origin x="0" y="0"/>
    </p:cViewPr>
  </p:notesTextViewPr>
  <p:sorterViewPr>
    <p:cViewPr>
      <p:scale>
        <a:sx n="160" d="100"/>
        <a:sy n="160" d="100"/>
      </p:scale>
      <p:origin x="0" y="-26508"/>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523988" y="167168"/>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49155" name="Rectangle 3"/>
          <p:cNvSpPr>
            <a:spLocks noGrp="1" noChangeArrowheads="1"/>
          </p:cNvSpPr>
          <p:nvPr>
            <p:ph type="dt" sz="quarter" idx="1"/>
          </p:nvPr>
        </p:nvSpPr>
        <p:spPr bwMode="auto">
          <a:xfrm>
            <a:off x="3778060" y="167168"/>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000">
                <a:latin typeface="Arial" charset="0"/>
              </a:defRPr>
            </a:lvl1pPr>
          </a:lstStyle>
          <a:p>
            <a:endParaRPr lang="en-GB"/>
          </a:p>
        </p:txBody>
      </p:sp>
      <p:sp>
        <p:nvSpPr>
          <p:cNvPr id="49156" name="Rectangle 4"/>
          <p:cNvSpPr>
            <a:spLocks noGrp="1" noChangeArrowheads="1"/>
          </p:cNvSpPr>
          <p:nvPr>
            <p:ph type="ftr" sz="quarter" idx="2"/>
          </p:nvPr>
        </p:nvSpPr>
        <p:spPr bwMode="auto">
          <a:xfrm>
            <a:off x="523988" y="909941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49157" name="Rectangle 5"/>
          <p:cNvSpPr>
            <a:spLocks noGrp="1" noChangeArrowheads="1"/>
          </p:cNvSpPr>
          <p:nvPr>
            <p:ph type="sldNum" sz="quarter" idx="3"/>
          </p:nvPr>
        </p:nvSpPr>
        <p:spPr bwMode="auto">
          <a:xfrm>
            <a:off x="3778060" y="909941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000">
                <a:latin typeface="Arial" charset="0"/>
              </a:defRPr>
            </a:lvl1pPr>
          </a:lstStyle>
          <a:p>
            <a:fld id="{E8C5BD47-55D6-1344-B91F-7C24D2E19559}" type="slidenum">
              <a:rPr lang="en-GB"/>
              <a:pPr/>
              <a:t>‹nr.›</a:t>
            </a:fld>
            <a:endParaRPr lang="en-GB" sz="1200">
              <a:latin typeface="Times" charset="0"/>
            </a:endParaRPr>
          </a:p>
        </p:txBody>
      </p:sp>
    </p:spTree>
    <p:extLst>
      <p:ext uri="{BB962C8B-B14F-4D97-AF65-F5344CB8AC3E}">
        <p14:creationId xmlns:p14="http://schemas.microsoft.com/office/powerpoint/2010/main" val="10513746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523988" y="0"/>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9219" name="Rectangle 3"/>
          <p:cNvSpPr>
            <a:spLocks noGrp="1" noChangeArrowheads="1"/>
          </p:cNvSpPr>
          <p:nvPr>
            <p:ph type="dt" idx="1"/>
          </p:nvPr>
        </p:nvSpPr>
        <p:spPr bwMode="auto">
          <a:xfrm>
            <a:off x="3778060" y="0"/>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lvl1pPr>
          </a:lstStyle>
          <a:p>
            <a:endParaRPr lang="en-GB"/>
          </a:p>
        </p:txBody>
      </p:sp>
      <p:sp>
        <p:nvSpPr>
          <p:cNvPr id="922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06357" y="4715153"/>
            <a:ext cx="4984962"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222" name="Rectangle 6"/>
          <p:cNvSpPr>
            <a:spLocks noGrp="1" noChangeArrowheads="1"/>
          </p:cNvSpPr>
          <p:nvPr>
            <p:ph type="ftr" sz="quarter" idx="4"/>
          </p:nvPr>
        </p:nvSpPr>
        <p:spPr bwMode="auto">
          <a:xfrm>
            <a:off x="523988" y="925796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9223" name="Rectangle 7"/>
          <p:cNvSpPr>
            <a:spLocks noGrp="1" noChangeArrowheads="1"/>
          </p:cNvSpPr>
          <p:nvPr>
            <p:ph type="sldNum" sz="quarter" idx="5"/>
          </p:nvPr>
        </p:nvSpPr>
        <p:spPr bwMode="auto">
          <a:xfrm>
            <a:off x="3778060" y="925796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000">
                <a:latin typeface="Arial" charset="0"/>
              </a:defRPr>
            </a:lvl1pPr>
          </a:lstStyle>
          <a:p>
            <a:fld id="{92BE362E-78BA-324A-8038-5482DADFDF7D}" type="slidenum">
              <a:rPr lang="en-GB"/>
              <a:pPr/>
              <a:t>‹nr.›</a:t>
            </a:fld>
            <a:endParaRPr lang="en-GB" sz="1200">
              <a:latin typeface="Times" charset="0"/>
            </a:endParaRPr>
          </a:p>
        </p:txBody>
      </p:sp>
    </p:spTree>
    <p:extLst>
      <p:ext uri="{BB962C8B-B14F-4D97-AF65-F5344CB8AC3E}">
        <p14:creationId xmlns:p14="http://schemas.microsoft.com/office/powerpoint/2010/main" val="297895126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4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alliaweb.nl/zorgpraktijk/netwerken-palliatieve-zorg/netwerken-palliatieve-zor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alliaweb.nl/corona/12-deskundigheidsbevordering/12-deskundigheidsbevorderin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alliaweb.nl/coron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Welkom bij de basisscholingen COVID-19 en palliatieve zorg.</a:t>
            </a:r>
          </a:p>
          <a:p>
            <a:r>
              <a:rPr lang="nl-NL" noProof="0" dirty="0"/>
              <a:t>Deze serie korte scholingen is gemaakt voor zorgverleners in het ziekenhuis, maar is ook bruikbaar voor zorgverleners werkend in andere settingen zoals verpleeghuis, hospice en thuis. Voor artsen èn voor verpleegkundigen.</a:t>
            </a:r>
          </a:p>
          <a:p>
            <a:r>
              <a:rPr lang="nl-NL" noProof="0" dirty="0"/>
              <a:t>Elke scholing duurt ongeveer 12 minuten en aan het eind staan de contactgegevens. Op YouTube vind je bij elk filmpje in de tekst eronder de relevante links naar websites en documenten.</a:t>
            </a:r>
          </a:p>
          <a:p>
            <a:r>
              <a:rPr lang="nl-NL" noProof="0" dirty="0"/>
              <a:t>Door het corona virus overlijden helaas veel patiënten, deze onzekere periode heeft dan ook grote impact op ons allemaal, ook op jou als zorgverlener. Het is daarom extra belangrijk oog te hebben voor de patiënt met COVID die achteruit gaat en mogelijk komt te overlijden, en voor diens naasten. Dat doe je door hen zo optimaal mogelijk te ondersteunen en te omringen met goede zorg en voorlichting. In de definitie van palliatieve zorg die opgenomen is in het landelijk Kwaliteitskader komt dit goed naar voren; het gaat om anticiperen, voorkomen en behandelen van lijden. En om oog voor lichamelijke, emotionele, sociale en levensbeschouwelijke noden. Daarbij is het belangrijk dat patiënten zo goed als mogelijk hun autonomie behouden en zelf keuzes kunnen maken. En bedenk, als jij en je collega’s goed voor patiënten en naasten kunnen zorgen, zorg je daarmee ook goed voor jezelf en blijf je beter staande.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81586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Patiënten met COVID hebben regelmatig last van misselijkheid en braken. We weten dat misselijkheid een symptoom is met een grote impact op welbevinden. Misselijkheid en braken hebben beide een sterk negatieve invloed op de kwaliteit van leven. Patiënten geven vaak aan misselijkheid erger te vinden dan bijvoorbeeld pijn. Bestrijden van misselijkheid en braken kan meehelpen om de laatste fase zo comfortabel mogelijk te maken. </a:t>
            </a:r>
          </a:p>
          <a:p>
            <a:endParaRPr lang="nl-NL" dirty="0"/>
          </a:p>
        </p:txBody>
      </p:sp>
      <p:sp>
        <p:nvSpPr>
          <p:cNvPr id="4" name="Tijdelijke aanduiding voor dianummer 3"/>
          <p:cNvSpPr>
            <a:spLocks noGrp="1"/>
          </p:cNvSpPr>
          <p:nvPr>
            <p:ph type="sldNum" sz="quarter" idx="5"/>
          </p:nvPr>
        </p:nvSpPr>
        <p:spPr/>
        <p:txBody>
          <a:bodyPr/>
          <a:lstStyle/>
          <a:p>
            <a:fld id="{92BE362E-78BA-324A-8038-5482DADFDF7D}" type="slidenum">
              <a:rPr lang="en-GB" smtClean="0"/>
              <a:pPr/>
              <a:t>2</a:t>
            </a:fld>
            <a:endParaRPr lang="en-GB" sz="1200">
              <a:latin typeface="Times" charset="0"/>
            </a:endParaRPr>
          </a:p>
        </p:txBody>
      </p:sp>
    </p:spTree>
    <p:extLst>
      <p:ext uri="{BB962C8B-B14F-4D97-AF65-F5344CB8AC3E}">
        <p14:creationId xmlns:p14="http://schemas.microsoft.com/office/powerpoint/2010/main" val="40300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patiënten met COVID worden misselijkheid en braken waarschijnlijk mede veroorzaakt door de virusinfectie zelf. Beiden kunnen aanwezig zijn zónder duidelijke luchtwegklachten. Ook diarree is een van de gastro-intestinale symptomen die wijst op een infectie met het corona virus.</a:t>
            </a:r>
          </a:p>
          <a:p>
            <a:r>
              <a:rPr lang="nl-NL" dirty="0"/>
              <a:t>Andere mogelijke oorzaken van misselijkheid en braken zijn bepaalde medicijnen, hoesten, overmatige slijmproductie en mondklachten. Daarnaast speelt angst ook een rol. Van medicijnen die vaak misselijkheid veroorzaken zijn de meest bekende de opioïden die bij COVID veel gegeven worden tegen dyspneu. Denk ook aan antibiotica, NSAIDs of antidepressiva. Of aan medicijnen die van zichzelf een vieze smaak hebben zoals paracetamol.</a:t>
            </a:r>
          </a:p>
          <a:p>
            <a:r>
              <a:rPr lang="nl-NL" dirty="0"/>
              <a:t>Het grootste risico van braken is aspiratie, wat bij patiënten die al een longontsteking hebben vaak nog meer dyspneuklachten veroorzaakt. Patiënten die zo ziek zijn dat ze opgenomen moeten worden in het ziekenhuis, zijn ook vaak suf. Dan is het risico op aspiratie extra groot. Ook dehydratie treedt vaak op, let hier speciaal op bij ouderen, zeker als zij ook nog vaak braken. Vraag altijd aan patiënten of ze ook diarree hebben, want dit vergroot de kans op dehydratie extra. Check bij gedehydreerde opgenomen patiënten of er een electrolytstoornis is, bijvoorbeeld een laag kalium, en suppleer deze. Al deze acties gelden bij patiënten waar je nog ondersteunende interventies inzet. Als de patiënt heel ziek is, snel achteruit gaat en mogelijk al in de stervensfase is gekomen heeft rehydreren en suppleren geen nut meer.</a:t>
            </a:r>
          </a:p>
        </p:txBody>
      </p:sp>
      <p:sp>
        <p:nvSpPr>
          <p:cNvPr id="4" name="Tijdelijke aanduiding voor dianummer 3"/>
          <p:cNvSpPr>
            <a:spLocks noGrp="1"/>
          </p:cNvSpPr>
          <p:nvPr>
            <p:ph type="sldNum" sz="quarter" idx="5"/>
          </p:nvPr>
        </p:nvSpPr>
        <p:spPr/>
        <p:txBody>
          <a:bodyPr/>
          <a:lstStyle/>
          <a:p>
            <a:fld id="{92BE362E-78BA-324A-8038-5482DADFDF7D}" type="slidenum">
              <a:rPr lang="en-GB" smtClean="0"/>
              <a:pPr/>
              <a:t>3</a:t>
            </a:fld>
            <a:endParaRPr lang="en-GB" sz="1200">
              <a:latin typeface="Times" charset="0"/>
            </a:endParaRPr>
          </a:p>
        </p:txBody>
      </p:sp>
    </p:spTree>
    <p:extLst>
      <p:ext uri="{BB962C8B-B14F-4D97-AF65-F5344CB8AC3E}">
        <p14:creationId xmlns:p14="http://schemas.microsoft.com/office/powerpoint/2010/main" val="427547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Vraag aan de patiënt wanneer de klachten van misselijkheid en braken optreden gedurende de dag en of er luxerende momenten zijn, zoals bijvoorbeeld inname van voedsel. Misselijkheid kan leiden tot een breed scala aan klachten zoals je op deze dia kunt lezen. Alle of enkele van deze kunnen weer leiden tot kokhalzen en braken. Bedenk, misselijkheid hoeft niet altijd tot braken te leiden en braken kan ook voorkomen zonder misselijkheid. Patiënten geven vaak aan misselijkheid als erger te ervaren dan braken.</a:t>
            </a:r>
          </a:p>
        </p:txBody>
      </p:sp>
      <p:sp>
        <p:nvSpPr>
          <p:cNvPr id="4" name="Slide Number Placeholder 3"/>
          <p:cNvSpPr>
            <a:spLocks noGrp="1"/>
          </p:cNvSpPr>
          <p:nvPr>
            <p:ph type="sldNum" sz="quarter" idx="10"/>
          </p:nvPr>
        </p:nvSpPr>
        <p:spPr/>
        <p:txBody>
          <a:bodyPr/>
          <a:lstStyle/>
          <a:p>
            <a:fld id="{92BE362E-78BA-324A-8038-5482DADFDF7D}" type="slidenum">
              <a:rPr lang="en-GB" smtClean="0"/>
              <a:pPr/>
              <a:t>4</a:t>
            </a:fld>
            <a:endParaRPr lang="en-GB" sz="1200">
              <a:latin typeface="Times" charset="0"/>
            </a:endParaRPr>
          </a:p>
        </p:txBody>
      </p:sp>
    </p:spTree>
    <p:extLst>
      <p:ext uri="{BB962C8B-B14F-4D97-AF65-F5344CB8AC3E}">
        <p14:creationId xmlns:p14="http://schemas.microsoft.com/office/powerpoint/2010/main" val="402054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Wat kun je doen? Probeer de patiënt met COVID zoveel mogelijk gerust te stellen door uit te leggen waarom hij misselijk is en bespreek wat zou kunnen helpen om misselijkheid te verlichten. Bedenk dat onrust en angst misselijkheid kunnen verergeren. Wees dus rustig aanwezig, en ga in op gevoelens en gedachten die de patiënt heeft. Ook afleiding helpt, als het kan bijvoorbeeld door contact met naasten. Daarnaast zijn er algemene zorghandelingen. Misselijke patiënten voelen zich in het algemeen beter als ze half rechtop zitten in bed in plaats van liggen. Dit heeft als bijkomend voordeel dat er minder risico op aspiratie is. </a:t>
            </a:r>
          </a:p>
          <a:p>
            <a:r>
              <a:rPr lang="nl-NL" noProof="0" dirty="0"/>
              <a:t>Een goede mondhygiëne is van belang om een vieze smaak in de mond en droge lippen te voorkomen.  Laat de patiënt regelmatig spoelen met water of fysiologisch zout. Vertel iemand om 3 keer per dag  het gebit of kunstgebit te poetsen, liefst zelf i.v.m. het besmettingsrisico. Als iemand het zelf niet meer kan, help dan dit te doen. Denk ook aan het poetsen van de tong met een zachte borstel en het regelmatig reinigen van interdentale ruimtes met een houten tandenstoker. Als de ernst van de misselijkheid het toestaat, biedt de patiënt dan ijsklontjes, waterijs of bevroren fruit aan om de mond goed te bevochtigen en daarmee ook schoon te houden.</a:t>
            </a:r>
          </a:p>
          <a:p>
            <a:endParaRPr lang="en-US" dirty="0"/>
          </a:p>
        </p:txBody>
      </p:sp>
      <p:sp>
        <p:nvSpPr>
          <p:cNvPr id="4" name="Slide Number Placeholder 3"/>
          <p:cNvSpPr>
            <a:spLocks noGrp="1"/>
          </p:cNvSpPr>
          <p:nvPr>
            <p:ph type="sldNum" sz="quarter" idx="10"/>
          </p:nvPr>
        </p:nvSpPr>
        <p:spPr/>
        <p:txBody>
          <a:bodyPr/>
          <a:lstStyle/>
          <a:p>
            <a:fld id="{92BE362E-78BA-324A-8038-5482DADFDF7D}" type="slidenum">
              <a:rPr lang="en-GB" smtClean="0"/>
              <a:pPr/>
              <a:t>5</a:t>
            </a:fld>
            <a:endParaRPr lang="en-GB" sz="1200">
              <a:latin typeface="Times" charset="0"/>
            </a:endParaRPr>
          </a:p>
        </p:txBody>
      </p:sp>
    </p:spTree>
    <p:extLst>
      <p:ext uri="{BB962C8B-B14F-4D97-AF65-F5344CB8AC3E}">
        <p14:creationId xmlns:p14="http://schemas.microsoft.com/office/powerpoint/2010/main" val="393511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noProof="0" dirty="0"/>
              <a:t>Voor patiënten met COVID kun je de volgende medicatie starten om misselijkheid te behandelen.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i="0" noProof="0" dirty="0"/>
              <a:t>Stap 1 is metoclopramide of domperidon. Bij zeer zieke patiënten kan metoclopramide hoger gedoseerd worden dan de maximale 3 keer 10 mg zoals staat in het farmacotherapeutisch kompas. Er is bij deze middelen altijd veel ophef over evt. verlenging van de QT-tijd en kans op hartdood. Het echte risico hierop is waarschijnlijk zeer gering en is bij zeer zieke patiënten met COVID een te accepteren risico.</a:t>
            </a:r>
          </a:p>
          <a:p>
            <a:r>
              <a:rPr lang="nl-NL" i="0" noProof="0" dirty="0"/>
              <a:t>Als de patiënt ook tekenen van delier vertoont is Haloperidol een goede eerste keus. Zie ook basischoling-6 over delier. B</a:t>
            </a:r>
            <a:r>
              <a:rPr lang="nl-NL" sz="1400" kern="1200" noProof="0" dirty="0">
                <a:solidFill>
                  <a:schemeClr val="tx1"/>
                </a:solidFill>
                <a:effectLst/>
                <a:latin typeface="Arial" charset="0"/>
                <a:ea typeface="ＭＳ Ｐゴシック" charset="0"/>
                <a:cs typeface="+mn-cs"/>
              </a:rPr>
              <a:t>uccale toediening (1-2 mg) van haloperidol mag herhaald worden, wanneer nodig. Dit is minder sederend dan subcutaan of IV. </a:t>
            </a:r>
          </a:p>
          <a:p>
            <a:endParaRPr lang="nl-NL" sz="1400" i="0" kern="1200" noProof="0" dirty="0">
              <a:solidFill>
                <a:schemeClr val="tx1"/>
              </a:solidFill>
              <a:effectLst/>
              <a:latin typeface="Arial" charset="0"/>
              <a:ea typeface="ＭＳ Ｐゴシック" charset="0"/>
              <a:cs typeface="+mn-cs"/>
            </a:endParaRPr>
          </a:p>
          <a:p>
            <a:r>
              <a:rPr lang="nl-NL" i="1" noProof="0" dirty="0">
                <a:solidFill>
                  <a:srgbClr val="0070C0"/>
                </a:solidFill>
              </a:rPr>
              <a:t>Als metoclopramide of Haloperidol onvoldoende effect hebben kun je overgaan naar stap 2: dexamethason 4 tot 8 mg. Dit kan oraal gegeven worden, maar ook IV of subcutaan</a:t>
            </a:r>
            <a:r>
              <a:rPr lang="nl-NL" i="0" noProof="0" dirty="0">
                <a:solidFill>
                  <a:srgbClr val="0070C0"/>
                </a:solidFill>
              </a:rPr>
              <a:t>. </a:t>
            </a:r>
          </a:p>
          <a:p>
            <a:endParaRPr lang="nl-NL" i="0" noProof="0" dirty="0">
              <a:solidFill>
                <a:srgbClr val="FF0000"/>
              </a:solidFill>
            </a:endParaRPr>
          </a:p>
          <a:p>
            <a:r>
              <a:rPr lang="nl-NL" i="1" noProof="0" dirty="0"/>
              <a:t>De derde stap is levomepromazine</a:t>
            </a:r>
            <a:r>
              <a:rPr lang="nl-NL" i="0" noProof="0" dirty="0"/>
              <a:t>. Dit middel kan per os, subcutaan of in de wangzak gegeven worden. Bij gebruik in de wangzak moet levomepromazine wel verdund worden met kraanwater om voldoende nauwkeurig op te kunnen trekken in het doseerspuitje. Herhaal de hier opgegeven doseringen tot het gewenste effect op de misselijkheid wordt bereikt. De eerste dag titreer je dus tot aan de gewenste effectieve dosis. Levopromazine kan ook sufheid veroorzaken. Dit bij-effect is vaak welkom. Geef de volgende dag dan de totale dosering in één keer vlak voor de patiënt gaat slapen.</a:t>
            </a:r>
          </a:p>
          <a:p>
            <a:endParaRPr lang="nl-NL" noProof="0" dirty="0"/>
          </a:p>
        </p:txBody>
      </p:sp>
      <p:sp>
        <p:nvSpPr>
          <p:cNvPr id="4" name="Tijdelijke aanduiding voor dianummer 3"/>
          <p:cNvSpPr>
            <a:spLocks noGrp="1"/>
          </p:cNvSpPr>
          <p:nvPr>
            <p:ph type="sldNum" sz="quarter" idx="5"/>
          </p:nvPr>
        </p:nvSpPr>
        <p:spPr/>
        <p:txBody>
          <a:bodyPr/>
          <a:lstStyle/>
          <a:p>
            <a:fld id="{92BE362E-78BA-324A-8038-5482DADFDF7D}" type="slidenum">
              <a:rPr lang="en-GB" smtClean="0"/>
              <a:pPr/>
              <a:t>6</a:t>
            </a:fld>
            <a:endParaRPr lang="en-GB" sz="1200">
              <a:latin typeface="Times" charset="0"/>
            </a:endParaRPr>
          </a:p>
        </p:txBody>
      </p:sp>
    </p:spTree>
    <p:extLst>
      <p:ext uri="{BB962C8B-B14F-4D97-AF65-F5344CB8AC3E}">
        <p14:creationId xmlns:p14="http://schemas.microsoft.com/office/powerpoint/2010/main" val="287833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Tenslotte, wees je ervan bewust dat alle symptomen die iemand met COVID ervaart samen kunnen hangen en elkaar dus kunnen versterken. Neem als misselijkheid op de voorgrond staat, de tijd om er te zijn voor de patiënt, wees aanwezig en luister. Pak iemands hand vast. Je als patiënt gesteund voelen door zorgverleners om je heen kan heel helpend zijn.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07109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noProof="0" dirty="0"/>
              <a:t>Mocht je nu nog vragen hebben, of straks bij de zorg met vragen zitten, overleg laagdrempelig met de consulenten palliatieve zorg van jouw ziekenhuis, die staan voor je klaar. Of bel met de regionale helpdesk uit jouw regio, je kunt de contactgegevens vinden op Palliaweb.nl: </a:t>
            </a:r>
            <a:r>
              <a:rPr lang="nl-NL" dirty="0">
                <a:hlinkClick r:id="rId3"/>
              </a:rPr>
              <a:t>https://www.palliaweb.nl/zorgpraktijk/netwerken-palliatieve-zorg/netwerken-palliatieve-zorg</a:t>
            </a:r>
            <a:r>
              <a:rPr lang="nl-NL" noProof="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noProof="0" dirty="0"/>
              <a:t>Mocht je de PowerPoint willen gebruiken voor het geven van scholing, dan is deze met begeleidende tekst te vinden op Palliaweb.nl: </a:t>
            </a:r>
            <a:r>
              <a:rPr lang="nl-NL" dirty="0">
                <a:hlinkClick r:id="rId4"/>
              </a:rPr>
              <a:t>https://www.palliaweb.nl/corona/12-deskundigheidsbevordering/12-deskundigheidsbevordering</a:t>
            </a:r>
            <a:r>
              <a:rPr lang="nl-NL" noProof="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noProof="0" dirty="0"/>
              <a:t>Sterkte met zorgen!</a:t>
            </a:r>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58404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Deze basisscholingsserie bestaat uit verschillende onderwerpen. De inhoud is grotendeels gebaseerd op de landelijke richtlijnen palliatieve zorg bij COVID </a:t>
            </a:r>
            <a:r>
              <a:rPr lang="nl-NL" sz="1400" dirty="0"/>
              <a:t>die te vinden zijn op Palliaweb.nl: </a:t>
            </a:r>
            <a:r>
              <a:rPr lang="nl-NL" sz="1400" u="sng" kern="1200" dirty="0">
                <a:solidFill>
                  <a:schemeClr val="tx1"/>
                </a:solidFill>
                <a:effectLst/>
                <a:latin typeface="Arial" charset="0"/>
                <a:ea typeface="ＭＳ Ｐゴシック" charset="0"/>
                <a:cs typeface="+mn-cs"/>
                <a:hlinkClick r:id="rId3"/>
              </a:rPr>
              <a:t>https://www.palliaweb.nl/corona</a:t>
            </a:r>
            <a:endParaRPr lang="nl-NL" sz="1400" noProof="0" dirty="0"/>
          </a:p>
          <a:p>
            <a:r>
              <a:rPr lang="nl-NL" sz="1400"/>
              <a:t>Je kunt onder dit YouTube filmpje in de tekst doorklikken naar de volgende scholing.</a:t>
            </a:r>
            <a:endParaRPr lang="nl-NL"/>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11953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indeling">
    <p:bg>
      <p:bgPr>
        <a:solidFill>
          <a:schemeClr val="tx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hasCustomPrompt="1"/>
          </p:nvPr>
        </p:nvSpPr>
        <p:spPr>
          <a:xfrm>
            <a:off x="1304925" y="2780928"/>
            <a:ext cx="4527551" cy="347890"/>
          </a:xfrm>
        </p:spPr>
        <p:txBody>
          <a:bodyPr lIns="0" tIns="0" rIns="0" bIns="0"/>
          <a:lstStyle>
            <a:lvl1pPr marL="0" indent="0" algn="l">
              <a:lnSpc>
                <a:spcPct val="100000"/>
              </a:lnSpc>
              <a:buFontTx/>
              <a:buNone/>
              <a:defRPr b="1">
                <a:solidFill>
                  <a:schemeClr val="bg2"/>
                </a:solidFill>
              </a:defRPr>
            </a:lvl1pPr>
          </a:lstStyle>
          <a:p>
            <a:pPr lvl="0"/>
            <a:r>
              <a:rPr lang="nl-NL" noProof="0" dirty="0"/>
              <a:t>Subtitel</a:t>
            </a:r>
            <a:endParaRPr lang="en-GB" noProof="0" dirty="0"/>
          </a:p>
        </p:txBody>
      </p:sp>
      <p:pic>
        <p:nvPicPr>
          <p:cNvPr id="8" name="Afbeelding 7" descr="logo lumc_Fedra_PPT_20 mm NL.pdf"/>
          <p:cNvPicPr>
            <a:picLocks noChangeAspect="1"/>
          </p:cNvPicPr>
          <p:nvPr userDrawn="1"/>
        </p:nvPicPr>
        <p:blipFill>
          <a:blip r:embed="rId2"/>
          <a:stretch>
            <a:fillRect/>
          </a:stretch>
        </p:blipFill>
        <p:spPr>
          <a:xfrm>
            <a:off x="570838" y="285750"/>
            <a:ext cx="2293899" cy="576000"/>
          </a:xfrm>
          <a:prstGeom prst="rect">
            <a:avLst/>
          </a:prstGeom>
        </p:spPr>
      </p:pic>
      <p:pic>
        <p:nvPicPr>
          <p:cNvPr id="11" name="Afbeelding 10" descr="logo UL_RGB.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939" y="5967675"/>
            <a:ext cx="495798" cy="576000"/>
          </a:xfrm>
          <a:prstGeom prst="rect">
            <a:avLst/>
          </a:prstGeom>
        </p:spPr>
      </p:pic>
      <p:sp>
        <p:nvSpPr>
          <p:cNvPr id="3" name="Rechthoek 2"/>
          <p:cNvSpPr/>
          <p:nvPr userDrawn="1"/>
        </p:nvSpPr>
        <p:spPr bwMode="auto">
          <a:xfrm>
            <a:off x="1146174" y="1431652"/>
            <a:ext cx="7997825" cy="11520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21" name="Rectangle 2"/>
          <p:cNvSpPr>
            <a:spLocks noGrp="1" noChangeArrowheads="1"/>
          </p:cNvSpPr>
          <p:nvPr>
            <p:ph type="title"/>
          </p:nvPr>
        </p:nvSpPr>
        <p:spPr bwMode="auto">
          <a:xfrm>
            <a:off x="1322388" y="1431450"/>
            <a:ext cx="782157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108000" rIns="0" bIns="0" numCol="1" anchor="t" anchorCtr="0" compatLnSpc="1">
            <a:prstTxWarp prst="textNoShape">
              <a:avLst/>
            </a:prstTxWarp>
          </a:bodyPr>
          <a:lstStyle/>
          <a:p>
            <a:pPr lvl="0"/>
            <a:r>
              <a:rPr lang="en-US"/>
              <a:t>Click to edit Master title style</a:t>
            </a:r>
            <a:endParaRPr lang="en-GB" dirty="0"/>
          </a:p>
        </p:txBody>
      </p:sp>
      <p:sp>
        <p:nvSpPr>
          <p:cNvPr id="24" name="Rectangle 3"/>
          <p:cNvSpPr>
            <a:spLocks noGrp="1" noChangeArrowheads="1"/>
          </p:cNvSpPr>
          <p:nvPr>
            <p:ph idx="10" hasCustomPrompt="1"/>
          </p:nvPr>
        </p:nvSpPr>
        <p:spPr bwMode="auto">
          <a:xfrm>
            <a:off x="1304925" y="4433456"/>
            <a:ext cx="4530829" cy="4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2000" baseline="0">
                <a:solidFill>
                  <a:schemeClr val="bg2"/>
                </a:solidFill>
              </a:defRPr>
            </a:lvl1pPr>
          </a:lstStyle>
          <a:p>
            <a:pPr lvl="0"/>
            <a:r>
              <a:rPr lang="nl-NL" dirty="0"/>
              <a:t>Naam spreker</a:t>
            </a:r>
          </a:p>
        </p:txBody>
      </p:sp>
      <p:sp>
        <p:nvSpPr>
          <p:cNvPr id="23" name="Rectangle 3"/>
          <p:cNvSpPr>
            <a:spLocks noGrp="1" noChangeArrowheads="1"/>
          </p:cNvSpPr>
          <p:nvPr>
            <p:ph idx="11" hasCustomPrompt="1"/>
          </p:nvPr>
        </p:nvSpPr>
        <p:spPr bwMode="auto">
          <a:xfrm>
            <a:off x="1304925" y="4849092"/>
            <a:ext cx="4545117"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2000">
                <a:solidFill>
                  <a:schemeClr val="bg2"/>
                </a:solidFill>
              </a:defRPr>
            </a:lvl1pPr>
            <a:lvl2pPr marL="0" indent="0">
              <a:buFontTx/>
              <a:buNone/>
              <a:defRPr sz="1600"/>
            </a:lvl2pPr>
            <a:lvl3pPr marL="860425" indent="0">
              <a:buFontTx/>
              <a:buNone/>
              <a:defRPr/>
            </a:lvl3pPr>
            <a:lvl4pPr marL="1236662" indent="0">
              <a:buFontTx/>
              <a:buNone/>
              <a:defRPr/>
            </a:lvl4pPr>
            <a:lvl5pPr marL="1717675" indent="0">
              <a:buFontTx/>
              <a:buNone/>
              <a:defRPr/>
            </a:lvl5pPr>
          </a:lstStyle>
          <a:p>
            <a:pPr lvl="0"/>
            <a:r>
              <a:rPr lang="nl-NL" dirty="0"/>
              <a:t>Naam afdeling</a:t>
            </a:r>
            <a:endParaRPr lang="en-GB" dirty="0"/>
          </a:p>
        </p:txBody>
      </p:sp>
      <p:sp>
        <p:nvSpPr>
          <p:cNvPr id="19" name="Rectangle 3"/>
          <p:cNvSpPr>
            <a:spLocks noGrp="1" noChangeArrowheads="1"/>
          </p:cNvSpPr>
          <p:nvPr>
            <p:ph idx="12" hasCustomPrompt="1"/>
          </p:nvPr>
        </p:nvSpPr>
        <p:spPr bwMode="auto">
          <a:xfrm>
            <a:off x="1304924" y="5264727"/>
            <a:ext cx="4527551"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1800" b="0" i="0" cap="all" baseline="0">
                <a:solidFill>
                  <a:schemeClr val="accent1"/>
                </a:solidFill>
              </a:defRPr>
            </a:lvl1pPr>
          </a:lstStyle>
          <a:p>
            <a:pPr lvl="0"/>
            <a:r>
              <a:rPr lang="nl-NL" dirty="0"/>
              <a:t>Plaats</a:t>
            </a:r>
            <a:endParaRPr lang="en-GB" dirty="0"/>
          </a:p>
        </p:txBody>
      </p:sp>
      <p:sp>
        <p:nvSpPr>
          <p:cNvPr id="26"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7" name="Rechthoek 16"/>
          <p:cNvSpPr/>
          <p:nvPr userDrawn="1"/>
        </p:nvSpPr>
        <p:spPr bwMode="auto">
          <a:xfrm>
            <a:off x="-2" y="2587351"/>
            <a:ext cx="1146175" cy="11520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datum 2"/>
          <p:cNvSpPr>
            <a:spLocks noGrp="1"/>
          </p:cNvSpPr>
          <p:nvPr>
            <p:ph type="dt" sz="half" idx="10"/>
          </p:nvPr>
        </p:nvSpPr>
        <p:spPr/>
        <p:txBody>
          <a:bodyPr/>
          <a:lstStyle>
            <a:lvl1pPr>
              <a:defRPr/>
            </a:lvl1pPr>
          </a:lstStyle>
          <a:p>
            <a:fld id="{4D611909-8299-4F4B-AE80-3A3E4CDBE559}" type="datetime1">
              <a:rPr lang="nl-NL" smtClean="0"/>
              <a:t>5-11-2020</a:t>
            </a:fld>
            <a:endParaRPr lang="en-GB"/>
          </a:p>
        </p:txBody>
      </p:sp>
      <p:sp>
        <p:nvSpPr>
          <p:cNvPr id="5" name="Tijdelijke aanduiding voor dianummer 4"/>
          <p:cNvSpPr>
            <a:spLocks noGrp="1"/>
          </p:cNvSpPr>
          <p:nvPr>
            <p:ph type="sldNum" sz="quarter" idx="12"/>
          </p:nvPr>
        </p:nvSpPr>
        <p:spPr/>
        <p:txBody>
          <a:bodyPr/>
          <a:lstStyle>
            <a:lvl1pPr>
              <a:defRPr/>
            </a:lvl1pPr>
          </a:lstStyle>
          <a:p>
            <a:fld id="{FD38D43D-7D33-2F43-82C4-C7C0902068A2}" type="slidenum">
              <a:rPr lang="en-GB"/>
              <a:pPr/>
              <a:t>‹nr.›</a:t>
            </a:fld>
            <a:endParaRPr lang="en-GB">
              <a:solidFill>
                <a:schemeClr val="bg1"/>
              </a:solidFill>
            </a:endParaRPr>
          </a:p>
        </p:txBody>
      </p:sp>
      <p:sp>
        <p:nvSpPr>
          <p:cNvPr id="6" name="Footer Placeholder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235125667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70DFE1B1-8EC7-4FDE-A73C-14F70F823465}" type="datetime1">
              <a:rPr lang="nl-NL" smtClean="0"/>
              <a:t>5-11-2020</a:t>
            </a:fld>
            <a:endParaRPr lang="en-GB"/>
          </a:p>
        </p:txBody>
      </p:sp>
      <p:sp>
        <p:nvSpPr>
          <p:cNvPr id="4" name="Tijdelijke aanduiding voor dianummer 3"/>
          <p:cNvSpPr>
            <a:spLocks noGrp="1"/>
          </p:cNvSpPr>
          <p:nvPr>
            <p:ph type="sldNum" sz="quarter" idx="12"/>
          </p:nvPr>
        </p:nvSpPr>
        <p:spPr/>
        <p:txBody>
          <a:bodyPr/>
          <a:lstStyle>
            <a:lvl1pPr>
              <a:defRPr/>
            </a:lvl1pPr>
          </a:lstStyle>
          <a:p>
            <a:fld id="{BEA1B39C-8919-CF47-A161-B6BA50FD6A18}" type="slidenum">
              <a:rPr lang="en-GB"/>
              <a:pPr/>
              <a:t>‹nr.›</a:t>
            </a:fld>
            <a:endParaRPr lang="en-GB">
              <a:solidFill>
                <a:schemeClr val="bg1"/>
              </a:solidFill>
            </a:endParaRPr>
          </a:p>
        </p:txBody>
      </p:sp>
      <p:sp>
        <p:nvSpPr>
          <p:cNvPr id="5"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71158910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66737" y="0"/>
            <a:ext cx="6524815" cy="854075"/>
          </a:xfrm>
        </p:spPr>
        <p:txBody>
          <a:bodyPr/>
          <a:lstStyle>
            <a:lvl1pPr algn="l">
              <a:defRPr sz="2400" b="1"/>
            </a:lvl1pPr>
          </a:lstStyle>
          <a:p>
            <a:r>
              <a:rPr lang="en-US"/>
              <a:t>Click to edit Master title style</a:t>
            </a:r>
            <a:endParaRPr lang="nl-NL" dirty="0"/>
          </a:p>
        </p:txBody>
      </p:sp>
      <p:sp>
        <p:nvSpPr>
          <p:cNvPr id="4" name="Tijdelijke aanduiding voor tekst 3"/>
          <p:cNvSpPr>
            <a:spLocks noGrp="1"/>
          </p:cNvSpPr>
          <p:nvPr>
            <p:ph type="body" sz="half" idx="2"/>
          </p:nvPr>
        </p:nvSpPr>
        <p:spPr>
          <a:xfrm>
            <a:off x="566737" y="1135064"/>
            <a:ext cx="3008313" cy="5118678"/>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lvl1pPr>
              <a:defRPr/>
            </a:lvl1pPr>
          </a:lstStyle>
          <a:p>
            <a:fld id="{A6149A93-E826-498A-A6FC-2182AE292265}" type="datetime1">
              <a:rPr lang="nl-NL" smtClean="0"/>
              <a:t>5-11-2020</a:t>
            </a:fld>
            <a:endParaRPr lang="en-GB"/>
          </a:p>
        </p:txBody>
      </p:sp>
      <p:sp>
        <p:nvSpPr>
          <p:cNvPr id="7" name="Tijdelijke aanduiding voor dianummer 6"/>
          <p:cNvSpPr>
            <a:spLocks noGrp="1"/>
          </p:cNvSpPr>
          <p:nvPr>
            <p:ph type="sldNum" sz="quarter" idx="12"/>
          </p:nvPr>
        </p:nvSpPr>
        <p:spPr/>
        <p:txBody>
          <a:bodyPr/>
          <a:lstStyle>
            <a:lvl1pPr>
              <a:defRPr/>
            </a:lvl1pPr>
          </a:lstStyle>
          <a:p>
            <a:fld id="{64FAB8F7-6B6F-2642-9729-040657DB08FE}" type="slidenum">
              <a:rPr lang="en-GB"/>
              <a:pPr/>
              <a:t>‹nr.›</a:t>
            </a:fld>
            <a:endParaRPr lang="en-GB">
              <a:solidFill>
                <a:schemeClr val="bg1"/>
              </a:solidFill>
            </a:endParaRPr>
          </a:p>
        </p:txBody>
      </p:sp>
      <p:sp>
        <p:nvSpPr>
          <p:cNvPr id="8"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
        <p:nvSpPr>
          <p:cNvPr id="9" name="Rectangle 3"/>
          <p:cNvSpPr>
            <a:spLocks noGrp="1" noChangeArrowheads="1"/>
          </p:cNvSpPr>
          <p:nvPr>
            <p:ph idx="13"/>
          </p:nvPr>
        </p:nvSpPr>
        <p:spPr bwMode="auto">
          <a:xfrm>
            <a:off x="3740150" y="1144588"/>
            <a:ext cx="5123557"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6943406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84059" y="0"/>
            <a:ext cx="6507303" cy="854075"/>
          </a:xfrm>
        </p:spPr>
        <p:txBody>
          <a:bodyPr/>
          <a:lstStyle>
            <a:lvl1pPr algn="l">
              <a:defRPr sz="2400" b="1"/>
            </a:lvl1pPr>
          </a:lstStyle>
          <a:p>
            <a:r>
              <a:rPr lang="en-US"/>
              <a:t>Click to edit Master title style</a:t>
            </a:r>
            <a:endParaRPr lang="nl-NL" dirty="0"/>
          </a:p>
        </p:txBody>
      </p:sp>
      <p:sp>
        <p:nvSpPr>
          <p:cNvPr id="3" name="Tijdelijke aanduiding voor afbeelding 2"/>
          <p:cNvSpPr>
            <a:spLocks noGrp="1"/>
          </p:cNvSpPr>
          <p:nvPr>
            <p:ph type="pic" idx="1"/>
          </p:nvPr>
        </p:nvSpPr>
        <p:spPr>
          <a:xfrm>
            <a:off x="566738" y="1144587"/>
            <a:ext cx="5040000" cy="5113338"/>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4" name="Tijdelijke aanduiding voor tekst 3"/>
          <p:cNvSpPr>
            <a:spLocks noGrp="1"/>
          </p:cNvSpPr>
          <p:nvPr>
            <p:ph type="body" sz="half" idx="2"/>
          </p:nvPr>
        </p:nvSpPr>
        <p:spPr>
          <a:xfrm>
            <a:off x="5849938" y="1144588"/>
            <a:ext cx="3003550" cy="128963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lvl1pPr>
              <a:defRPr/>
            </a:lvl1pPr>
          </a:lstStyle>
          <a:p>
            <a:fld id="{7BEA7014-02C8-44CE-8B59-39400B5123AE}" type="datetime1">
              <a:rPr lang="nl-NL" smtClean="0"/>
              <a:t>5-11-2020</a:t>
            </a:fld>
            <a:endParaRPr lang="en-GB"/>
          </a:p>
        </p:txBody>
      </p:sp>
      <p:sp>
        <p:nvSpPr>
          <p:cNvPr id="7" name="Tijdelijke aanduiding voor dianummer 6"/>
          <p:cNvSpPr>
            <a:spLocks noGrp="1"/>
          </p:cNvSpPr>
          <p:nvPr>
            <p:ph type="sldNum" sz="quarter" idx="12"/>
          </p:nvPr>
        </p:nvSpPr>
        <p:spPr/>
        <p:txBody>
          <a:bodyPr/>
          <a:lstStyle>
            <a:lvl1pPr>
              <a:defRPr/>
            </a:lvl1pPr>
          </a:lstStyle>
          <a:p>
            <a:fld id="{1DA0F4D9-DA5F-9846-8B97-D321E78C63B0}" type="slidenum">
              <a:rPr lang="en-GB"/>
              <a:pPr/>
              <a:t>‹nr.›</a:t>
            </a:fld>
            <a:endParaRPr lang="en-GB">
              <a:solidFill>
                <a:schemeClr val="bg1"/>
              </a:solidFill>
            </a:endParaRPr>
          </a:p>
        </p:txBody>
      </p:sp>
      <p:sp>
        <p:nvSpPr>
          <p:cNvPr id="8"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145158095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indslide">
    <p:bg>
      <p:bgPr>
        <a:solidFill>
          <a:schemeClr val="tx1"/>
        </a:solidFill>
        <a:effectLst/>
      </p:bgPr>
    </p:bg>
    <p:spTree>
      <p:nvGrpSpPr>
        <p:cNvPr id="1" name=""/>
        <p:cNvGrpSpPr/>
        <p:nvPr/>
      </p:nvGrpSpPr>
      <p:grpSpPr>
        <a:xfrm>
          <a:off x="0" y="0"/>
          <a:ext cx="0" cy="0"/>
          <a:chOff x="0" y="0"/>
          <a:chExt cx="0" cy="0"/>
        </a:xfrm>
      </p:grpSpPr>
      <p:pic>
        <p:nvPicPr>
          <p:cNvPr id="12" name="Afbeelding 11" descr="logo lumc_Fedra_PPT_20 mm NL.pdf"/>
          <p:cNvPicPr>
            <a:picLocks noChangeAspect="1"/>
          </p:cNvPicPr>
          <p:nvPr userDrawn="1"/>
        </p:nvPicPr>
        <p:blipFill>
          <a:blip r:embed="rId2"/>
          <a:stretch>
            <a:fillRect/>
          </a:stretch>
        </p:blipFill>
        <p:spPr>
          <a:xfrm>
            <a:off x="570838" y="285750"/>
            <a:ext cx="2293899" cy="576000"/>
          </a:xfrm>
          <a:prstGeom prst="rect">
            <a:avLst/>
          </a:prstGeom>
        </p:spPr>
      </p:pic>
      <p:sp>
        <p:nvSpPr>
          <p:cNvPr id="13" name="Rechthoek 12"/>
          <p:cNvSpPr/>
          <p:nvPr userDrawn="1"/>
        </p:nvSpPr>
        <p:spPr bwMode="auto">
          <a:xfrm>
            <a:off x="-2" y="2587351"/>
            <a:ext cx="1146175" cy="11520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9" name="Rechthoek 18"/>
          <p:cNvSpPr/>
          <p:nvPr userDrawn="1"/>
        </p:nvSpPr>
        <p:spPr bwMode="auto">
          <a:xfrm>
            <a:off x="1146174" y="1431651"/>
            <a:ext cx="7997825" cy="1155700"/>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20" name="Rectangle 3"/>
          <p:cNvSpPr>
            <a:spLocks noGrp="1" noChangeArrowheads="1"/>
          </p:cNvSpPr>
          <p:nvPr>
            <p:ph idx="1" hasCustomPrompt="1"/>
          </p:nvPr>
        </p:nvSpPr>
        <p:spPr bwMode="auto">
          <a:xfrm>
            <a:off x="1323975" y="1431652"/>
            <a:ext cx="752475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spcCol="360000" anchor="t" anchorCtr="0" compatLnSpc="1">
            <a:prstTxWarp prst="textNoShape">
              <a:avLst/>
            </a:prstTxWarp>
          </a:bodyPr>
          <a:lstStyle>
            <a:lvl1pPr>
              <a:defRPr sz="2400" b="1" i="0">
                <a:solidFill>
                  <a:schemeClr val="bg2"/>
                </a:solidFill>
              </a:defRPr>
            </a:lvl1pPr>
          </a:lstStyle>
          <a:p>
            <a:pPr lvl="0"/>
            <a:r>
              <a:rPr lang="nl-NL" dirty="0"/>
              <a:t>Aftiteling en/of adres</a:t>
            </a:r>
          </a:p>
        </p:txBody>
      </p:sp>
      <p:pic>
        <p:nvPicPr>
          <p:cNvPr id="14" name="Afbeelding 13" descr="logo UL_RGB.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939" y="5967675"/>
            <a:ext cx="495798" cy="576000"/>
          </a:xfrm>
          <a:prstGeom prst="rect">
            <a:avLst/>
          </a:prstGeom>
        </p:spPr>
      </p:pic>
      <p:sp>
        <p:nvSpPr>
          <p:cNvPr id="17" name="Tijdelijke aanduiding voor tekst 3"/>
          <p:cNvSpPr>
            <a:spLocks noGrp="1"/>
          </p:cNvSpPr>
          <p:nvPr>
            <p:ph type="body" sz="half" idx="10"/>
          </p:nvPr>
        </p:nvSpPr>
        <p:spPr>
          <a:xfrm>
            <a:off x="1323974" y="2839003"/>
            <a:ext cx="7524751" cy="341892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003062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indel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6738" y="0"/>
            <a:ext cx="6524625" cy="854075"/>
          </a:xfrm>
        </p:spPr>
        <p:txBody>
          <a:bodyPr/>
          <a:lstStyle>
            <a:lvl1pPr>
              <a:defRPr cap="all"/>
            </a:lvl1pPr>
          </a:lstStyle>
          <a:p>
            <a:r>
              <a:rPr lang="nl-NL" dirty="0"/>
              <a:t>HOOFDSTUK</a:t>
            </a:r>
          </a:p>
        </p:txBody>
      </p:sp>
      <p:sp>
        <p:nvSpPr>
          <p:cNvPr id="3" name="Tijdelijke aanduiding voor datum 2"/>
          <p:cNvSpPr>
            <a:spLocks noGrp="1"/>
          </p:cNvSpPr>
          <p:nvPr>
            <p:ph type="dt" sz="half" idx="10"/>
          </p:nvPr>
        </p:nvSpPr>
        <p:spPr/>
        <p:txBody>
          <a:bodyPr/>
          <a:lstStyle/>
          <a:p>
            <a:fld id="{CFCD4DD5-95DC-4C69-A898-8658D6FEABB5}" type="datetime1">
              <a:rPr lang="nl-NL" smtClean="0"/>
              <a:t>5-11-2020</a:t>
            </a:fld>
            <a:endParaRPr lang="en-GB" dirty="0"/>
          </a:p>
        </p:txBody>
      </p:sp>
      <p:sp>
        <p:nvSpPr>
          <p:cNvPr id="4" name="Tijdelijke aanduiding voor voettekst 3"/>
          <p:cNvSpPr>
            <a:spLocks noGrp="1"/>
          </p:cNvSpPr>
          <p:nvPr>
            <p:ph type="ftr" sz="quarter" idx="11"/>
          </p:nvPr>
        </p:nvSpPr>
        <p:spPr/>
        <p:txBody>
          <a:bodyPr/>
          <a:lstStyle/>
          <a:p>
            <a:endParaRPr lang="en-GB" dirty="0"/>
          </a:p>
        </p:txBody>
      </p:sp>
      <p:sp>
        <p:nvSpPr>
          <p:cNvPr id="5" name="Tijdelijke aanduiding voor dianummer 4"/>
          <p:cNvSpPr>
            <a:spLocks noGrp="1"/>
          </p:cNvSpPr>
          <p:nvPr>
            <p:ph type="sldNum" sz="quarter" idx="12"/>
          </p:nvPr>
        </p:nvSpPr>
        <p:spPr/>
        <p:txBody>
          <a:bodyPr/>
          <a:lstStyle/>
          <a:p>
            <a:fld id="{5306AC46-015F-6E44-B83A-36E79AEF5356}" type="slidenum">
              <a:rPr lang="en-GB" smtClean="0"/>
              <a:pPr/>
              <a:t>‹nr.›</a:t>
            </a:fld>
            <a:endParaRPr lang="en-GB" dirty="0"/>
          </a:p>
        </p:txBody>
      </p:sp>
      <p:sp>
        <p:nvSpPr>
          <p:cNvPr id="10"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1" name="Tijdelijke aanduiding voor inhoud 10"/>
          <p:cNvSpPr>
            <a:spLocks noGrp="1"/>
          </p:cNvSpPr>
          <p:nvPr>
            <p:ph sz="quarter" idx="15"/>
          </p:nvPr>
        </p:nvSpPr>
        <p:spPr>
          <a:xfrm>
            <a:off x="566738" y="2583652"/>
            <a:ext cx="5283200" cy="3674274"/>
          </a:xfrm>
        </p:spPr>
        <p:txBody>
          <a:bodyPr/>
          <a:lstStyle>
            <a:lvl1pPr>
              <a:lnSpc>
                <a:spcPct val="100000"/>
              </a:lnSpc>
              <a:defRPr sz="5400" b="1" i="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30356559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oofdstuk indeling met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6738" y="0"/>
            <a:ext cx="6524625" cy="854075"/>
          </a:xfrm>
        </p:spPr>
        <p:txBody>
          <a:bodyPr/>
          <a:lstStyle>
            <a:lvl1pPr>
              <a:defRPr cap="all"/>
            </a:lvl1pPr>
          </a:lstStyle>
          <a:p>
            <a:r>
              <a:rPr lang="nl-NL" dirty="0"/>
              <a:t>HOOFDSTUK</a:t>
            </a:r>
          </a:p>
        </p:txBody>
      </p:sp>
      <p:sp>
        <p:nvSpPr>
          <p:cNvPr id="3" name="Tijdelijke aanduiding voor datum 2"/>
          <p:cNvSpPr>
            <a:spLocks noGrp="1"/>
          </p:cNvSpPr>
          <p:nvPr>
            <p:ph type="dt" sz="half" idx="10"/>
          </p:nvPr>
        </p:nvSpPr>
        <p:spPr/>
        <p:txBody>
          <a:bodyPr/>
          <a:lstStyle/>
          <a:p>
            <a:fld id="{52CE2807-C340-4DA9-AB84-BA4DE20E8FCA}" type="datetime1">
              <a:rPr lang="nl-NL" smtClean="0"/>
              <a:t>5-11-2020</a:t>
            </a:fld>
            <a:endParaRPr lang="en-GB" dirty="0"/>
          </a:p>
        </p:txBody>
      </p:sp>
      <p:sp>
        <p:nvSpPr>
          <p:cNvPr id="4" name="Tijdelijke aanduiding voor voettekst 3"/>
          <p:cNvSpPr>
            <a:spLocks noGrp="1"/>
          </p:cNvSpPr>
          <p:nvPr>
            <p:ph type="ftr" sz="quarter" idx="11"/>
          </p:nvPr>
        </p:nvSpPr>
        <p:spPr/>
        <p:txBody>
          <a:bodyPr/>
          <a:lstStyle/>
          <a:p>
            <a:endParaRPr lang="en-GB" dirty="0"/>
          </a:p>
        </p:txBody>
      </p:sp>
      <p:sp>
        <p:nvSpPr>
          <p:cNvPr id="5" name="Tijdelijke aanduiding voor dianummer 4"/>
          <p:cNvSpPr>
            <a:spLocks noGrp="1"/>
          </p:cNvSpPr>
          <p:nvPr>
            <p:ph type="sldNum" sz="quarter" idx="12"/>
          </p:nvPr>
        </p:nvSpPr>
        <p:spPr/>
        <p:txBody>
          <a:bodyPr/>
          <a:lstStyle/>
          <a:p>
            <a:fld id="{5306AC46-015F-6E44-B83A-36E79AEF5356}" type="slidenum">
              <a:rPr lang="en-GB" smtClean="0"/>
              <a:pPr/>
              <a:t>‹nr.›</a:t>
            </a:fld>
            <a:endParaRPr lang="en-GB" dirty="0"/>
          </a:p>
        </p:txBody>
      </p:sp>
      <p:sp>
        <p:nvSpPr>
          <p:cNvPr id="10"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1" name="Tijdelijke aanduiding voor inhoud 10"/>
          <p:cNvSpPr>
            <a:spLocks noGrp="1"/>
          </p:cNvSpPr>
          <p:nvPr>
            <p:ph sz="quarter" idx="15"/>
          </p:nvPr>
        </p:nvSpPr>
        <p:spPr>
          <a:xfrm>
            <a:off x="566738" y="2583652"/>
            <a:ext cx="5283200" cy="3674274"/>
          </a:xfrm>
        </p:spPr>
        <p:txBody>
          <a:bodyPr/>
          <a:lstStyle>
            <a:lvl1pPr>
              <a:lnSpc>
                <a:spcPct val="100000"/>
              </a:lnSpc>
              <a:defRPr sz="5400" b="1" i="0">
                <a:solidFill>
                  <a:schemeClr val="bg2"/>
                </a:solidFill>
              </a:defRPr>
            </a:lvl1pPr>
          </a:lstStyle>
          <a:p>
            <a:pPr lvl="0"/>
            <a:r>
              <a:rPr lang="en-US"/>
              <a:t>Click to edit Master text styles</a:t>
            </a:r>
          </a:p>
        </p:txBody>
      </p:sp>
      <p:pic>
        <p:nvPicPr>
          <p:cNvPr id="9" name="Afbeelding 8" descr="logo lumc_BLOKJES_PPT_20 mm NL.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9452" y="281518"/>
            <a:ext cx="576000" cy="576000"/>
          </a:xfrm>
          <a:prstGeom prst="rect">
            <a:avLst/>
          </a:prstGeom>
        </p:spPr>
      </p:pic>
    </p:spTree>
    <p:extLst>
      <p:ext uri="{BB962C8B-B14F-4D97-AF65-F5344CB8AC3E}">
        <p14:creationId xmlns:p14="http://schemas.microsoft.com/office/powerpoint/2010/main" val="4043151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inhoud 2"/>
          <p:cNvSpPr>
            <a:spLocks noGrp="1"/>
          </p:cNvSpPr>
          <p:nvPr>
            <p:ph idx="1"/>
          </p:nvPr>
        </p:nvSpPr>
        <p:spPr>
          <a:xfrm>
            <a:off x="566738" y="1144588"/>
            <a:ext cx="8291512" cy="5113338"/>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Rectangle 4"/>
          <p:cNvSpPr>
            <a:spLocks noGrp="1" noChangeArrowheads="1"/>
          </p:cNvSpPr>
          <p:nvPr>
            <p:ph type="dt" sz="half" idx="2"/>
          </p:nvPr>
        </p:nvSpPr>
        <p:spPr bwMode="auto">
          <a:xfrm>
            <a:off x="6350000" y="6553200"/>
            <a:ext cx="250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solidFill>
                  <a:schemeClr val="tx1"/>
                </a:solidFill>
                <a:latin typeface="+mn-lt"/>
              </a:defRPr>
            </a:lvl1pPr>
          </a:lstStyle>
          <a:p>
            <a:fld id="{E5834613-7348-4B8C-AABC-BCCDA16470A2}" type="datetime1">
              <a:rPr lang="nl-NL" smtClean="0"/>
              <a:t>5-11-2020</a:t>
            </a:fld>
            <a:endParaRPr lang="en-GB" dirty="0"/>
          </a:p>
        </p:txBody>
      </p:sp>
      <p:sp>
        <p:nvSpPr>
          <p:cNvPr id="9" name="Rectangle 6"/>
          <p:cNvSpPr>
            <a:spLocks noGrp="1" noChangeArrowheads="1"/>
          </p:cNvSpPr>
          <p:nvPr>
            <p:ph type="sldNum" sz="quarter" idx="4"/>
          </p:nvPr>
        </p:nvSpPr>
        <p:spPr bwMode="auto">
          <a:xfrm>
            <a:off x="566738" y="6553200"/>
            <a:ext cx="54239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200">
                <a:solidFill>
                  <a:schemeClr val="tx1"/>
                </a:solidFill>
                <a:latin typeface="+mn-lt"/>
              </a:defRPr>
            </a:lvl1pPr>
          </a:lstStyle>
          <a:p>
            <a:fld id="{5306AC46-015F-6E44-B83A-36E79AEF5356}" type="slidenum">
              <a:rPr lang="en-GB" smtClean="0"/>
              <a:pPr/>
              <a:t>‹nr.›</a:t>
            </a:fld>
            <a:endParaRPr lang="en-GB" dirty="0"/>
          </a:p>
        </p:txBody>
      </p:sp>
      <p:sp>
        <p:nvSpPr>
          <p:cNvPr id="10"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59030609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en object met logo">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inhoud 2"/>
          <p:cNvSpPr>
            <a:spLocks noGrp="1"/>
          </p:cNvSpPr>
          <p:nvPr>
            <p:ph idx="1"/>
          </p:nvPr>
        </p:nvSpPr>
        <p:spPr>
          <a:xfrm>
            <a:off x="566738" y="1144588"/>
            <a:ext cx="8291512" cy="5113338"/>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Rectangle 4"/>
          <p:cNvSpPr>
            <a:spLocks noGrp="1" noChangeArrowheads="1"/>
          </p:cNvSpPr>
          <p:nvPr>
            <p:ph type="dt" sz="half" idx="2"/>
          </p:nvPr>
        </p:nvSpPr>
        <p:spPr bwMode="auto">
          <a:xfrm>
            <a:off x="6350000" y="6553200"/>
            <a:ext cx="250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solidFill>
                  <a:schemeClr val="tx1"/>
                </a:solidFill>
                <a:latin typeface="+mn-lt"/>
              </a:defRPr>
            </a:lvl1pPr>
          </a:lstStyle>
          <a:p>
            <a:fld id="{4AFEF608-69E5-458D-AB2E-8F48FDE24C68}" type="datetime1">
              <a:rPr lang="nl-NL" smtClean="0"/>
              <a:t>5-11-2020</a:t>
            </a:fld>
            <a:endParaRPr lang="en-GB" dirty="0"/>
          </a:p>
        </p:txBody>
      </p:sp>
      <p:sp>
        <p:nvSpPr>
          <p:cNvPr id="9" name="Rectangle 6"/>
          <p:cNvSpPr>
            <a:spLocks noGrp="1" noChangeArrowheads="1"/>
          </p:cNvSpPr>
          <p:nvPr>
            <p:ph type="sldNum" sz="quarter" idx="4"/>
          </p:nvPr>
        </p:nvSpPr>
        <p:spPr bwMode="auto">
          <a:xfrm>
            <a:off x="566738" y="6553200"/>
            <a:ext cx="54239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200">
                <a:solidFill>
                  <a:schemeClr val="tx1"/>
                </a:solidFill>
                <a:latin typeface="+mn-lt"/>
              </a:defRPr>
            </a:lvl1pPr>
          </a:lstStyle>
          <a:p>
            <a:fld id="{5306AC46-015F-6E44-B83A-36E79AEF5356}" type="slidenum">
              <a:rPr lang="en-GB" smtClean="0"/>
              <a:pPr/>
              <a:t>‹nr.›</a:t>
            </a:fld>
            <a:endParaRPr lang="en-GB" dirty="0"/>
          </a:p>
        </p:txBody>
      </p:sp>
      <p:sp>
        <p:nvSpPr>
          <p:cNvPr id="10"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pic>
        <p:nvPicPr>
          <p:cNvPr id="8" name="Afbeelding 7" descr="logo lumc_BLOKJES_PPT_20 mm N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9452" y="281518"/>
            <a:ext cx="576000" cy="576000"/>
          </a:xfrm>
          <a:prstGeom prst="rect">
            <a:avLst/>
          </a:prstGeom>
        </p:spPr>
      </p:pic>
    </p:spTree>
    <p:extLst>
      <p:ext uri="{BB962C8B-B14F-4D97-AF65-F5344CB8AC3E}">
        <p14:creationId xmlns:p14="http://schemas.microsoft.com/office/powerpoint/2010/main" val="253847192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p 1 rege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jdelijke aanduiding voor inhoud 2"/>
          <p:cNvSpPr>
            <a:spLocks noGrp="1"/>
          </p:cNvSpPr>
          <p:nvPr>
            <p:ph idx="1"/>
          </p:nvPr>
        </p:nvSpPr>
        <p:spPr>
          <a:xfrm>
            <a:off x="566738" y="760413"/>
            <a:ext cx="8291512" cy="5497513"/>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566738" y="0"/>
            <a:ext cx="6524625" cy="501649"/>
          </a:xfrm>
        </p:spPr>
        <p:txBody>
          <a:bodyPr/>
          <a:lstStyle/>
          <a:p>
            <a:r>
              <a:rPr lang="en-US"/>
              <a:t>Click to edit Master title style</a:t>
            </a:r>
            <a:endParaRPr lang="nl-NL" dirty="0"/>
          </a:p>
        </p:txBody>
      </p:sp>
      <p:sp>
        <p:nvSpPr>
          <p:cNvPr id="10" name="Rechthoek 9"/>
          <p:cNvSpPr/>
          <p:nvPr userDrawn="1"/>
        </p:nvSpPr>
        <p:spPr bwMode="auto">
          <a:xfrm>
            <a:off x="0" y="6527800"/>
            <a:ext cx="9144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43565388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onder voett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Rechthoek 5"/>
          <p:cNvSpPr/>
          <p:nvPr userDrawn="1"/>
        </p:nvSpPr>
        <p:spPr bwMode="auto">
          <a:xfrm>
            <a:off x="0" y="6527800"/>
            <a:ext cx="9144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7" name="Tijdelijke aanduiding voor inhoud 2"/>
          <p:cNvSpPr>
            <a:spLocks noGrp="1"/>
          </p:cNvSpPr>
          <p:nvPr>
            <p:ph idx="1"/>
          </p:nvPr>
        </p:nvSpPr>
        <p:spPr>
          <a:xfrm>
            <a:off x="566738" y="1144587"/>
            <a:ext cx="8291512" cy="5373687"/>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3503548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5" name="Tijdelijke aanduiding voor datum 4"/>
          <p:cNvSpPr>
            <a:spLocks noGrp="1"/>
          </p:cNvSpPr>
          <p:nvPr>
            <p:ph type="dt" sz="half" idx="10"/>
          </p:nvPr>
        </p:nvSpPr>
        <p:spPr/>
        <p:txBody>
          <a:bodyPr/>
          <a:lstStyle>
            <a:lvl1pPr>
              <a:defRPr/>
            </a:lvl1pPr>
          </a:lstStyle>
          <a:p>
            <a:fld id="{8DF3B794-62A0-444B-A332-45DA16B555A5}" type="datetime1">
              <a:rPr lang="nl-NL" smtClean="0"/>
              <a:t>5-11-2020</a:t>
            </a:fld>
            <a:endParaRPr lang="en-GB"/>
          </a:p>
        </p:txBody>
      </p:sp>
      <p:sp>
        <p:nvSpPr>
          <p:cNvPr id="7" name="Tijdelijke aanduiding voor dianummer 6"/>
          <p:cNvSpPr>
            <a:spLocks noGrp="1"/>
          </p:cNvSpPr>
          <p:nvPr>
            <p:ph type="sldNum" sz="quarter" idx="12"/>
          </p:nvPr>
        </p:nvSpPr>
        <p:spPr/>
        <p:txBody>
          <a:bodyPr/>
          <a:lstStyle>
            <a:lvl1pPr>
              <a:defRPr/>
            </a:lvl1pPr>
          </a:lstStyle>
          <a:p>
            <a:fld id="{3C622A6F-56DC-804D-B355-6A0ECE94EB36}" type="slidenum">
              <a:rPr lang="en-GB"/>
              <a:pPr/>
              <a:t>‹nr.›</a:t>
            </a:fld>
            <a:endParaRPr lang="en-GB">
              <a:solidFill>
                <a:schemeClr val="bg1"/>
              </a:solidFill>
            </a:endParaRPr>
          </a:p>
        </p:txBody>
      </p:sp>
      <p:sp>
        <p:nvSpPr>
          <p:cNvPr id="8" name="Rectangle 3"/>
          <p:cNvSpPr>
            <a:spLocks noGrp="1" noChangeArrowheads="1"/>
          </p:cNvSpPr>
          <p:nvPr>
            <p:ph idx="1"/>
          </p:nvPr>
        </p:nvSpPr>
        <p:spPr bwMode="auto">
          <a:xfrm>
            <a:off x="566738" y="1144588"/>
            <a:ext cx="400367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3"/>
          <p:cNvSpPr>
            <a:spLocks noGrp="1" noChangeArrowheads="1"/>
          </p:cNvSpPr>
          <p:nvPr>
            <p:ph idx="13"/>
          </p:nvPr>
        </p:nvSpPr>
        <p:spPr bwMode="auto">
          <a:xfrm>
            <a:off x="4860032" y="1144588"/>
            <a:ext cx="400367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414318257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66738" y="1135063"/>
            <a:ext cx="4003675" cy="846453"/>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566737" y="2174875"/>
            <a:ext cx="4003676" cy="4083050"/>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852988" y="1135063"/>
            <a:ext cx="4004630" cy="846453"/>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852988" y="2174875"/>
            <a:ext cx="4004630" cy="4083050"/>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lvl1pPr>
              <a:defRPr/>
            </a:lvl1pPr>
          </a:lstStyle>
          <a:p>
            <a:fld id="{2F0F618E-4208-4264-A1EF-53CC45D47D16}" type="datetime1">
              <a:rPr lang="nl-NL" smtClean="0"/>
              <a:t>5-11-2020</a:t>
            </a:fld>
            <a:endParaRPr lang="en-GB"/>
          </a:p>
        </p:txBody>
      </p:sp>
      <p:sp>
        <p:nvSpPr>
          <p:cNvPr id="9" name="Tijdelijke aanduiding voor dianummer 8"/>
          <p:cNvSpPr>
            <a:spLocks noGrp="1"/>
          </p:cNvSpPr>
          <p:nvPr>
            <p:ph type="sldNum" sz="quarter" idx="12"/>
          </p:nvPr>
        </p:nvSpPr>
        <p:spPr/>
        <p:txBody>
          <a:bodyPr/>
          <a:lstStyle>
            <a:lvl1pPr>
              <a:defRPr/>
            </a:lvl1pPr>
          </a:lstStyle>
          <a:p>
            <a:fld id="{C2847059-C838-D544-AA3A-A342CC408355}" type="slidenum">
              <a:rPr lang="en-GB"/>
              <a:pPr/>
              <a:t>‹nr.›</a:t>
            </a:fld>
            <a:endParaRPr lang="en-GB">
              <a:solidFill>
                <a:schemeClr val="bg1"/>
              </a:solidFill>
            </a:endParaRPr>
          </a:p>
        </p:txBody>
      </p:sp>
      <p:sp>
        <p:nvSpPr>
          <p:cNvPr id="2" name="Titel 1"/>
          <p:cNvSpPr>
            <a:spLocks noGrp="1"/>
          </p:cNvSpPr>
          <p:nvPr>
            <p:ph type="title"/>
          </p:nvPr>
        </p:nvSpPr>
        <p:spPr>
          <a:xfrm>
            <a:off x="566737" y="0"/>
            <a:ext cx="6558531" cy="854075"/>
          </a:xfrm>
        </p:spPr>
        <p:txBody>
          <a:bodyPr/>
          <a:lstStyle>
            <a:lvl1pPr>
              <a:defRPr/>
            </a:lvl1pPr>
          </a:lstStyle>
          <a:p>
            <a:r>
              <a:rPr lang="en-US"/>
              <a:t>Click to edit Master title style</a:t>
            </a:r>
            <a:endParaRPr lang="nl-NL" dirty="0"/>
          </a:p>
        </p:txBody>
      </p:sp>
      <p:sp>
        <p:nvSpPr>
          <p:cNvPr id="10" name="Rectangle 5"/>
          <p:cNvSpPr>
            <a:spLocks noGrp="1" noChangeArrowheads="1"/>
          </p:cNvSpPr>
          <p:nvPr>
            <p:ph type="ftr" sz="quarter" idx="1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123503272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10" name="Rechthoek 9"/>
          <p:cNvSpPr/>
          <p:nvPr/>
        </p:nvSpPr>
        <p:spPr bwMode="auto">
          <a:xfrm>
            <a:off x="8002588" y="6553200"/>
            <a:ext cx="1141412" cy="3048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1" name="Rechthoek 10"/>
          <p:cNvSpPr/>
          <p:nvPr/>
        </p:nvSpPr>
        <p:spPr bwMode="auto">
          <a:xfrm>
            <a:off x="1143000" y="6553200"/>
            <a:ext cx="6859588" cy="304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2" name="Rechthoek 11"/>
          <p:cNvSpPr/>
          <p:nvPr/>
        </p:nvSpPr>
        <p:spPr bwMode="auto">
          <a:xfrm>
            <a:off x="0" y="6553200"/>
            <a:ext cx="1143000" cy="3048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3" name="Rechthoek 12"/>
          <p:cNvSpPr/>
          <p:nvPr/>
        </p:nvSpPr>
        <p:spPr bwMode="auto">
          <a:xfrm>
            <a:off x="6861176" y="6553200"/>
            <a:ext cx="1141412" cy="3048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027" name="Rectangle 3"/>
          <p:cNvSpPr>
            <a:spLocks noGrp="1" noChangeArrowheads="1"/>
          </p:cNvSpPr>
          <p:nvPr>
            <p:ph type="body" idx="1"/>
          </p:nvPr>
        </p:nvSpPr>
        <p:spPr bwMode="auto">
          <a:xfrm>
            <a:off x="566738" y="1144588"/>
            <a:ext cx="8291512" cy="51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28" name="Rectangle 4"/>
          <p:cNvSpPr>
            <a:spLocks noGrp="1" noChangeArrowheads="1"/>
          </p:cNvSpPr>
          <p:nvPr>
            <p:ph type="dt" sz="half" idx="2"/>
          </p:nvPr>
        </p:nvSpPr>
        <p:spPr bwMode="auto">
          <a:xfrm>
            <a:off x="8002588" y="6553200"/>
            <a:ext cx="855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solidFill>
                  <a:schemeClr val="tx1"/>
                </a:solidFill>
                <a:latin typeface="+mn-lt"/>
              </a:defRPr>
            </a:lvl1pPr>
          </a:lstStyle>
          <a:p>
            <a:fld id="{780A85EC-FA0F-4E8D-A561-B978ED254070}" type="datetime1">
              <a:rPr lang="nl-NL" smtClean="0"/>
              <a:t>5-11-2020</a:t>
            </a:fld>
            <a:endParaRPr lang="en-GB" dirty="0"/>
          </a:p>
        </p:txBody>
      </p:sp>
      <p:sp>
        <p:nvSpPr>
          <p:cNvPr id="1029" name="Rectangle 5"/>
          <p:cNvSpPr>
            <a:spLocks noGrp="1" noChangeArrowheads="1"/>
          </p:cNvSpPr>
          <p:nvPr>
            <p:ph type="ftr" sz="quarter" idx="3"/>
          </p:nvPr>
        </p:nvSpPr>
        <p:spPr bwMode="auto">
          <a:xfrm>
            <a:off x="129857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
        <p:nvSpPr>
          <p:cNvPr id="1030" name="Rectangle 6"/>
          <p:cNvSpPr>
            <a:spLocks noGrp="1" noChangeArrowheads="1"/>
          </p:cNvSpPr>
          <p:nvPr>
            <p:ph type="sldNum" sz="quarter" idx="4"/>
          </p:nvPr>
        </p:nvSpPr>
        <p:spPr bwMode="auto">
          <a:xfrm>
            <a:off x="566738" y="6553200"/>
            <a:ext cx="54239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200">
                <a:solidFill>
                  <a:schemeClr val="tx1"/>
                </a:solidFill>
                <a:latin typeface="+mn-lt"/>
              </a:defRPr>
            </a:lvl1pPr>
          </a:lstStyle>
          <a:p>
            <a:fld id="{5306AC46-015F-6E44-B83A-36E79AEF5356}" type="slidenum">
              <a:rPr lang="en-GB" smtClean="0"/>
              <a:pPr/>
              <a:t>‹nr.›</a:t>
            </a:fld>
            <a:endParaRPr lang="en-GB" dirty="0"/>
          </a:p>
        </p:txBody>
      </p:sp>
      <p:sp>
        <p:nvSpPr>
          <p:cNvPr id="1026" name="Rectangle 2"/>
          <p:cNvSpPr>
            <a:spLocks noGrp="1" noChangeArrowheads="1"/>
          </p:cNvSpPr>
          <p:nvPr>
            <p:ph type="title"/>
          </p:nvPr>
        </p:nvSpPr>
        <p:spPr bwMode="auto">
          <a:xfrm>
            <a:off x="566738" y="0"/>
            <a:ext cx="6524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72000" numCol="1" anchor="b" anchorCtr="0" compatLnSpc="1">
            <a:prstTxWarp prst="textNoShape">
              <a:avLst/>
            </a:prstTxWarp>
          </a:bodyPr>
          <a:lstStyle/>
          <a:p>
            <a:pPr lvl="0"/>
            <a:r>
              <a:rPr lang="nl-NL" dirty="0"/>
              <a:t>Titelstijl van model bewerken</a:t>
            </a:r>
            <a:endParaRPr lang="en-GB" dirty="0"/>
          </a:p>
        </p:txBody>
      </p:sp>
    </p:spTree>
  </p:cSld>
  <p:clrMap bg1="dk2" tx1="lt1" bg2="dk1" tx2="lt2" accent1="accent1" accent2="accent2" accent3="accent3" accent4="accent4" accent5="accent5" accent6="accent6" hlink="hlink" folHlink="folHlink"/>
  <p:sldLayoutIdLst>
    <p:sldLayoutId id="2147483649" r:id="rId1"/>
    <p:sldLayoutId id="2147483660" r:id="rId2"/>
    <p:sldLayoutId id="2147483664" r:id="rId3"/>
    <p:sldLayoutId id="2147483650" r:id="rId4"/>
    <p:sldLayoutId id="2147483663" r:id="rId5"/>
    <p:sldLayoutId id="2147483662" r:id="rId6"/>
    <p:sldLayoutId id="2147483661" r:id="rId7"/>
    <p:sldLayoutId id="2147483652" r:id="rId8"/>
    <p:sldLayoutId id="2147483653" r:id="rId9"/>
    <p:sldLayoutId id="2147483654" r:id="rId10"/>
    <p:sldLayoutId id="2147483655" r:id="rId11"/>
    <p:sldLayoutId id="2147483656" r:id="rId12"/>
    <p:sldLayoutId id="2147483657" r:id="rId13"/>
    <p:sldLayoutId id="2147483658" r:id="rId14"/>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p:txStyles>
    <p:titleStyle>
      <a:lvl1pPr algn="l" rtl="0" eaLnBrk="1" fontAlgn="base" hangingPunct="1">
        <a:lnSpc>
          <a:spcPct val="96000"/>
        </a:lnSpc>
        <a:spcBef>
          <a:spcPct val="0"/>
        </a:spcBef>
        <a:spcAft>
          <a:spcPct val="0"/>
        </a:spcAft>
        <a:defRPr sz="2400" b="1" i="0">
          <a:solidFill>
            <a:schemeClr val="tx1"/>
          </a:solidFill>
          <a:latin typeface="+mj-lt"/>
          <a:ea typeface="+mj-ea"/>
          <a:cs typeface="+mj-cs"/>
        </a:defRPr>
      </a:lvl1pPr>
      <a:lvl2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2pPr>
      <a:lvl3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3pPr>
      <a:lvl4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4pPr>
      <a:lvl5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5pPr>
      <a:lvl6pPr marL="4572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6pPr>
      <a:lvl7pPr marL="9144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7pPr>
      <a:lvl8pPr marL="13716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8pPr>
      <a:lvl9pPr marL="18288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9pPr>
    </p:titleStyle>
    <p:body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4a"/><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566738" y="9832"/>
            <a:ext cx="7155786" cy="854075"/>
          </a:xfrm>
        </p:spPr>
        <p:txBody>
          <a:bodyPr/>
          <a:lstStyle/>
          <a:p>
            <a:r>
              <a:rPr lang="nl-NL"/>
              <a:t>Basischolingen COVID-19 en palliatieve zorg</a:t>
            </a:r>
          </a:p>
        </p:txBody>
      </p:sp>
      <p:sp>
        <p:nvSpPr>
          <p:cNvPr id="3" name="Tijdelijke aanduiding voor inhoud 2"/>
          <p:cNvSpPr>
            <a:spLocks noGrp="1"/>
          </p:cNvSpPr>
          <p:nvPr>
            <p:ph idx="1"/>
          </p:nvPr>
        </p:nvSpPr>
        <p:spPr>
          <a:xfrm>
            <a:off x="315727" y="2144173"/>
            <a:ext cx="8670618" cy="4374631"/>
          </a:xfrm>
          <a:prstGeom prst="roundRect">
            <a:avLst/>
          </a:prstGeom>
          <a:solidFill>
            <a:srgbClr val="B4E6FF"/>
          </a:solidFill>
          <a:ln w="76200">
            <a:solidFill>
              <a:schemeClr val="tx1"/>
            </a:solidFill>
          </a:ln>
        </p:spPr>
        <p:txBody>
          <a:bodyPr/>
          <a:lstStyle/>
          <a:p>
            <a:endParaRPr lang="nl-NL" sz="800" dirty="0">
              <a:solidFill>
                <a:schemeClr val="tx1"/>
              </a:solidFill>
            </a:endParaRPr>
          </a:p>
          <a:p>
            <a:r>
              <a:rPr lang="nl-NL" sz="2400" dirty="0">
                <a:solidFill>
                  <a:schemeClr val="accent2"/>
                </a:solidFill>
              </a:rPr>
              <a:t>Palliatieve zorg is zorg die de </a:t>
            </a:r>
            <a:r>
              <a:rPr lang="nl-NL" sz="2400" dirty="0">
                <a:solidFill>
                  <a:srgbClr val="00B050"/>
                </a:solidFill>
              </a:rPr>
              <a:t>kwaliteit van leven </a:t>
            </a:r>
            <a:r>
              <a:rPr lang="nl-NL" sz="2400" dirty="0">
                <a:solidFill>
                  <a:schemeClr val="accent2"/>
                </a:solidFill>
              </a:rPr>
              <a:t>verbetert van </a:t>
            </a:r>
            <a:r>
              <a:rPr lang="nl-NL" sz="2400" dirty="0">
                <a:solidFill>
                  <a:srgbClr val="00B050"/>
                </a:solidFill>
              </a:rPr>
              <a:t>patiënten en naasten </a:t>
            </a:r>
            <a:r>
              <a:rPr lang="nl-NL" sz="2400" dirty="0">
                <a:solidFill>
                  <a:schemeClr val="accent2"/>
                </a:solidFill>
              </a:rPr>
              <a:t>die te maken hebben met een </a:t>
            </a:r>
            <a:r>
              <a:rPr lang="nl-NL" sz="2400" dirty="0">
                <a:solidFill>
                  <a:srgbClr val="00B050"/>
                </a:solidFill>
              </a:rPr>
              <a:t>levensbedreigende ziekte </a:t>
            </a:r>
            <a:r>
              <a:rPr lang="nl-NL" sz="2400" dirty="0">
                <a:solidFill>
                  <a:schemeClr val="accent2"/>
                </a:solidFill>
              </a:rPr>
              <a:t>of </a:t>
            </a:r>
            <a:r>
              <a:rPr lang="nl-NL" sz="2400" dirty="0">
                <a:solidFill>
                  <a:srgbClr val="00B050"/>
                </a:solidFill>
              </a:rPr>
              <a:t>kwetsbaarheid</a:t>
            </a:r>
            <a:r>
              <a:rPr lang="nl-NL" sz="2400" dirty="0">
                <a:solidFill>
                  <a:schemeClr val="accent2"/>
                </a:solidFill>
              </a:rPr>
              <a:t>, door het</a:t>
            </a:r>
            <a:r>
              <a:rPr lang="nl-NL" sz="2400" dirty="0">
                <a:solidFill>
                  <a:srgbClr val="92D050"/>
                </a:solidFill>
              </a:rPr>
              <a:t> </a:t>
            </a:r>
            <a:r>
              <a:rPr lang="nl-NL" sz="2400" dirty="0">
                <a:solidFill>
                  <a:srgbClr val="00B050"/>
                </a:solidFill>
              </a:rPr>
              <a:t>voorkomen </a:t>
            </a:r>
            <a:r>
              <a:rPr lang="nl-NL" sz="2400" dirty="0">
                <a:solidFill>
                  <a:schemeClr val="accent2"/>
                </a:solidFill>
              </a:rPr>
              <a:t>en</a:t>
            </a:r>
            <a:r>
              <a:rPr lang="nl-NL" sz="2400" dirty="0">
                <a:solidFill>
                  <a:srgbClr val="00B050"/>
                </a:solidFill>
              </a:rPr>
              <a:t> verlichten </a:t>
            </a:r>
            <a:r>
              <a:rPr lang="nl-NL" sz="2400" dirty="0">
                <a:solidFill>
                  <a:schemeClr val="accent2"/>
                </a:solidFill>
              </a:rPr>
              <a:t>van lijden</a:t>
            </a:r>
            <a:r>
              <a:rPr lang="nl-NL" sz="2400" dirty="0">
                <a:solidFill>
                  <a:srgbClr val="00B050"/>
                </a:solidFill>
              </a:rPr>
              <a:t>, </a:t>
            </a:r>
            <a:r>
              <a:rPr lang="nl-NL" sz="2400" dirty="0">
                <a:solidFill>
                  <a:schemeClr val="accent2"/>
                </a:solidFill>
              </a:rPr>
              <a:t>door</a:t>
            </a:r>
            <a:r>
              <a:rPr lang="nl-NL" sz="2400" dirty="0">
                <a:solidFill>
                  <a:srgbClr val="00B050"/>
                </a:solidFill>
              </a:rPr>
              <a:t> vroegtijdige signalering,  zorgvuldige beoordeling </a:t>
            </a:r>
            <a:r>
              <a:rPr lang="nl-NL" sz="2400" dirty="0">
                <a:solidFill>
                  <a:schemeClr val="accent2"/>
                </a:solidFill>
              </a:rPr>
              <a:t>en</a:t>
            </a:r>
            <a:r>
              <a:rPr lang="nl-NL" sz="2400" dirty="0">
                <a:solidFill>
                  <a:srgbClr val="00B050"/>
                </a:solidFill>
              </a:rPr>
              <a:t> behandeling </a:t>
            </a:r>
            <a:r>
              <a:rPr lang="nl-NL" sz="2400" dirty="0">
                <a:solidFill>
                  <a:schemeClr val="accent2"/>
                </a:solidFill>
              </a:rPr>
              <a:t>van</a:t>
            </a:r>
            <a:r>
              <a:rPr lang="nl-NL" sz="2400" dirty="0">
                <a:solidFill>
                  <a:srgbClr val="00B050"/>
                </a:solidFill>
              </a:rPr>
              <a:t> lichamelijke, emotionele, psychische, sociale </a:t>
            </a:r>
            <a:r>
              <a:rPr lang="nl-NL" sz="2400" dirty="0">
                <a:solidFill>
                  <a:schemeClr val="accent2"/>
                </a:solidFill>
              </a:rPr>
              <a:t>en</a:t>
            </a:r>
            <a:r>
              <a:rPr lang="nl-NL" sz="2400" dirty="0">
                <a:solidFill>
                  <a:srgbClr val="00B050"/>
                </a:solidFill>
              </a:rPr>
              <a:t> levensbeschouwelijke problemen. </a:t>
            </a:r>
            <a:r>
              <a:rPr lang="nl-NL" sz="2400" dirty="0">
                <a:solidFill>
                  <a:schemeClr val="accent2"/>
                </a:solidFill>
              </a:rPr>
              <a:t>Palliatieve zorg heeft oog voor het </a:t>
            </a:r>
            <a:r>
              <a:rPr lang="nl-NL" sz="2400" dirty="0">
                <a:solidFill>
                  <a:srgbClr val="00B050"/>
                </a:solidFill>
              </a:rPr>
              <a:t>behoud van autonomie, toegang tot informatie </a:t>
            </a:r>
            <a:r>
              <a:rPr lang="nl-NL" sz="2400" dirty="0">
                <a:solidFill>
                  <a:schemeClr val="accent2"/>
                </a:solidFill>
              </a:rPr>
              <a:t>en</a:t>
            </a:r>
            <a:r>
              <a:rPr lang="nl-NL" sz="2400" dirty="0">
                <a:solidFill>
                  <a:srgbClr val="00B050"/>
                </a:solidFill>
              </a:rPr>
              <a:t> keuzemogelijkheden.</a:t>
            </a:r>
            <a:endParaRPr lang="nl-NL" sz="1100" dirty="0">
              <a:solidFill>
                <a:srgbClr val="00B050"/>
              </a:solidFill>
            </a:endParaRPr>
          </a:p>
          <a:p>
            <a:endParaRPr lang="nl-NL" sz="800" dirty="0">
              <a:solidFill>
                <a:schemeClr val="bg1"/>
              </a:solidFill>
            </a:endParaRPr>
          </a:p>
          <a:p>
            <a:pPr algn="ctr"/>
            <a:r>
              <a:rPr lang="nl-NL" sz="1600" dirty="0">
                <a:solidFill>
                  <a:srgbClr val="0070C0"/>
                </a:solidFill>
              </a:rPr>
              <a:t>Kwaliteitskader Palliatieve zorg 2017</a:t>
            </a:r>
          </a:p>
        </p:txBody>
      </p:sp>
      <p:sp>
        <p:nvSpPr>
          <p:cNvPr id="2" name="TextBox 1">
            <a:extLst>
              <a:ext uri="{FF2B5EF4-FFF2-40B4-BE49-F238E27FC236}">
                <a16:creationId xmlns:a16="http://schemas.microsoft.com/office/drawing/2014/main" id="{50B43446-9551-4F91-9C9E-A702CE14AEAB}"/>
              </a:ext>
            </a:extLst>
          </p:cNvPr>
          <p:cNvSpPr txBox="1"/>
          <p:nvPr/>
        </p:nvSpPr>
        <p:spPr>
          <a:xfrm flipH="1">
            <a:off x="280987" y="1113306"/>
            <a:ext cx="858202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noProof="0" dirty="0">
                <a:ln>
                  <a:noFill/>
                </a:ln>
                <a:solidFill>
                  <a:srgbClr val="002060"/>
                </a:solidFill>
                <a:effectLst/>
                <a:uLnTx/>
                <a:uFillTx/>
                <a:latin typeface="Calibri"/>
                <a:ea typeface="ＭＳ Ｐゴシック" charset="0"/>
                <a:cs typeface="+mn-cs"/>
              </a:rPr>
              <a:t>Voor artsen, verpleegkundigen in het ziekenhuis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dirty="0">
                <a:ln>
                  <a:noFill/>
                </a:ln>
                <a:solidFill>
                  <a:srgbClr val="002060"/>
                </a:solidFill>
                <a:effectLst/>
                <a:uLnTx/>
                <a:uFillTx/>
                <a:latin typeface="Calibri"/>
                <a:ea typeface="ＭＳ Ｐゴシック" charset="0"/>
                <a:cs typeface="+mn-cs"/>
              </a:rPr>
              <a:t>Ook</a:t>
            </a:r>
            <a:r>
              <a:rPr kumimoji="0" lang="nl-NL" sz="2400" b="0" i="1" u="none" strike="noStrike" kern="1200" cap="none" spc="0" normalizeH="0" baseline="0" noProof="0" dirty="0">
                <a:ln>
                  <a:noFill/>
                </a:ln>
                <a:solidFill>
                  <a:srgbClr val="002060"/>
                </a:solidFill>
                <a:effectLst/>
                <a:uLnTx/>
                <a:uFillTx/>
                <a:latin typeface="Calibri"/>
                <a:ea typeface="ＭＳ Ｐゴシック" charset="0"/>
                <a:cs typeface="+mn-cs"/>
              </a:rPr>
              <a:t> bruikbaar in verpleeghuis, hospice en thuis</a:t>
            </a:r>
          </a:p>
        </p:txBody>
      </p:sp>
      <p:pic>
        <p:nvPicPr>
          <p:cNvPr id="7" name="Picture 6">
            <a:extLst>
              <a:ext uri="{FF2B5EF4-FFF2-40B4-BE49-F238E27FC236}">
                <a16:creationId xmlns:a16="http://schemas.microsoft.com/office/drawing/2014/main" id="{B5FAF710-8C3B-4F6E-B7A8-28E47DA4BB68}"/>
              </a:ext>
            </a:extLst>
          </p:cNvPr>
          <p:cNvPicPr>
            <a:picLocks noChangeAspect="1"/>
          </p:cNvPicPr>
          <p:nvPr/>
        </p:nvPicPr>
        <p:blipFill>
          <a:blip r:embed="rId5"/>
          <a:stretch>
            <a:fillRect/>
          </a:stretch>
        </p:blipFill>
        <p:spPr>
          <a:xfrm>
            <a:off x="6564883" y="91108"/>
            <a:ext cx="2533650" cy="619125"/>
          </a:xfrm>
          <a:prstGeom prst="rect">
            <a:avLst/>
          </a:prstGeom>
        </p:spPr>
      </p:pic>
      <p:pic>
        <p:nvPicPr>
          <p:cNvPr id="4" name="Recorded Sound">
            <a:hlinkClick r:id="" action="ppaction://media"/>
            <a:extLst>
              <a:ext uri="{FF2B5EF4-FFF2-40B4-BE49-F238E27FC236}">
                <a16:creationId xmlns:a16="http://schemas.microsoft.com/office/drawing/2014/main" id="{34BC9BCA-23E2-462A-887E-26518FDCE6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5834" y="5644376"/>
            <a:ext cx="609600" cy="609600"/>
          </a:xfrm>
          <a:prstGeom prst="rect">
            <a:avLst/>
          </a:prstGeom>
        </p:spPr>
      </p:pic>
    </p:spTree>
    <p:extLst>
      <p:ext uri="{BB962C8B-B14F-4D97-AF65-F5344CB8AC3E}">
        <p14:creationId xmlns:p14="http://schemas.microsoft.com/office/powerpoint/2010/main" val="305494229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el 4"/>
          <p:cNvSpPr>
            <a:spLocks noGrp="1"/>
          </p:cNvSpPr>
          <p:nvPr>
            <p:ph type="subTitle" idx="1"/>
          </p:nvPr>
        </p:nvSpPr>
        <p:spPr>
          <a:xfrm>
            <a:off x="1304925" y="6104896"/>
            <a:ext cx="4527551" cy="347890"/>
          </a:xfrm>
        </p:spPr>
        <p:txBody>
          <a:bodyPr/>
          <a:lstStyle/>
          <a:p>
            <a:r>
              <a:rPr lang="nl-NL" dirty="0"/>
              <a:t>Expertisecentrum Palliatieve Zorg</a:t>
            </a:r>
          </a:p>
        </p:txBody>
      </p:sp>
      <p:sp>
        <p:nvSpPr>
          <p:cNvPr id="4" name="Titel 3"/>
          <p:cNvSpPr>
            <a:spLocks noGrp="1"/>
          </p:cNvSpPr>
          <p:nvPr>
            <p:ph type="title"/>
          </p:nvPr>
        </p:nvSpPr>
        <p:spPr/>
        <p:txBody>
          <a:bodyPr/>
          <a:lstStyle/>
          <a:p>
            <a:r>
              <a:rPr lang="en-US" dirty="0"/>
              <a:t>COVID-19 </a:t>
            </a:r>
            <a:r>
              <a:rPr lang="nl-NL" dirty="0"/>
              <a:t>en palliatieve zorg</a:t>
            </a:r>
            <a:br>
              <a:rPr lang="en-US" dirty="0"/>
            </a:br>
            <a:endParaRPr lang="nl-NL" dirty="0"/>
          </a:p>
        </p:txBody>
      </p:sp>
      <p:sp>
        <p:nvSpPr>
          <p:cNvPr id="3" name="TextBox 2">
            <a:extLst>
              <a:ext uri="{FF2B5EF4-FFF2-40B4-BE49-F238E27FC236}">
                <a16:creationId xmlns:a16="http://schemas.microsoft.com/office/drawing/2014/main" id="{43C33DC9-F4C7-4A82-A01C-74E635EF8888}"/>
              </a:ext>
            </a:extLst>
          </p:cNvPr>
          <p:cNvSpPr txBox="1"/>
          <p:nvPr/>
        </p:nvSpPr>
        <p:spPr>
          <a:xfrm>
            <a:off x="1392770" y="2677213"/>
            <a:ext cx="6628113" cy="1569660"/>
          </a:xfrm>
          <a:prstGeom prst="rect">
            <a:avLst/>
          </a:prstGeom>
          <a:noFill/>
        </p:spPr>
        <p:txBody>
          <a:bodyPr wrap="square" rtlCol="0">
            <a:spAutoFit/>
          </a:bodyPr>
          <a:lstStyle/>
          <a:p>
            <a:r>
              <a:rPr lang="nl-NL" sz="3200" dirty="0">
                <a:solidFill>
                  <a:schemeClr val="accent6"/>
                </a:solidFill>
                <a:latin typeface="+mj-lt"/>
              </a:rPr>
              <a:t>Basisscholing 3-</a:t>
            </a:r>
          </a:p>
          <a:p>
            <a:br>
              <a:rPr lang="nl-NL" sz="3200" dirty="0">
                <a:solidFill>
                  <a:schemeClr val="accent6"/>
                </a:solidFill>
                <a:latin typeface="+mj-lt"/>
              </a:rPr>
            </a:br>
            <a:r>
              <a:rPr lang="nl-NL" sz="3200" i="1" dirty="0">
                <a:solidFill>
                  <a:schemeClr val="accent6"/>
                </a:solidFill>
                <a:latin typeface="+mj-lt"/>
              </a:rPr>
              <a:t>Misselijkheid en braken</a:t>
            </a:r>
          </a:p>
        </p:txBody>
      </p:sp>
      <p:pic>
        <p:nvPicPr>
          <p:cNvPr id="6" name="Picture 5">
            <a:extLst>
              <a:ext uri="{FF2B5EF4-FFF2-40B4-BE49-F238E27FC236}">
                <a16:creationId xmlns:a16="http://schemas.microsoft.com/office/drawing/2014/main" id="{724795D8-BCD9-40D6-9330-0488CA4DA9E5}"/>
              </a:ext>
            </a:extLst>
          </p:cNvPr>
          <p:cNvPicPr>
            <a:picLocks noChangeAspect="1"/>
          </p:cNvPicPr>
          <p:nvPr/>
        </p:nvPicPr>
        <p:blipFill rotWithShape="1">
          <a:blip r:embed="rId5"/>
          <a:srcRect l="19768" r="17183"/>
          <a:stretch/>
        </p:blipFill>
        <p:spPr>
          <a:xfrm>
            <a:off x="5968539" y="1645919"/>
            <a:ext cx="2693324" cy="4271789"/>
          </a:xfrm>
          <a:prstGeom prst="rect">
            <a:avLst/>
          </a:prstGeom>
        </p:spPr>
      </p:pic>
      <p:pic>
        <p:nvPicPr>
          <p:cNvPr id="2" name="Recorded Sound">
            <a:hlinkClick r:id="" action="ppaction://media"/>
            <a:extLst>
              <a:ext uri="{FF2B5EF4-FFF2-40B4-BE49-F238E27FC236}">
                <a16:creationId xmlns:a16="http://schemas.microsoft.com/office/drawing/2014/main" id="{30E6F253-936C-4100-ACF2-7C60113FE1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2989" y="5495296"/>
            <a:ext cx="609600" cy="609600"/>
          </a:xfrm>
          <a:prstGeom prst="rect">
            <a:avLst/>
          </a:prstGeom>
        </p:spPr>
      </p:pic>
    </p:spTree>
    <p:extLst>
      <p:ext uri="{BB962C8B-B14F-4D97-AF65-F5344CB8AC3E}">
        <p14:creationId xmlns:p14="http://schemas.microsoft.com/office/powerpoint/2010/main" val="240616094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BCDFF-CED5-114D-BC11-BA8CDC0C50B8}"/>
              </a:ext>
            </a:extLst>
          </p:cNvPr>
          <p:cNvSpPr>
            <a:spLocks noGrp="1"/>
          </p:cNvSpPr>
          <p:nvPr>
            <p:ph type="title"/>
          </p:nvPr>
        </p:nvSpPr>
        <p:spPr/>
        <p:txBody>
          <a:bodyPr/>
          <a:lstStyle/>
          <a:p>
            <a:r>
              <a:rPr lang="nl-NL" dirty="0"/>
              <a:t>Oorzaak </a:t>
            </a:r>
            <a:r>
              <a:rPr lang="nl-NL" dirty="0">
                <a:solidFill>
                  <a:srgbClr val="00B050"/>
                </a:solidFill>
              </a:rPr>
              <a:t>misselijkheid en braken </a:t>
            </a:r>
            <a:r>
              <a:rPr lang="nl-NL" dirty="0"/>
              <a:t>bij COVID-19</a:t>
            </a:r>
          </a:p>
        </p:txBody>
      </p:sp>
      <p:sp>
        <p:nvSpPr>
          <p:cNvPr id="3" name="Tijdelijke aanduiding voor inhoud 2">
            <a:extLst>
              <a:ext uri="{FF2B5EF4-FFF2-40B4-BE49-F238E27FC236}">
                <a16:creationId xmlns:a16="http://schemas.microsoft.com/office/drawing/2014/main" id="{DA696A48-5FA9-7143-83F2-746491062C7C}"/>
              </a:ext>
            </a:extLst>
          </p:cNvPr>
          <p:cNvSpPr>
            <a:spLocks noGrp="1"/>
          </p:cNvSpPr>
          <p:nvPr>
            <p:ph idx="1"/>
          </p:nvPr>
        </p:nvSpPr>
        <p:spPr/>
        <p:txBody>
          <a:bodyPr/>
          <a:lstStyle/>
          <a:p>
            <a:r>
              <a:rPr lang="nl-NL" dirty="0"/>
              <a:t>Misselijkheid en/of braken zijn vaak een gevolg van </a:t>
            </a:r>
          </a:p>
          <a:p>
            <a:pPr marL="342900" indent="-342900">
              <a:buFont typeface="Arial" panose="020B0604020202020204" pitchFamily="34" charset="0"/>
              <a:buChar char="•"/>
            </a:pPr>
            <a:r>
              <a:rPr lang="nl-NL" i="1" dirty="0"/>
              <a:t>Medicatie</a:t>
            </a:r>
          </a:p>
          <a:p>
            <a:pPr marL="342900" indent="-342900">
              <a:buFont typeface="Arial" panose="020B0604020202020204" pitchFamily="34" charset="0"/>
              <a:buChar char="•"/>
            </a:pPr>
            <a:r>
              <a:rPr lang="nl-NL" i="1" dirty="0"/>
              <a:t>Hoesten</a:t>
            </a:r>
          </a:p>
          <a:p>
            <a:pPr marL="342900" indent="-342900">
              <a:buFont typeface="Arial" panose="020B0604020202020204" pitchFamily="34" charset="0"/>
              <a:buChar char="•"/>
            </a:pPr>
            <a:r>
              <a:rPr lang="nl-NL" i="1" dirty="0"/>
              <a:t>Overmatige slijmproductie</a:t>
            </a:r>
          </a:p>
          <a:p>
            <a:pPr marL="342900" indent="-342900">
              <a:buFont typeface="Arial" panose="020B0604020202020204" pitchFamily="34" charset="0"/>
              <a:buChar char="•"/>
            </a:pPr>
            <a:r>
              <a:rPr lang="nl-NL" i="1" dirty="0"/>
              <a:t>Angst</a:t>
            </a:r>
          </a:p>
          <a:p>
            <a:pPr marL="342900" indent="-342900">
              <a:buFont typeface="Arial" panose="020B0604020202020204" pitchFamily="34" charset="0"/>
              <a:buChar char="•"/>
            </a:pPr>
            <a:r>
              <a:rPr lang="nl-NL" i="1" dirty="0"/>
              <a:t>Klachten van de mond</a:t>
            </a:r>
          </a:p>
          <a:p>
            <a:pPr marL="342900" indent="-342900">
              <a:buFont typeface="Arial" panose="020B0604020202020204" pitchFamily="34" charset="0"/>
              <a:buChar char="•"/>
            </a:pPr>
            <a:endParaRPr lang="nl-NL" dirty="0"/>
          </a:p>
          <a:p>
            <a:r>
              <a:rPr lang="nl-NL" dirty="0"/>
              <a:t>Risico van braken:</a:t>
            </a:r>
          </a:p>
          <a:p>
            <a:pPr marL="342900" indent="-342900">
              <a:buFont typeface="Arial" panose="020B0604020202020204" pitchFamily="34" charset="0"/>
              <a:buChar char="•"/>
            </a:pPr>
            <a:r>
              <a:rPr lang="nl-NL" i="1" dirty="0"/>
              <a:t>Aspiratie</a:t>
            </a:r>
          </a:p>
          <a:p>
            <a:pPr marL="342900" indent="-342900">
              <a:buFont typeface="Arial" panose="020B0604020202020204" pitchFamily="34" charset="0"/>
              <a:buChar char="•"/>
            </a:pPr>
            <a:r>
              <a:rPr lang="nl-NL" i="1" dirty="0"/>
              <a:t>Dehydratie</a:t>
            </a:r>
          </a:p>
          <a:p>
            <a:pPr marL="342900" indent="-342900">
              <a:buFont typeface="Arial" panose="020B0604020202020204" pitchFamily="34" charset="0"/>
              <a:buChar char="•"/>
            </a:pPr>
            <a:r>
              <a:rPr lang="nl-NL" i="1" dirty="0"/>
              <a:t>Elektrolytafwijkingen</a:t>
            </a:r>
          </a:p>
        </p:txBody>
      </p:sp>
      <p:sp>
        <p:nvSpPr>
          <p:cNvPr id="4" name="Tijdelijke aanduiding voor datum 3">
            <a:extLst>
              <a:ext uri="{FF2B5EF4-FFF2-40B4-BE49-F238E27FC236}">
                <a16:creationId xmlns:a16="http://schemas.microsoft.com/office/drawing/2014/main" id="{612D632C-646B-E244-9806-2835DD299137}"/>
              </a:ext>
            </a:extLst>
          </p:cNvPr>
          <p:cNvSpPr>
            <a:spLocks noGrp="1"/>
          </p:cNvSpPr>
          <p:nvPr>
            <p:ph type="dt" sz="half" idx="2"/>
          </p:nvPr>
        </p:nvSpPr>
        <p:spPr/>
        <p:txBody>
          <a:bodyPr/>
          <a:lstStyle/>
          <a:p>
            <a:fld id="{E5834613-7348-4B8C-AABC-BCCDA16470A2}" type="datetime1">
              <a:rPr lang="nl-NL" smtClean="0"/>
              <a:t>5-11-2020</a:t>
            </a:fld>
            <a:endParaRPr lang="en-GB" dirty="0"/>
          </a:p>
        </p:txBody>
      </p:sp>
      <p:pic>
        <p:nvPicPr>
          <p:cNvPr id="5" name="Picture 4">
            <a:extLst>
              <a:ext uri="{FF2B5EF4-FFF2-40B4-BE49-F238E27FC236}">
                <a16:creationId xmlns:a16="http://schemas.microsoft.com/office/drawing/2014/main" id="{390F4218-9E2B-4675-B591-C737B62DFEE1}"/>
              </a:ext>
            </a:extLst>
          </p:cNvPr>
          <p:cNvPicPr>
            <a:picLocks noChangeAspect="1"/>
          </p:cNvPicPr>
          <p:nvPr/>
        </p:nvPicPr>
        <p:blipFill>
          <a:blip r:embed="rId5"/>
          <a:stretch>
            <a:fillRect/>
          </a:stretch>
        </p:blipFill>
        <p:spPr>
          <a:xfrm>
            <a:off x="7015691" y="91108"/>
            <a:ext cx="2082842" cy="508965"/>
          </a:xfrm>
          <a:prstGeom prst="rect">
            <a:avLst/>
          </a:prstGeom>
        </p:spPr>
      </p:pic>
      <p:pic>
        <p:nvPicPr>
          <p:cNvPr id="7" name="Recorded Sound">
            <a:hlinkClick r:id="" action="ppaction://media"/>
            <a:extLst>
              <a:ext uri="{FF2B5EF4-FFF2-40B4-BE49-F238E27FC236}">
                <a16:creationId xmlns:a16="http://schemas.microsoft.com/office/drawing/2014/main" id="{3A5C37E4-F3D0-4883-BC27-DC343201B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8068" y="4796883"/>
            <a:ext cx="609600" cy="609600"/>
          </a:xfrm>
          <a:prstGeom prst="rect">
            <a:avLst/>
          </a:prstGeom>
        </p:spPr>
      </p:pic>
    </p:spTree>
    <p:extLst>
      <p:ext uri="{BB962C8B-B14F-4D97-AF65-F5344CB8AC3E}">
        <p14:creationId xmlns:p14="http://schemas.microsoft.com/office/powerpoint/2010/main" val="142266429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A443-1FDC-497D-8DF8-3FAD99DC6CF7}"/>
              </a:ext>
            </a:extLst>
          </p:cNvPr>
          <p:cNvSpPr>
            <a:spLocks noGrp="1"/>
          </p:cNvSpPr>
          <p:nvPr>
            <p:ph type="title"/>
          </p:nvPr>
        </p:nvSpPr>
        <p:spPr>
          <a:xfrm>
            <a:off x="566738" y="0"/>
            <a:ext cx="6524625" cy="854075"/>
          </a:xfrm>
        </p:spPr>
        <p:txBody>
          <a:bodyPr wrap="square" anchor="b">
            <a:normAutofit/>
          </a:bodyPr>
          <a:lstStyle/>
          <a:p>
            <a:r>
              <a:rPr lang="nl-NL" dirty="0"/>
              <a:t>Wat </a:t>
            </a:r>
            <a:r>
              <a:rPr lang="nl-NL" dirty="0">
                <a:solidFill>
                  <a:srgbClr val="00B050"/>
                </a:solidFill>
              </a:rPr>
              <a:t>zie</a:t>
            </a:r>
            <a:r>
              <a:rPr lang="nl-NL" dirty="0"/>
              <a:t> je aan de patiënt, wat zijn de klachten?</a:t>
            </a:r>
          </a:p>
        </p:txBody>
      </p:sp>
      <p:sp>
        <p:nvSpPr>
          <p:cNvPr id="9" name="Date Placeholder 2">
            <a:extLst>
              <a:ext uri="{FF2B5EF4-FFF2-40B4-BE49-F238E27FC236}">
                <a16:creationId xmlns:a16="http://schemas.microsoft.com/office/drawing/2014/main" id="{D72A2182-9B3D-49D0-B23E-23C23C676B9F}"/>
              </a:ext>
            </a:extLst>
          </p:cNvPr>
          <p:cNvSpPr>
            <a:spLocks noGrp="1"/>
          </p:cNvSpPr>
          <p:nvPr>
            <p:ph type="dt" sz="half" idx="10"/>
          </p:nvPr>
        </p:nvSpPr>
        <p:spPr>
          <a:xfrm>
            <a:off x="8002588" y="6553200"/>
            <a:ext cx="855662" cy="304800"/>
          </a:xfrm>
        </p:spPr>
        <p:txBody>
          <a:bodyPr/>
          <a:lstStyle/>
          <a:p>
            <a:pPr>
              <a:spcAft>
                <a:spcPts val="600"/>
              </a:spcAft>
            </a:pPr>
            <a:fld id="{8DF3B794-62A0-444B-A332-45DA16B555A5}" type="datetime1">
              <a:rPr lang="nl-NL" smtClean="0"/>
              <a:pPr>
                <a:spcAft>
                  <a:spcPts val="600"/>
                </a:spcAft>
              </a:pPr>
              <a:t>5-11-2020</a:t>
            </a:fld>
            <a:endParaRPr lang="en-GB"/>
          </a:p>
        </p:txBody>
      </p:sp>
      <p:sp>
        <p:nvSpPr>
          <p:cNvPr id="3" name="Content Placeholder 2">
            <a:extLst>
              <a:ext uri="{FF2B5EF4-FFF2-40B4-BE49-F238E27FC236}">
                <a16:creationId xmlns:a16="http://schemas.microsoft.com/office/drawing/2014/main" id="{26E3C6A4-21AC-4040-B809-82104FDD830A}"/>
              </a:ext>
            </a:extLst>
          </p:cNvPr>
          <p:cNvSpPr>
            <a:spLocks noGrp="1"/>
          </p:cNvSpPr>
          <p:nvPr>
            <p:ph idx="1"/>
          </p:nvPr>
        </p:nvSpPr>
        <p:spPr>
          <a:xfrm>
            <a:off x="652802" y="1144588"/>
            <a:ext cx="6255302" cy="5113337"/>
          </a:xfrm>
        </p:spPr>
        <p:txBody>
          <a:bodyPr wrap="square" anchor="t">
            <a:normAutofit lnSpcReduction="10000"/>
          </a:bodyPr>
          <a:lstStyle/>
          <a:p>
            <a:pPr marL="342900" indent="-342900">
              <a:spcAft>
                <a:spcPts val="600"/>
              </a:spcAft>
              <a:buFont typeface="Arial" panose="020B0604020202020204" pitchFamily="34" charset="0"/>
              <a:buChar char="•"/>
            </a:pPr>
            <a:r>
              <a:rPr lang="nl-NL" i="1" dirty="0"/>
              <a:t>Lusteloosheid en verlies van eetlust</a:t>
            </a:r>
          </a:p>
          <a:p>
            <a:pPr marL="342900" indent="-342900">
              <a:spcAft>
                <a:spcPts val="600"/>
              </a:spcAft>
              <a:buFont typeface="Arial" panose="020B0604020202020204" pitchFamily="34" charset="0"/>
              <a:buChar char="•"/>
            </a:pPr>
            <a:r>
              <a:rPr lang="nl-NL" i="1" dirty="0"/>
              <a:t>Onrust of juist heel stil liggen (concentreren)</a:t>
            </a:r>
          </a:p>
          <a:p>
            <a:pPr marL="342900" indent="-342900">
              <a:spcAft>
                <a:spcPts val="600"/>
              </a:spcAft>
              <a:buFont typeface="Arial" panose="020B0604020202020204" pitchFamily="34" charset="0"/>
              <a:buChar char="•"/>
            </a:pPr>
            <a:r>
              <a:rPr lang="nl-NL" i="1" dirty="0"/>
              <a:t>Bleekheid </a:t>
            </a:r>
          </a:p>
          <a:p>
            <a:pPr marL="342900" indent="-342900">
              <a:spcAft>
                <a:spcPts val="600"/>
              </a:spcAft>
              <a:buFont typeface="Arial" panose="020B0604020202020204" pitchFamily="34" charset="0"/>
              <a:buChar char="•"/>
            </a:pPr>
            <a:r>
              <a:rPr lang="nl-NL" i="1" dirty="0"/>
              <a:t>Zweten</a:t>
            </a:r>
          </a:p>
          <a:p>
            <a:pPr marL="342900" indent="-342900">
              <a:spcAft>
                <a:spcPts val="600"/>
              </a:spcAft>
              <a:buFont typeface="Arial" panose="020B0604020202020204" pitchFamily="34" charset="0"/>
              <a:buChar char="•"/>
            </a:pPr>
            <a:r>
              <a:rPr lang="nl-NL" i="1" dirty="0"/>
              <a:t>Speekselvloed</a:t>
            </a:r>
          </a:p>
          <a:p>
            <a:pPr marL="342900" indent="-342900">
              <a:spcAft>
                <a:spcPts val="600"/>
              </a:spcAft>
              <a:buFont typeface="Arial" panose="020B0604020202020204" pitchFamily="34" charset="0"/>
              <a:buChar char="•"/>
            </a:pPr>
            <a:r>
              <a:rPr lang="nl-NL" i="1" dirty="0"/>
              <a:t>Boeren / oprispingen</a:t>
            </a:r>
          </a:p>
          <a:p>
            <a:pPr marL="342900" indent="-342900">
              <a:spcAft>
                <a:spcPts val="600"/>
              </a:spcAft>
              <a:buFont typeface="Arial" panose="020B0604020202020204" pitchFamily="34" charset="0"/>
              <a:buChar char="•"/>
            </a:pPr>
            <a:r>
              <a:rPr lang="nl-NL" i="1" dirty="0"/>
              <a:t>Klachten van vieze smaak of droge mond</a:t>
            </a:r>
          </a:p>
          <a:p>
            <a:pPr marL="342900" indent="-342900">
              <a:spcAft>
                <a:spcPts val="600"/>
              </a:spcAft>
              <a:buFont typeface="Arial" panose="020B0604020202020204" pitchFamily="34" charset="0"/>
              <a:buChar char="•"/>
            </a:pPr>
            <a:r>
              <a:rPr lang="nl-NL" i="1" dirty="0"/>
              <a:t>Hartkloppingen</a:t>
            </a:r>
          </a:p>
          <a:p>
            <a:pPr marL="342900" indent="-342900">
              <a:spcAft>
                <a:spcPts val="600"/>
              </a:spcAft>
              <a:buFont typeface="Arial" panose="020B0604020202020204" pitchFamily="34" charset="0"/>
              <a:buChar char="•"/>
            </a:pPr>
            <a:endParaRPr lang="nl-NL" i="1" dirty="0"/>
          </a:p>
          <a:p>
            <a:pPr marL="342900" indent="-342900">
              <a:spcAft>
                <a:spcPts val="600"/>
              </a:spcAft>
              <a:buFont typeface="Arial" panose="020B0604020202020204" pitchFamily="34" charset="0"/>
              <a:buChar char="•"/>
            </a:pPr>
            <a:r>
              <a:rPr lang="nl-NL" i="1" dirty="0"/>
              <a:t>Kokhalzen en / of braken</a:t>
            </a:r>
          </a:p>
          <a:p>
            <a:pPr>
              <a:spcAft>
                <a:spcPts val="600"/>
              </a:spcAft>
            </a:pPr>
            <a:endParaRPr lang="nl-NL" dirty="0"/>
          </a:p>
          <a:p>
            <a:pPr>
              <a:spcAft>
                <a:spcPts val="600"/>
              </a:spcAft>
            </a:pPr>
            <a:r>
              <a:rPr lang="nl-NL" dirty="0"/>
              <a:t>Vraag uit beloop in de tijd, luxerende momenten</a:t>
            </a:r>
          </a:p>
        </p:txBody>
      </p:sp>
      <p:pic>
        <p:nvPicPr>
          <p:cNvPr id="6" name="Picture 5">
            <a:extLst>
              <a:ext uri="{FF2B5EF4-FFF2-40B4-BE49-F238E27FC236}">
                <a16:creationId xmlns:a16="http://schemas.microsoft.com/office/drawing/2014/main" id="{17514B9D-FB3C-4850-9A94-0586090AD2A0}"/>
              </a:ext>
            </a:extLst>
          </p:cNvPr>
          <p:cNvPicPr>
            <a:picLocks noChangeAspect="1"/>
          </p:cNvPicPr>
          <p:nvPr/>
        </p:nvPicPr>
        <p:blipFill>
          <a:blip r:embed="rId5"/>
          <a:stretch>
            <a:fillRect/>
          </a:stretch>
        </p:blipFill>
        <p:spPr>
          <a:xfrm>
            <a:off x="7091363" y="91109"/>
            <a:ext cx="2007170" cy="490474"/>
          </a:xfrm>
          <a:prstGeom prst="rect">
            <a:avLst/>
          </a:prstGeom>
        </p:spPr>
      </p:pic>
      <p:pic>
        <p:nvPicPr>
          <p:cNvPr id="4" name="Recorded Sound">
            <a:hlinkClick r:id="" action="ppaction://media"/>
            <a:extLst>
              <a:ext uri="{FF2B5EF4-FFF2-40B4-BE49-F238E27FC236}">
                <a16:creationId xmlns:a16="http://schemas.microsoft.com/office/drawing/2014/main" id="{30CC23F4-B19F-499F-8065-B3F9189B0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9649" y="4863790"/>
            <a:ext cx="609600" cy="609600"/>
          </a:xfrm>
          <a:prstGeom prst="rect">
            <a:avLst/>
          </a:prstGeom>
        </p:spPr>
      </p:pic>
    </p:spTree>
    <p:extLst>
      <p:ext uri="{BB962C8B-B14F-4D97-AF65-F5344CB8AC3E}">
        <p14:creationId xmlns:p14="http://schemas.microsoft.com/office/powerpoint/2010/main" val="194238637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036F-057D-43EF-B07E-EDCAC84073E0}"/>
              </a:ext>
            </a:extLst>
          </p:cNvPr>
          <p:cNvSpPr>
            <a:spLocks noGrp="1"/>
          </p:cNvSpPr>
          <p:nvPr>
            <p:ph type="title"/>
          </p:nvPr>
        </p:nvSpPr>
        <p:spPr/>
        <p:txBody>
          <a:bodyPr/>
          <a:lstStyle/>
          <a:p>
            <a:r>
              <a:rPr lang="nl-NL" dirty="0"/>
              <a:t>Niet-medicamenteus beleid bij </a:t>
            </a:r>
            <a:r>
              <a:rPr lang="nl-NL" dirty="0">
                <a:solidFill>
                  <a:srgbClr val="00B050"/>
                </a:solidFill>
              </a:rPr>
              <a:t>misselijkheid</a:t>
            </a:r>
            <a:br>
              <a:rPr lang="nl-NL" dirty="0">
                <a:solidFill>
                  <a:srgbClr val="00B050"/>
                </a:solidFill>
              </a:rPr>
            </a:br>
            <a:r>
              <a:rPr lang="nl-NL" dirty="0">
                <a:solidFill>
                  <a:srgbClr val="00B050"/>
                </a:solidFill>
              </a:rPr>
              <a:t>en braken</a:t>
            </a:r>
          </a:p>
        </p:txBody>
      </p:sp>
      <p:sp>
        <p:nvSpPr>
          <p:cNvPr id="3" name="Content Placeholder 2">
            <a:extLst>
              <a:ext uri="{FF2B5EF4-FFF2-40B4-BE49-F238E27FC236}">
                <a16:creationId xmlns:a16="http://schemas.microsoft.com/office/drawing/2014/main" id="{3152125F-DB30-4AB1-A420-D726A0E1D074}"/>
              </a:ext>
            </a:extLst>
          </p:cNvPr>
          <p:cNvSpPr>
            <a:spLocks noGrp="1"/>
          </p:cNvSpPr>
          <p:nvPr>
            <p:ph idx="1"/>
          </p:nvPr>
        </p:nvSpPr>
        <p:spPr>
          <a:xfrm>
            <a:off x="566737" y="872330"/>
            <a:ext cx="8221165" cy="5654593"/>
          </a:xfrm>
        </p:spPr>
        <p:txBody>
          <a:bodyPr/>
          <a:lstStyle/>
          <a:p>
            <a:endParaRPr lang="nl-NL" dirty="0">
              <a:highlight>
                <a:srgbClr val="FFFF00"/>
              </a:highlight>
            </a:endParaRPr>
          </a:p>
          <a:p>
            <a:pPr marL="342900" indent="-342900">
              <a:buFont typeface="Arial" panose="020B0604020202020204" pitchFamily="34" charset="0"/>
              <a:buChar char="•"/>
            </a:pPr>
            <a:r>
              <a:rPr lang="nl-NL" dirty="0"/>
              <a:t>Mentale ondersteuning en voorlichting</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Halfzittende houding in bed</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Goede mondhygiëne: </a:t>
            </a:r>
          </a:p>
          <a:p>
            <a:pPr marL="645750" lvl="2" indent="-285750">
              <a:buFont typeface="Arial" panose="020B0604020202020204" pitchFamily="34" charset="0"/>
              <a:buChar char="•"/>
            </a:pPr>
            <a:r>
              <a:rPr lang="nl-NL" i="1" dirty="0"/>
              <a:t>3-8 x daags spoelen met water , evt. met wat zout</a:t>
            </a:r>
          </a:p>
          <a:p>
            <a:pPr marL="645750" lvl="2" indent="-285750">
              <a:buFont typeface="Arial" panose="020B0604020202020204" pitchFamily="34" charset="0"/>
              <a:buChar char="•"/>
            </a:pPr>
            <a:r>
              <a:rPr lang="nl-NL" i="1" dirty="0"/>
              <a:t>2-4 x daags poetsen van tanden/ prothese en kaakwallen</a:t>
            </a:r>
          </a:p>
          <a:p>
            <a:pPr marL="645750" lvl="2" indent="-285750">
              <a:buFont typeface="Arial" panose="020B0604020202020204" pitchFamily="34" charset="0"/>
              <a:buChar char="•"/>
            </a:pPr>
            <a:r>
              <a:rPr lang="nl-NL" i="1" dirty="0"/>
              <a:t>Reinigen van de tong</a:t>
            </a:r>
          </a:p>
          <a:p>
            <a:pPr marL="645750" lvl="2" indent="-285750">
              <a:buFont typeface="Arial" panose="020B0604020202020204" pitchFamily="34" charset="0"/>
              <a:buChar char="•"/>
            </a:pPr>
            <a:r>
              <a:rPr lang="nl-NL" i="1" dirty="0"/>
              <a:t>Interdentaal reinigen</a:t>
            </a:r>
          </a:p>
          <a:p>
            <a:pPr marL="645750" lvl="2" indent="-285750">
              <a:buFont typeface="Arial" panose="020B0604020202020204" pitchFamily="34" charset="0"/>
              <a:buChar char="•"/>
            </a:pPr>
            <a:r>
              <a:rPr lang="nl-NL" i="1" dirty="0"/>
              <a:t>Lippenverzorging: schoon en vet houden</a:t>
            </a:r>
          </a:p>
          <a:p>
            <a:pPr marL="645750" lvl="2" indent="-285750">
              <a:buFont typeface="Arial" panose="020B0604020202020204" pitchFamily="34" charset="0"/>
              <a:buChar char="•"/>
            </a:pPr>
            <a:endParaRPr lang="nl-NL" dirty="0"/>
          </a:p>
          <a:p>
            <a:pPr marL="285750" lvl="1" indent="-285750">
              <a:buFont typeface="Arial" panose="020B0604020202020204" pitchFamily="34" charset="0"/>
              <a:buChar char="•"/>
            </a:pPr>
            <a:r>
              <a:rPr lang="nl-NL" dirty="0"/>
              <a:t>Houd de mond vochtig: denk aan ijsklontjes, waterijsjes of (bevroren) fruit</a:t>
            </a:r>
          </a:p>
          <a:p>
            <a:endParaRPr lang="nl-NL" sz="800" dirty="0"/>
          </a:p>
          <a:p>
            <a:endParaRPr lang="en-US" sz="800" dirty="0"/>
          </a:p>
        </p:txBody>
      </p:sp>
      <p:pic>
        <p:nvPicPr>
          <p:cNvPr id="5" name="Picture 4">
            <a:extLst>
              <a:ext uri="{FF2B5EF4-FFF2-40B4-BE49-F238E27FC236}">
                <a16:creationId xmlns:a16="http://schemas.microsoft.com/office/drawing/2014/main" id="{70726CCF-B9F0-43E4-AD36-FD988691E1B6}"/>
              </a:ext>
            </a:extLst>
          </p:cNvPr>
          <p:cNvPicPr>
            <a:picLocks noChangeAspect="1"/>
          </p:cNvPicPr>
          <p:nvPr/>
        </p:nvPicPr>
        <p:blipFill>
          <a:blip r:embed="rId5"/>
          <a:stretch>
            <a:fillRect/>
          </a:stretch>
        </p:blipFill>
        <p:spPr>
          <a:xfrm>
            <a:off x="6863137" y="91108"/>
            <a:ext cx="2235396" cy="546243"/>
          </a:xfrm>
          <a:prstGeom prst="rect">
            <a:avLst/>
          </a:prstGeom>
        </p:spPr>
      </p:pic>
      <p:pic>
        <p:nvPicPr>
          <p:cNvPr id="4" name="Recorded Sound">
            <a:hlinkClick r:id="" action="ppaction://media"/>
            <a:extLst>
              <a:ext uri="{FF2B5EF4-FFF2-40B4-BE49-F238E27FC236}">
                <a16:creationId xmlns:a16="http://schemas.microsoft.com/office/drawing/2014/main" id="{231AE873-E3F9-435A-A7A9-EF7B8B772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5112" y="4975302"/>
            <a:ext cx="609600" cy="609600"/>
          </a:xfrm>
          <a:prstGeom prst="rect">
            <a:avLst/>
          </a:prstGeom>
        </p:spPr>
      </p:pic>
    </p:spTree>
    <p:extLst>
      <p:ext uri="{BB962C8B-B14F-4D97-AF65-F5344CB8AC3E}">
        <p14:creationId xmlns:p14="http://schemas.microsoft.com/office/powerpoint/2010/main" val="17615539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C3A10-1DEE-3C4D-9F1C-9C57028C4A39}"/>
              </a:ext>
            </a:extLst>
          </p:cNvPr>
          <p:cNvSpPr>
            <a:spLocks noGrp="1"/>
          </p:cNvSpPr>
          <p:nvPr>
            <p:ph type="title"/>
          </p:nvPr>
        </p:nvSpPr>
        <p:spPr/>
        <p:txBody>
          <a:bodyPr/>
          <a:lstStyle/>
          <a:p>
            <a:r>
              <a:rPr lang="nl-NL" dirty="0"/>
              <a:t>Medicamenteus beleid bij </a:t>
            </a:r>
            <a:r>
              <a:rPr lang="nl-NL" dirty="0">
                <a:solidFill>
                  <a:srgbClr val="00B050"/>
                </a:solidFill>
              </a:rPr>
              <a:t>misselijkheid</a:t>
            </a:r>
            <a:br>
              <a:rPr lang="nl-NL" dirty="0">
                <a:solidFill>
                  <a:srgbClr val="00B050"/>
                </a:solidFill>
              </a:rPr>
            </a:br>
            <a:r>
              <a:rPr lang="nl-NL" dirty="0">
                <a:solidFill>
                  <a:srgbClr val="00B050"/>
                </a:solidFill>
              </a:rPr>
              <a:t>en braken</a:t>
            </a:r>
          </a:p>
        </p:txBody>
      </p:sp>
      <p:sp>
        <p:nvSpPr>
          <p:cNvPr id="3" name="Tijdelijke aanduiding voor inhoud 2">
            <a:extLst>
              <a:ext uri="{FF2B5EF4-FFF2-40B4-BE49-F238E27FC236}">
                <a16:creationId xmlns:a16="http://schemas.microsoft.com/office/drawing/2014/main" id="{BF390D7A-F20C-9242-86FD-C6465156FEEE}"/>
              </a:ext>
            </a:extLst>
          </p:cNvPr>
          <p:cNvSpPr>
            <a:spLocks noGrp="1"/>
          </p:cNvSpPr>
          <p:nvPr>
            <p:ph idx="1"/>
          </p:nvPr>
        </p:nvSpPr>
        <p:spPr>
          <a:xfrm>
            <a:off x="248845" y="1053907"/>
            <a:ext cx="8722159" cy="5113338"/>
          </a:xfrm>
        </p:spPr>
        <p:txBody>
          <a:bodyPr/>
          <a:lstStyle/>
          <a:p>
            <a:r>
              <a:rPr lang="nl-NL" sz="2400" dirty="0"/>
              <a:t>Stap 1</a:t>
            </a:r>
          </a:p>
          <a:p>
            <a:pPr marL="342900" indent="-342900">
              <a:buFont typeface="Arial" panose="020B0604020202020204" pitchFamily="34" charset="0"/>
              <a:buChar char="•"/>
            </a:pPr>
            <a:r>
              <a:rPr lang="nl-NL" dirty="0"/>
              <a:t>Metoclopramide 3 dd 10-20 mg po/rectaal/sc/iv + Zo nodig 1 dosis extra</a:t>
            </a:r>
          </a:p>
          <a:p>
            <a:pPr marL="342900" indent="-342900">
              <a:buFont typeface="Arial" panose="020B0604020202020204" pitchFamily="34" charset="0"/>
              <a:buChar char="•"/>
            </a:pPr>
            <a:r>
              <a:rPr lang="nl-NL" dirty="0"/>
              <a:t>Domperidon 3-4 dd 10-20 mg po, of 3-4 dd 60-120 mg rectaal </a:t>
            </a:r>
          </a:p>
          <a:p>
            <a:r>
              <a:rPr lang="nl-NL" dirty="0"/>
              <a:t>Alternatief: haloperidol 2 dd 1-2 mg po/in wangzak, of 2 dd 0,5 mg sc/iv</a:t>
            </a:r>
          </a:p>
          <a:p>
            <a:endParaRPr lang="nl-NL" sz="1600" dirty="0"/>
          </a:p>
          <a:p>
            <a:r>
              <a:rPr lang="nl-NL" sz="2400" dirty="0">
                <a:highlight>
                  <a:srgbClr val="FFFF00"/>
                </a:highlight>
              </a:rPr>
              <a:t>Stap 2</a:t>
            </a:r>
          </a:p>
          <a:p>
            <a:pPr marL="342900" indent="-342900">
              <a:buFont typeface="Arial" panose="020B0604020202020204" pitchFamily="34" charset="0"/>
              <a:buChar char="•"/>
            </a:pPr>
            <a:r>
              <a:rPr lang="nl-NL" dirty="0">
                <a:highlight>
                  <a:srgbClr val="FFFF00"/>
                </a:highlight>
              </a:rPr>
              <a:t>Dexamethason 1 dd 4-8 mg oraal/sc/iv</a:t>
            </a:r>
          </a:p>
          <a:p>
            <a:endParaRPr lang="nl-NL" sz="1600" dirty="0"/>
          </a:p>
          <a:p>
            <a:r>
              <a:rPr lang="nl-NL" sz="2400" dirty="0"/>
              <a:t>Stap 3 bij onvoldoende effect.</a:t>
            </a:r>
          </a:p>
          <a:p>
            <a:pPr marL="342900" indent="-342900">
              <a:buFont typeface="Arial" panose="020B0604020202020204" pitchFamily="34" charset="0"/>
              <a:buChar char="•"/>
            </a:pPr>
            <a:r>
              <a:rPr lang="nl-NL" dirty="0"/>
              <a:t>Levomepromazine (monotherapie): 1 dd 6,25-12,5 mg per os of 3,12-6,25 mg sc. Voor buccale toediening: 1 ml = 25 mg toevoegen aan 9 ml kraanwater </a:t>
            </a:r>
            <a:r>
              <a:rPr lang="nl-NL" dirty="0">
                <a:sym typeface="Wingdings" panose="05000000000000000000" pitchFamily="2" charset="2"/>
              </a:rPr>
              <a:t></a:t>
            </a:r>
            <a:r>
              <a:rPr lang="nl-NL" dirty="0"/>
              <a:t>concentratie 1 ml = 2,5 mg</a:t>
            </a:r>
          </a:p>
          <a:p>
            <a:pPr marL="342900" indent="-342900">
              <a:buFont typeface="Arial" panose="020B0604020202020204" pitchFamily="34" charset="0"/>
              <a:buChar char="•"/>
            </a:pPr>
            <a:r>
              <a:rPr lang="nl-NL" dirty="0"/>
              <a:t>Bij onvoldoende effect 1e dosis -&gt; dosering dezelfde dag herhalen</a:t>
            </a:r>
          </a:p>
          <a:p>
            <a:pPr marL="342900" indent="-342900">
              <a:buFont typeface="Arial" panose="020B0604020202020204" pitchFamily="34" charset="0"/>
              <a:buChar char="•"/>
            </a:pPr>
            <a:r>
              <a:rPr lang="nl-NL" dirty="0"/>
              <a:t>Dagen hierna levomepromazine voor de nacht geven (sufheid na inname)</a:t>
            </a:r>
          </a:p>
          <a:p>
            <a:endParaRPr lang="nl-NL" dirty="0"/>
          </a:p>
        </p:txBody>
      </p:sp>
      <p:sp>
        <p:nvSpPr>
          <p:cNvPr id="4" name="Tijdelijke aanduiding voor datum 3">
            <a:extLst>
              <a:ext uri="{FF2B5EF4-FFF2-40B4-BE49-F238E27FC236}">
                <a16:creationId xmlns:a16="http://schemas.microsoft.com/office/drawing/2014/main" id="{AD78A3E8-6FB4-7244-8E33-ECD16A794821}"/>
              </a:ext>
            </a:extLst>
          </p:cNvPr>
          <p:cNvSpPr>
            <a:spLocks noGrp="1"/>
          </p:cNvSpPr>
          <p:nvPr>
            <p:ph type="dt" sz="half" idx="2"/>
          </p:nvPr>
        </p:nvSpPr>
        <p:spPr>
          <a:xfrm>
            <a:off x="5435600" y="6553200"/>
            <a:ext cx="2508250" cy="304800"/>
          </a:xfrm>
        </p:spPr>
        <p:txBody>
          <a:bodyPr/>
          <a:lstStyle/>
          <a:p>
            <a:fld id="{E5834613-7348-4B8C-AABC-BCCDA16470A2}" type="datetime1">
              <a:rPr lang="nl-NL" smtClean="0"/>
              <a:t>5-11-2020</a:t>
            </a:fld>
            <a:endParaRPr lang="en-GB" dirty="0"/>
          </a:p>
        </p:txBody>
      </p:sp>
      <p:pic>
        <p:nvPicPr>
          <p:cNvPr id="5" name="Picture 4">
            <a:extLst>
              <a:ext uri="{FF2B5EF4-FFF2-40B4-BE49-F238E27FC236}">
                <a16:creationId xmlns:a16="http://schemas.microsoft.com/office/drawing/2014/main" id="{24890443-4392-45A8-905B-8679140BB91A}"/>
              </a:ext>
            </a:extLst>
          </p:cNvPr>
          <p:cNvPicPr>
            <a:picLocks noChangeAspect="1"/>
          </p:cNvPicPr>
          <p:nvPr/>
        </p:nvPicPr>
        <p:blipFill>
          <a:blip r:embed="rId7"/>
          <a:stretch>
            <a:fillRect/>
          </a:stretch>
        </p:blipFill>
        <p:spPr>
          <a:xfrm>
            <a:off x="6691673" y="116114"/>
            <a:ext cx="1973797" cy="483960"/>
          </a:xfrm>
          <a:prstGeom prst="rect">
            <a:avLst/>
          </a:prstGeom>
        </p:spPr>
      </p:pic>
      <p:pic>
        <p:nvPicPr>
          <p:cNvPr id="7" name="Recorded Sound">
            <a:hlinkClick r:id="" action="ppaction://media"/>
            <a:extLst>
              <a:ext uri="{FF2B5EF4-FFF2-40B4-BE49-F238E27FC236}">
                <a16:creationId xmlns:a16="http://schemas.microsoft.com/office/drawing/2014/main" id="{32279351-6343-4262-B1A2-D074DF7B7B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9" name="Recorded Sound">
            <a:hlinkClick r:id="" action="ppaction://media"/>
            <a:extLst>
              <a:ext uri="{FF2B5EF4-FFF2-40B4-BE49-F238E27FC236}">
                <a16:creationId xmlns:a16="http://schemas.microsoft.com/office/drawing/2014/main" id="{E0A0F47A-9C08-476A-B3B7-5B5F77A7EE9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533906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03" fill="hold"/>
                                        <p:tgtEl>
                                          <p:spTgt spid="7"/>
                                        </p:tgtEl>
                                      </p:cBhvr>
                                    </p:cmd>
                                  </p:childTnLst>
                                </p:cTn>
                              </p:par>
                            </p:childTnLst>
                          </p:cTn>
                        </p:par>
                        <p:par>
                          <p:cTn id="7" fill="hold">
                            <p:stCondLst>
                              <p:cond delay="263003"/>
                            </p:stCondLst>
                            <p:childTnLst>
                              <p:par>
                                <p:cTn id="8" presetID="1" presetClass="mediacall" presetSubtype="0" fill="hold" nodeType="afterEffect">
                                  <p:stCondLst>
                                    <p:cond delay="0"/>
                                  </p:stCondLst>
                                  <p:childTnLst>
                                    <p:cmd type="call" cmd="playFrom(0.0)">
                                      <p:cBhvr>
                                        <p:cTn id="9" dur="1210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15A5-31DC-46B2-AE5D-243A8121F463}"/>
              </a:ext>
            </a:extLst>
          </p:cNvPr>
          <p:cNvSpPr>
            <a:spLocks noGrp="1"/>
          </p:cNvSpPr>
          <p:nvPr>
            <p:ph type="title"/>
          </p:nvPr>
        </p:nvSpPr>
        <p:spPr/>
        <p:txBody>
          <a:bodyPr/>
          <a:lstStyle/>
          <a:p>
            <a:r>
              <a:rPr lang="nl-NL" dirty="0"/>
              <a:t>Tenslotte</a:t>
            </a:r>
          </a:p>
        </p:txBody>
      </p:sp>
      <p:sp>
        <p:nvSpPr>
          <p:cNvPr id="3" name="Content Placeholder 2">
            <a:extLst>
              <a:ext uri="{FF2B5EF4-FFF2-40B4-BE49-F238E27FC236}">
                <a16:creationId xmlns:a16="http://schemas.microsoft.com/office/drawing/2014/main" id="{5D222F59-47B8-4B09-A05C-B297227A581D}"/>
              </a:ext>
            </a:extLst>
          </p:cNvPr>
          <p:cNvSpPr>
            <a:spLocks noGrp="1"/>
          </p:cNvSpPr>
          <p:nvPr>
            <p:ph idx="1"/>
          </p:nvPr>
        </p:nvSpPr>
        <p:spPr>
          <a:xfrm>
            <a:off x="566738" y="1144587"/>
            <a:ext cx="8291512" cy="5310803"/>
          </a:xfrm>
        </p:spPr>
        <p:txBody>
          <a:bodyPr/>
          <a:lstStyle/>
          <a:p>
            <a:pPr lvl="1" indent="0">
              <a:buNone/>
            </a:pPr>
            <a:endParaRPr lang="en-US" dirty="0"/>
          </a:p>
          <a:p>
            <a:pPr lvl="1" indent="0">
              <a:buNone/>
            </a:pPr>
            <a:endParaRPr lang="en-US" dirty="0"/>
          </a:p>
        </p:txBody>
      </p:sp>
      <p:pic>
        <p:nvPicPr>
          <p:cNvPr id="5" name="Picture 4">
            <a:extLst>
              <a:ext uri="{FF2B5EF4-FFF2-40B4-BE49-F238E27FC236}">
                <a16:creationId xmlns:a16="http://schemas.microsoft.com/office/drawing/2014/main" id="{5DAEF8A6-2AB3-4B6C-B661-4F8D06A655E4}"/>
              </a:ext>
            </a:extLst>
          </p:cNvPr>
          <p:cNvPicPr>
            <a:picLocks noChangeAspect="1"/>
          </p:cNvPicPr>
          <p:nvPr/>
        </p:nvPicPr>
        <p:blipFill>
          <a:blip r:embed="rId5"/>
          <a:stretch>
            <a:fillRect/>
          </a:stretch>
        </p:blipFill>
        <p:spPr>
          <a:xfrm>
            <a:off x="6564883" y="91108"/>
            <a:ext cx="2533650" cy="619125"/>
          </a:xfrm>
          <a:prstGeom prst="rect">
            <a:avLst/>
          </a:prstGeom>
        </p:spPr>
      </p:pic>
      <p:sp>
        <p:nvSpPr>
          <p:cNvPr id="4" name="TextBox 3">
            <a:extLst>
              <a:ext uri="{FF2B5EF4-FFF2-40B4-BE49-F238E27FC236}">
                <a16:creationId xmlns:a16="http://schemas.microsoft.com/office/drawing/2014/main" id="{E61AD112-0333-407E-A28F-332FB4CA05B3}"/>
              </a:ext>
            </a:extLst>
          </p:cNvPr>
          <p:cNvSpPr txBox="1"/>
          <p:nvPr/>
        </p:nvSpPr>
        <p:spPr>
          <a:xfrm>
            <a:off x="2190044" y="4809067"/>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sp>
        <p:nvSpPr>
          <p:cNvPr id="7" name="TextBox 6">
            <a:extLst>
              <a:ext uri="{FF2B5EF4-FFF2-40B4-BE49-F238E27FC236}">
                <a16:creationId xmlns:a16="http://schemas.microsoft.com/office/drawing/2014/main" id="{CC68FC82-5D69-4304-A757-7E2CEBCD1F6C}"/>
              </a:ext>
            </a:extLst>
          </p:cNvPr>
          <p:cNvSpPr txBox="1"/>
          <p:nvPr/>
        </p:nvSpPr>
        <p:spPr>
          <a:xfrm>
            <a:off x="770562" y="1284270"/>
            <a:ext cx="8087688" cy="4401205"/>
          </a:xfrm>
          <a:prstGeom prst="rect">
            <a:avLst/>
          </a:prstGeom>
          <a:noFill/>
        </p:spPr>
        <p:txBody>
          <a:bodyPr wrap="square" rtlCol="0">
            <a:spAutoFit/>
          </a:bodyPr>
          <a:lstStyle/>
          <a:p>
            <a:r>
              <a:rPr lang="nl-NL" sz="2000" dirty="0">
                <a:solidFill>
                  <a:srgbClr val="0070C0"/>
                </a:solidFill>
                <a:latin typeface="+mn-lt"/>
              </a:rPr>
              <a:t>Symptomen versterken elkaar en hangen samen</a:t>
            </a: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r>
              <a:rPr lang="nl-NL" sz="2000" dirty="0">
                <a:solidFill>
                  <a:srgbClr val="0070C0"/>
                </a:solidFill>
                <a:latin typeface="+mn-lt"/>
              </a:rPr>
              <a:t>Aanwezigheid en luisteren helpt </a:t>
            </a:r>
          </a:p>
        </p:txBody>
      </p:sp>
      <p:sp>
        <p:nvSpPr>
          <p:cNvPr id="8" name="Arrow: Curved Up 7">
            <a:extLst>
              <a:ext uri="{FF2B5EF4-FFF2-40B4-BE49-F238E27FC236}">
                <a16:creationId xmlns:a16="http://schemas.microsoft.com/office/drawing/2014/main" id="{B795A03C-748D-4FD5-9761-BED997CC8D20}"/>
              </a:ext>
            </a:extLst>
          </p:cNvPr>
          <p:cNvSpPr/>
          <p:nvPr/>
        </p:nvSpPr>
        <p:spPr bwMode="auto">
          <a:xfrm>
            <a:off x="2328672" y="3623592"/>
            <a:ext cx="2786158" cy="1255776"/>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sp>
        <p:nvSpPr>
          <p:cNvPr id="9" name="Arrow: Curved Up 8">
            <a:extLst>
              <a:ext uri="{FF2B5EF4-FFF2-40B4-BE49-F238E27FC236}">
                <a16:creationId xmlns:a16="http://schemas.microsoft.com/office/drawing/2014/main" id="{90B63CF2-5EB6-49CE-9F75-EDFC9942D488}"/>
              </a:ext>
            </a:extLst>
          </p:cNvPr>
          <p:cNvSpPr/>
          <p:nvPr/>
        </p:nvSpPr>
        <p:spPr bwMode="auto">
          <a:xfrm rot="10512654">
            <a:off x="2114058" y="2078268"/>
            <a:ext cx="2856710" cy="1373213"/>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0" name="TextBox 9">
            <a:extLst>
              <a:ext uri="{FF2B5EF4-FFF2-40B4-BE49-F238E27FC236}">
                <a16:creationId xmlns:a16="http://schemas.microsoft.com/office/drawing/2014/main" id="{91623081-0386-4A56-AF7B-DDD1DC81D85C}"/>
              </a:ext>
            </a:extLst>
          </p:cNvPr>
          <p:cNvSpPr txBox="1"/>
          <p:nvPr/>
        </p:nvSpPr>
        <p:spPr>
          <a:xfrm>
            <a:off x="463155" y="3353127"/>
            <a:ext cx="1604295" cy="400110"/>
          </a:xfrm>
          <a:prstGeom prst="rect">
            <a:avLst/>
          </a:prstGeom>
          <a:solidFill>
            <a:srgbClr val="BEEAFF"/>
          </a:solidFill>
        </p:spPr>
        <p:txBody>
          <a:bodyPr wrap="square" rtlCol="0">
            <a:spAutoFit/>
          </a:bodyPr>
          <a:lstStyle/>
          <a:p>
            <a:r>
              <a:rPr lang="nl-NL" sz="2000" dirty="0">
                <a:solidFill>
                  <a:srgbClr val="0070C0"/>
                </a:solidFill>
                <a:latin typeface="+mn-lt"/>
              </a:rPr>
              <a:t>Misselijkheid</a:t>
            </a:r>
          </a:p>
        </p:txBody>
      </p:sp>
      <p:sp>
        <p:nvSpPr>
          <p:cNvPr id="14" name="Arrow: Curved Up 13">
            <a:extLst>
              <a:ext uri="{FF2B5EF4-FFF2-40B4-BE49-F238E27FC236}">
                <a16:creationId xmlns:a16="http://schemas.microsoft.com/office/drawing/2014/main" id="{1306945A-4949-4F90-8FA9-E93ABAD0B8DD}"/>
              </a:ext>
            </a:extLst>
          </p:cNvPr>
          <p:cNvSpPr/>
          <p:nvPr/>
        </p:nvSpPr>
        <p:spPr bwMode="auto">
          <a:xfrm rot="10800000" flipH="1">
            <a:off x="4678981" y="2074998"/>
            <a:ext cx="2961384" cy="1427154"/>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sp>
        <p:nvSpPr>
          <p:cNvPr id="15" name="TextBox 14">
            <a:extLst>
              <a:ext uri="{FF2B5EF4-FFF2-40B4-BE49-F238E27FC236}">
                <a16:creationId xmlns:a16="http://schemas.microsoft.com/office/drawing/2014/main" id="{DED985C5-D4E9-4A08-A970-C40334F2123D}"/>
              </a:ext>
            </a:extLst>
          </p:cNvPr>
          <p:cNvSpPr txBox="1"/>
          <p:nvPr/>
        </p:nvSpPr>
        <p:spPr>
          <a:xfrm>
            <a:off x="7573898" y="3365018"/>
            <a:ext cx="1142609" cy="400110"/>
          </a:xfrm>
          <a:prstGeom prst="rect">
            <a:avLst/>
          </a:prstGeom>
          <a:solidFill>
            <a:srgbClr val="BEEAFF"/>
          </a:solidFill>
        </p:spPr>
        <p:txBody>
          <a:bodyPr wrap="square" rtlCol="0">
            <a:spAutoFit/>
          </a:bodyPr>
          <a:lstStyle/>
          <a:p>
            <a:r>
              <a:rPr lang="nl-NL" sz="2000" dirty="0">
                <a:solidFill>
                  <a:srgbClr val="0070C0"/>
                </a:solidFill>
                <a:latin typeface="+mn-lt"/>
              </a:rPr>
              <a:t>Dyspneu</a:t>
            </a:r>
          </a:p>
        </p:txBody>
      </p:sp>
      <p:sp>
        <p:nvSpPr>
          <p:cNvPr id="16" name="Arrow: Curved Up 15">
            <a:extLst>
              <a:ext uri="{FF2B5EF4-FFF2-40B4-BE49-F238E27FC236}">
                <a16:creationId xmlns:a16="http://schemas.microsoft.com/office/drawing/2014/main" id="{49DFF18C-79DF-4F5E-91BC-E30A379AD1C5}"/>
              </a:ext>
            </a:extLst>
          </p:cNvPr>
          <p:cNvSpPr/>
          <p:nvPr/>
        </p:nvSpPr>
        <p:spPr bwMode="auto">
          <a:xfrm flipH="1">
            <a:off x="4652451" y="3673531"/>
            <a:ext cx="2786157" cy="1255776"/>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sp>
        <p:nvSpPr>
          <p:cNvPr id="13" name="TextBox 12">
            <a:extLst>
              <a:ext uri="{FF2B5EF4-FFF2-40B4-BE49-F238E27FC236}">
                <a16:creationId xmlns:a16="http://schemas.microsoft.com/office/drawing/2014/main" id="{68EC74FC-0EE3-4D4D-8B0D-667159CE960F}"/>
              </a:ext>
            </a:extLst>
          </p:cNvPr>
          <p:cNvSpPr txBox="1"/>
          <p:nvPr/>
        </p:nvSpPr>
        <p:spPr>
          <a:xfrm>
            <a:off x="4472460" y="3224653"/>
            <a:ext cx="859545" cy="400110"/>
          </a:xfrm>
          <a:prstGeom prst="rect">
            <a:avLst/>
          </a:prstGeom>
          <a:solidFill>
            <a:srgbClr val="BEEAFF"/>
          </a:solidFill>
        </p:spPr>
        <p:txBody>
          <a:bodyPr wrap="square" rtlCol="0">
            <a:spAutoFit/>
          </a:bodyPr>
          <a:lstStyle/>
          <a:p>
            <a:r>
              <a:rPr lang="en-US" sz="2000" dirty="0">
                <a:solidFill>
                  <a:srgbClr val="0070C0"/>
                </a:solidFill>
                <a:latin typeface="+mn-lt"/>
              </a:rPr>
              <a:t>Angst</a:t>
            </a:r>
            <a:endParaRPr lang="nl-NL" sz="2000" dirty="0">
              <a:solidFill>
                <a:srgbClr val="0070C0"/>
              </a:solidFill>
              <a:latin typeface="+mn-lt"/>
            </a:endParaRPr>
          </a:p>
        </p:txBody>
      </p:sp>
      <p:pic>
        <p:nvPicPr>
          <p:cNvPr id="6" name="Recorded Sound">
            <a:hlinkClick r:id="" action="ppaction://media"/>
            <a:extLst>
              <a:ext uri="{FF2B5EF4-FFF2-40B4-BE49-F238E27FC236}">
                <a16:creationId xmlns:a16="http://schemas.microsoft.com/office/drawing/2014/main" id="{89E8E56C-16C9-412A-9DB1-80E40EC423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8137" y="5685475"/>
            <a:ext cx="609600" cy="609600"/>
          </a:xfrm>
          <a:prstGeom prst="rect">
            <a:avLst/>
          </a:prstGeom>
        </p:spPr>
      </p:pic>
    </p:spTree>
    <p:extLst>
      <p:ext uri="{BB962C8B-B14F-4D97-AF65-F5344CB8AC3E}">
        <p14:creationId xmlns:p14="http://schemas.microsoft.com/office/powerpoint/2010/main" val="409942227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8BF9-964E-40C7-9592-310E5F0C78D4}"/>
              </a:ext>
            </a:extLst>
          </p:cNvPr>
          <p:cNvSpPr>
            <a:spLocks noGrp="1"/>
          </p:cNvSpPr>
          <p:nvPr>
            <p:ph type="title"/>
          </p:nvPr>
        </p:nvSpPr>
        <p:spPr/>
        <p:txBody>
          <a:bodyPr/>
          <a:lstStyle/>
          <a:p>
            <a:r>
              <a:rPr lang="nl-NL" dirty="0"/>
              <a:t>Meer informatie en contact</a:t>
            </a:r>
          </a:p>
        </p:txBody>
      </p:sp>
      <p:sp>
        <p:nvSpPr>
          <p:cNvPr id="3" name="Content Placeholder 2">
            <a:extLst>
              <a:ext uri="{FF2B5EF4-FFF2-40B4-BE49-F238E27FC236}">
                <a16:creationId xmlns:a16="http://schemas.microsoft.com/office/drawing/2014/main" id="{7B67706D-4985-463C-9496-C5691BDF70F3}"/>
              </a:ext>
            </a:extLst>
          </p:cNvPr>
          <p:cNvSpPr>
            <a:spLocks noGrp="1"/>
          </p:cNvSpPr>
          <p:nvPr>
            <p:ph idx="1"/>
          </p:nvPr>
        </p:nvSpPr>
        <p:spPr>
          <a:xfrm>
            <a:off x="526132" y="1144588"/>
            <a:ext cx="8442022" cy="5113338"/>
          </a:xfrm>
        </p:spPr>
        <p:txBody>
          <a:bodyPr/>
          <a:lstStyle/>
          <a:p>
            <a:r>
              <a:rPr lang="nl-NL" dirty="0"/>
              <a:t>Overleg met consultteam palliatieve zorg van eigen ziekenhuis </a:t>
            </a:r>
            <a:r>
              <a:rPr lang="nl-NL" dirty="0">
                <a:solidFill>
                  <a:srgbClr val="0070C0"/>
                </a:solidFill>
              </a:rPr>
              <a:t>→ intranet</a:t>
            </a:r>
            <a:endParaRPr lang="nl-NL" dirty="0"/>
          </a:p>
          <a:p>
            <a:endParaRPr lang="nl-NL" dirty="0">
              <a:solidFill>
                <a:srgbClr val="0070C0"/>
              </a:solidFill>
            </a:endParaRPr>
          </a:p>
          <a:p>
            <a:r>
              <a:rPr lang="nl-NL" dirty="0">
                <a:solidFill>
                  <a:srgbClr val="0070C0"/>
                </a:solidFill>
              </a:rPr>
              <a:t>Regionale consultatieteams palliatieve zorg van eigen regio zijn </a:t>
            </a:r>
            <a:r>
              <a:rPr lang="nl-NL" dirty="0">
                <a:solidFill>
                  <a:srgbClr val="00B050"/>
                </a:solidFill>
              </a:rPr>
              <a:t>24/7</a:t>
            </a:r>
            <a:r>
              <a:rPr lang="nl-NL" dirty="0">
                <a:solidFill>
                  <a:srgbClr val="0070C0"/>
                </a:solidFill>
              </a:rPr>
              <a:t> telefonisch bereikbaar →  </a:t>
            </a:r>
            <a:r>
              <a:rPr lang="nl-NL" i="1" dirty="0">
                <a:solidFill>
                  <a:srgbClr val="0070C0"/>
                </a:solidFill>
              </a:rPr>
              <a:t>https://www.palliaweb.nl/zorgpraktijk/consultatie/consultatie</a:t>
            </a:r>
          </a:p>
          <a:p>
            <a:endParaRPr lang="nl-NL" sz="800" dirty="0"/>
          </a:p>
          <a:p>
            <a:endParaRPr lang="nl-NL" dirty="0"/>
          </a:p>
          <a:p>
            <a:endParaRPr lang="nl-NL" dirty="0"/>
          </a:p>
          <a:p>
            <a:endParaRPr lang="nl-NL" dirty="0"/>
          </a:p>
          <a:p>
            <a:endParaRPr lang="nl-NL" dirty="0"/>
          </a:p>
          <a:p>
            <a:endParaRPr lang="nl-NL" dirty="0"/>
          </a:p>
          <a:p>
            <a:endParaRPr lang="nl-NL" dirty="0"/>
          </a:p>
          <a:p>
            <a:endParaRPr lang="nl-NL" dirty="0"/>
          </a:p>
          <a:p>
            <a:endParaRPr lang="nl-NL" i="1" dirty="0"/>
          </a:p>
          <a:p>
            <a:r>
              <a:rPr lang="nl-NL" i="1" dirty="0"/>
              <a:t>PPTs nodig voor geven eigen scholing? Kijk op palliaweb.nl voor de dia’s incl. tekst</a:t>
            </a:r>
          </a:p>
        </p:txBody>
      </p:sp>
      <p:grpSp>
        <p:nvGrpSpPr>
          <p:cNvPr id="4" name="Group 3">
            <a:extLst>
              <a:ext uri="{FF2B5EF4-FFF2-40B4-BE49-F238E27FC236}">
                <a16:creationId xmlns:a16="http://schemas.microsoft.com/office/drawing/2014/main" id="{FFCAD73B-86B8-454F-854B-0ADA25189907}"/>
              </a:ext>
            </a:extLst>
          </p:cNvPr>
          <p:cNvGrpSpPr/>
          <p:nvPr/>
        </p:nvGrpSpPr>
        <p:grpSpPr>
          <a:xfrm>
            <a:off x="554546" y="3524037"/>
            <a:ext cx="8016430" cy="2031325"/>
            <a:chOff x="554546" y="3430253"/>
            <a:chExt cx="8016430" cy="2031325"/>
          </a:xfrm>
        </p:grpSpPr>
        <p:sp>
          <p:nvSpPr>
            <p:cNvPr id="5" name="TextBox 4">
              <a:extLst>
                <a:ext uri="{FF2B5EF4-FFF2-40B4-BE49-F238E27FC236}">
                  <a16:creationId xmlns:a16="http://schemas.microsoft.com/office/drawing/2014/main" id="{6AE7F52B-43CB-45D9-AB24-0B17422E2225}"/>
                </a:ext>
              </a:extLst>
            </p:cNvPr>
            <p:cNvSpPr txBox="1"/>
            <p:nvPr/>
          </p:nvSpPr>
          <p:spPr>
            <a:xfrm>
              <a:off x="554546" y="3430253"/>
              <a:ext cx="8016430" cy="2031325"/>
            </a:xfrm>
            <a:prstGeom prst="rect">
              <a:avLst/>
            </a:prstGeom>
            <a:solidFill>
              <a:srgbClr val="B4E6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1" i="0" u="none" strike="noStrike" kern="1200" cap="none" spc="0" normalizeH="0" baseline="0" dirty="0">
                  <a:ln>
                    <a:noFill/>
                  </a:ln>
                  <a:solidFill>
                    <a:srgbClr val="0070C0"/>
                  </a:solidFill>
                  <a:effectLst/>
                  <a:uLnTx/>
                  <a:uFillTx/>
                  <a:latin typeface="Calibri"/>
                  <a:ea typeface="ＭＳ Ｐゴシック" charset="0"/>
                  <a:cs typeface="+mn-cs"/>
                </a:rPr>
                <a:t>Voor LUMC zorgverleners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Bel voor vragen of overleg met de consulenten palliatieve zorg van het EPZ</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Ma t/m vrij van 8:30 – 17:00, via tel 071-5261916 / 978136</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800" b="0" i="1" u="none" strike="noStrike" kern="1200" cap="none" spc="0" normalizeH="0" baseline="0" dirty="0">
                <a:ln>
                  <a:noFill/>
                </a:ln>
                <a:solidFill>
                  <a:srgbClr val="0070C0"/>
                </a:solidFill>
                <a:effectLst/>
                <a:uLnTx/>
                <a:uFillTx/>
                <a:latin typeface="Calibri"/>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Of mail met palliatievezorg@lumc.nl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000" b="0" i="1" u="none" strike="noStrike" kern="1200" cap="none" spc="0" normalizeH="0" baseline="0" dirty="0">
                <a:ln>
                  <a:noFill/>
                </a:ln>
                <a:solidFill>
                  <a:srgbClr val="0070C0"/>
                </a:solidFill>
                <a:effectLst/>
                <a:uLnTx/>
                <a:uFillTx/>
                <a:latin typeface="Calibri"/>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Het regionale Consultatieteam Hollands Midden is voor vragen over palliatieve zorg 24/7 te bereiken via 088-1232451</a:t>
              </a:r>
            </a:p>
          </p:txBody>
        </p:sp>
        <p:pic>
          <p:nvPicPr>
            <p:cNvPr id="6" name="Picture 5">
              <a:extLst>
                <a:ext uri="{FF2B5EF4-FFF2-40B4-BE49-F238E27FC236}">
                  <a16:creationId xmlns:a16="http://schemas.microsoft.com/office/drawing/2014/main" id="{35F97704-D9CD-428B-882C-AC52C64DAAF1}"/>
                </a:ext>
              </a:extLst>
            </p:cNvPr>
            <p:cNvPicPr>
              <a:picLocks noChangeAspect="1"/>
            </p:cNvPicPr>
            <p:nvPr/>
          </p:nvPicPr>
          <p:blipFill>
            <a:blip r:embed="rId5"/>
            <a:stretch>
              <a:fillRect/>
            </a:stretch>
          </p:blipFill>
          <p:spPr>
            <a:xfrm>
              <a:off x="6318737" y="4164095"/>
              <a:ext cx="2051173" cy="501226"/>
            </a:xfrm>
            <a:prstGeom prst="rect">
              <a:avLst/>
            </a:prstGeom>
          </p:spPr>
        </p:pic>
      </p:grpSp>
      <p:pic>
        <p:nvPicPr>
          <p:cNvPr id="7" name="Recorded Sound">
            <a:hlinkClick r:id="" action="ppaction://media"/>
            <a:extLst>
              <a:ext uri="{FF2B5EF4-FFF2-40B4-BE49-F238E27FC236}">
                <a16:creationId xmlns:a16="http://schemas.microsoft.com/office/drawing/2014/main" id="{8A21773E-A4D2-4BD9-8656-BE3EFAEAA9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9718" y="5555362"/>
            <a:ext cx="609600" cy="609600"/>
          </a:xfrm>
          <a:prstGeom prst="rect">
            <a:avLst/>
          </a:prstGeom>
        </p:spPr>
      </p:pic>
    </p:spTree>
    <p:extLst>
      <p:ext uri="{BB962C8B-B14F-4D97-AF65-F5344CB8AC3E}">
        <p14:creationId xmlns:p14="http://schemas.microsoft.com/office/powerpoint/2010/main" val="61735703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430A-8E04-46E3-BA4C-4A4B568015D1}"/>
              </a:ext>
            </a:extLst>
          </p:cNvPr>
          <p:cNvSpPr>
            <a:spLocks noGrp="1"/>
          </p:cNvSpPr>
          <p:nvPr>
            <p:ph type="title"/>
          </p:nvPr>
        </p:nvSpPr>
        <p:spPr/>
        <p:txBody>
          <a:bodyPr/>
          <a:lstStyle/>
          <a:p>
            <a:r>
              <a:rPr lang="nl-NL" dirty="0"/>
              <a:t>COVID-19 en palliatieve zorg</a:t>
            </a:r>
          </a:p>
        </p:txBody>
      </p:sp>
      <p:sp>
        <p:nvSpPr>
          <p:cNvPr id="3" name="Content Placeholder 2">
            <a:extLst>
              <a:ext uri="{FF2B5EF4-FFF2-40B4-BE49-F238E27FC236}">
                <a16:creationId xmlns:a16="http://schemas.microsoft.com/office/drawing/2014/main" id="{45C27685-13D0-4464-ADB5-330A573A75DE}"/>
              </a:ext>
            </a:extLst>
          </p:cNvPr>
          <p:cNvSpPr>
            <a:spLocks noGrp="1"/>
          </p:cNvSpPr>
          <p:nvPr>
            <p:ph idx="1"/>
          </p:nvPr>
        </p:nvSpPr>
        <p:spPr/>
        <p:txBody>
          <a:bodyPr/>
          <a:lstStyle/>
          <a:p>
            <a:r>
              <a:rPr lang="nl-NL" sz="2800" dirty="0"/>
              <a:t>Basisscholingen</a:t>
            </a:r>
          </a:p>
          <a:p>
            <a:r>
              <a:rPr lang="nl-NL" sz="2600" i="1" dirty="0"/>
              <a:t>1- Dyspnoe en hoesten</a:t>
            </a:r>
          </a:p>
          <a:p>
            <a:r>
              <a:rPr lang="nl-NL" sz="2600" i="1" dirty="0"/>
              <a:t>2- Angst</a:t>
            </a:r>
          </a:p>
          <a:p>
            <a:r>
              <a:rPr lang="nl-NL" sz="2600" i="1" dirty="0"/>
              <a:t>3- Misselijkheid en braken</a:t>
            </a:r>
          </a:p>
          <a:p>
            <a:r>
              <a:rPr lang="nl-NL" sz="2600" i="1" dirty="0"/>
              <a:t>4- Markeren en stervensfase</a:t>
            </a:r>
          </a:p>
          <a:p>
            <a:r>
              <a:rPr lang="nl-NL" sz="2600" i="1" dirty="0"/>
              <a:t>5- Palliatieve sedatie</a:t>
            </a:r>
          </a:p>
          <a:p>
            <a:r>
              <a:rPr lang="nl-NL" sz="2600" i="1" dirty="0"/>
              <a:t>6- Delier</a:t>
            </a:r>
          </a:p>
          <a:p>
            <a:r>
              <a:rPr lang="nl-NL" sz="2600" i="1" dirty="0"/>
              <a:t>7- Naasten</a:t>
            </a:r>
          </a:p>
          <a:p>
            <a:endParaRPr lang="en-US" sz="800" dirty="0"/>
          </a:p>
          <a:p>
            <a:endParaRPr lang="en-US" sz="800" dirty="0"/>
          </a:p>
          <a:p>
            <a:endParaRPr lang="en-US" sz="800" dirty="0"/>
          </a:p>
          <a:p>
            <a:r>
              <a:rPr lang="nl-NL" sz="1800" dirty="0"/>
              <a:t>Deze serie basisscholingen bestaat uit verschillende onderwerpen. De inhoud is grotendeels gebaseerd op de landelijke richtlijnen palliatieve zorg bij COVID-19 die te vinden zijn op www.palliaweb.nl</a:t>
            </a:r>
          </a:p>
        </p:txBody>
      </p:sp>
      <p:pic>
        <p:nvPicPr>
          <p:cNvPr id="6" name="Picture 5">
            <a:extLst>
              <a:ext uri="{FF2B5EF4-FFF2-40B4-BE49-F238E27FC236}">
                <a16:creationId xmlns:a16="http://schemas.microsoft.com/office/drawing/2014/main" id="{2867DA6E-504C-41A5-83DE-64B0D41C7A83}"/>
              </a:ext>
            </a:extLst>
          </p:cNvPr>
          <p:cNvPicPr>
            <a:picLocks noChangeAspect="1"/>
          </p:cNvPicPr>
          <p:nvPr/>
        </p:nvPicPr>
        <p:blipFill>
          <a:blip r:embed="rId5"/>
          <a:stretch>
            <a:fillRect/>
          </a:stretch>
        </p:blipFill>
        <p:spPr>
          <a:xfrm>
            <a:off x="6564883" y="91108"/>
            <a:ext cx="2533650" cy="619125"/>
          </a:xfrm>
          <a:prstGeom prst="rect">
            <a:avLst/>
          </a:prstGeom>
        </p:spPr>
      </p:pic>
      <p:pic>
        <p:nvPicPr>
          <p:cNvPr id="4" name="Recorded Sound">
            <a:hlinkClick r:id="" action="ppaction://media"/>
            <a:extLst>
              <a:ext uri="{FF2B5EF4-FFF2-40B4-BE49-F238E27FC236}">
                <a16:creationId xmlns:a16="http://schemas.microsoft.com/office/drawing/2014/main" id="{83750831-0E61-4850-AC15-540FAD5A2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6625" y="5064512"/>
            <a:ext cx="609600" cy="609600"/>
          </a:xfrm>
          <a:prstGeom prst="rect">
            <a:avLst/>
          </a:prstGeom>
        </p:spPr>
      </p:pic>
    </p:spTree>
    <p:extLst>
      <p:ext uri="{BB962C8B-B14F-4D97-AF65-F5344CB8AC3E}">
        <p14:creationId xmlns:p14="http://schemas.microsoft.com/office/powerpoint/2010/main" val="387487928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LUMC Basispresentatie_NL">
  <a:themeElements>
    <a:clrScheme name="Default Design 1">
      <a:dk1>
        <a:srgbClr val="101463"/>
      </a:dk1>
      <a:lt1>
        <a:srgbClr val="FFFFFF"/>
      </a:lt1>
      <a:dk2>
        <a:srgbClr val="B5E7FF"/>
      </a:dk2>
      <a:lt2>
        <a:srgbClr val="111166"/>
      </a:lt2>
      <a:accent1>
        <a:srgbClr val="119DF9"/>
      </a:accent1>
      <a:accent2>
        <a:srgbClr val="117FE4"/>
      </a:accent2>
      <a:accent3>
        <a:srgbClr val="D7F1FF"/>
      </a:accent3>
      <a:accent4>
        <a:srgbClr val="DADADA"/>
      </a:accent4>
      <a:accent5>
        <a:srgbClr val="AACCFB"/>
      </a:accent5>
      <a:accent6>
        <a:srgbClr val="0E72CF"/>
      </a:accent6>
      <a:hlink>
        <a:srgbClr val="1161C6"/>
      </a:hlink>
      <a:folHlink>
        <a:srgbClr val="114D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101463"/>
        </a:dk1>
        <a:lt1>
          <a:srgbClr val="FFFFFF"/>
        </a:lt1>
        <a:dk2>
          <a:srgbClr val="B5E7FF"/>
        </a:dk2>
        <a:lt2>
          <a:srgbClr val="111166"/>
        </a:lt2>
        <a:accent1>
          <a:srgbClr val="119DF9"/>
        </a:accent1>
        <a:accent2>
          <a:srgbClr val="117FE4"/>
        </a:accent2>
        <a:accent3>
          <a:srgbClr val="D7F1FF"/>
        </a:accent3>
        <a:accent4>
          <a:srgbClr val="DADADA"/>
        </a:accent4>
        <a:accent5>
          <a:srgbClr val="AACCFB"/>
        </a:accent5>
        <a:accent6>
          <a:srgbClr val="0E72CF"/>
        </a:accent6>
        <a:hlink>
          <a:srgbClr val="1161C6"/>
        </a:hlink>
        <a:folHlink>
          <a:srgbClr val="114DB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375726BA2F244AB4458CA1D7599EC1" ma:contentTypeVersion="6" ma:contentTypeDescription="Een nieuw document maken." ma:contentTypeScope="" ma:versionID="79f837cafb0c38f6ea62a33c9c40855c">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9ba8469ad252d89c559c8a43ee14d2a3" ns1:_="" ns2:_="">
    <xsd:import namespace="http://schemas.microsoft.com/sharepoint/v3"/>
    <xsd:import namespace="http://schemas.microsoft.com/sharepoint/v4"/>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8" nillable="true" ma:displayName="E-mailafzender" ma:hidden="true" ma:internalName="EmailSender">
      <xsd:simpleType>
        <xsd:restriction base="dms:Note">
          <xsd:maxLength value="255"/>
        </xsd:restriction>
      </xsd:simpleType>
    </xsd:element>
    <xsd:element name="EmailTo" ma:index="9" nillable="true" ma:displayName="E-mail aan" ma:hidden="true" ma:internalName="EmailTo">
      <xsd:simpleType>
        <xsd:restriction base="dms:Note">
          <xsd:maxLength value="255"/>
        </xsd:restriction>
      </xsd:simpleType>
    </xsd:element>
    <xsd:element name="EmailCc" ma:index="10" nillable="true" ma:displayName="E-mail CC" ma:hidden="true" ma:internalName="EmailCc">
      <xsd:simpleType>
        <xsd:restriction base="dms:Note">
          <xsd:maxLength value="255"/>
        </xsd:restriction>
      </xsd:simpleType>
    </xsd:element>
    <xsd:element name="EmailFrom" ma:index="11" nillable="true" ma:displayName="E-mail van" ma:hidden="true" ma:internalName="EmailFrom">
      <xsd:simpleType>
        <xsd:restriction base="dms:Text"/>
      </xsd:simpleType>
    </xsd:element>
    <xsd:element name="EmailSubject" ma:index="12" nillable="true" ma:displayName="E-mailonderwerp"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3" nillable="true" ma:displayName="Kopteksten voor e-mail"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Headers xmlns="http://schemas.microsoft.com/sharepoint/v4" xsi:nil="true"/>
    <EmailSender xmlns="http://schemas.microsoft.com/sharepoint/v3" xsi:nil="true"/>
    <EmailFrom xmlns="http://schemas.microsoft.com/sharepoint/v3" xsi:nil="true"/>
    <EmailSubject xmlns="http://schemas.microsoft.com/sharepoint/v3" xsi:nil="true"/>
    <EmailCc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613F06-D0EB-4BEE-A5D4-D3B7B021BE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BBFAE5-1B1A-432D-9F4C-16707800DE95}">
  <ds:schemaRefs>
    <ds:schemaRef ds:uri="http://schemas.microsoft.com/office/2006/metadata/properties"/>
    <ds:schemaRef ds:uri="http://schemas.microsoft.com/sharepoint/v3"/>
    <ds:schemaRef ds:uri="http://schemas.microsoft.com/sharepoint/v4"/>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customXml/itemProps3.xml><?xml version="1.0" encoding="utf-8"?>
<ds:datastoreItem xmlns:ds="http://schemas.openxmlformats.org/officeDocument/2006/customXml" ds:itemID="{0E41F710-E85E-4A0C-A334-9F3DCB9067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717</TotalTime>
  <Words>1968</Words>
  <Application>Microsoft Office PowerPoint</Application>
  <PresentationFormat>Diavoorstelling (4:3)</PresentationFormat>
  <Paragraphs>152</Paragraphs>
  <Slides>9</Slides>
  <Notes>9</Notes>
  <HiddenSlides>0</HiddenSlides>
  <MMClips>10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ＭＳ Ｐゴシック</vt:lpstr>
      <vt:lpstr>Arial</vt:lpstr>
      <vt:lpstr>Calibri</vt:lpstr>
      <vt:lpstr>Times</vt:lpstr>
      <vt:lpstr>Wingdings</vt:lpstr>
      <vt:lpstr>LUMC Basispresentatie_NL</vt:lpstr>
      <vt:lpstr>Basischolingen COVID-19 en palliatieve zorg</vt:lpstr>
      <vt:lpstr>COVID-19 en palliatieve zorg </vt:lpstr>
      <vt:lpstr>Oorzaak misselijkheid en braken bij COVID-19</vt:lpstr>
      <vt:lpstr>Wat zie je aan de patiënt, wat zijn de klachten?</vt:lpstr>
      <vt:lpstr>Niet-medicamenteus beleid bij misselijkheid en braken</vt:lpstr>
      <vt:lpstr>Medicamenteus beleid bij misselijkheid en braken</vt:lpstr>
      <vt:lpstr>Tenslotte</vt:lpstr>
      <vt:lpstr>Meer informatie en contact</vt:lpstr>
      <vt:lpstr>COVID-19 en palliatieve zorg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Basischolingen COVID-19 en palliatieve zorg</dc:title>
  <dc:creator>Roode, A. de (ANST)</dc:creator>
  <cp:lastModifiedBy>Anke van de Vegte</cp:lastModifiedBy>
  <cp:revision>54</cp:revision>
  <dcterms:created xsi:type="dcterms:W3CDTF">2020-04-13T06:17:28Z</dcterms:created>
  <dcterms:modified xsi:type="dcterms:W3CDTF">2020-11-05T09:07:32Z</dcterms:modified>
</cp:coreProperties>
</file>