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15"/>
  </p:notesMasterIdLst>
  <p:handoutMasterIdLst>
    <p:handoutMasterId r:id="rId16"/>
  </p:handoutMasterIdLst>
  <p:sldIdLst>
    <p:sldId id="508" r:id="rId5"/>
    <p:sldId id="265" r:id="rId6"/>
    <p:sldId id="495" r:id="rId7"/>
    <p:sldId id="498" r:id="rId8"/>
    <p:sldId id="506" r:id="rId9"/>
    <p:sldId id="502" r:id="rId10"/>
    <p:sldId id="507" r:id="rId11"/>
    <p:sldId id="504" r:id="rId12"/>
    <p:sldId id="509" r:id="rId13"/>
    <p:sldId id="510" r:id="rId14"/>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35">
          <p15:clr>
            <a:srgbClr val="A4A3A4"/>
          </p15:clr>
        </p15:guide>
        <p15:guide id="2" orient="horz" pos="4122">
          <p15:clr>
            <a:srgbClr val="A4A3A4"/>
          </p15:clr>
        </p15:guide>
        <p15:guide id="3" orient="horz" pos="178">
          <p15:clr>
            <a:srgbClr val="A4A3A4"/>
          </p15:clr>
        </p15:guide>
        <p15:guide id="4" orient="horz" pos="538">
          <p15:clr>
            <a:srgbClr val="A4A3A4"/>
          </p15:clr>
        </p15:guide>
        <p15:guide id="5" orient="horz" pos="1620">
          <p15:clr>
            <a:srgbClr val="A4A3A4"/>
          </p15:clr>
        </p15:guide>
        <p15:guide id="6" orient="horz" pos="3009">
          <p15:clr>
            <a:srgbClr val="A4A3A4"/>
          </p15:clr>
        </p15:guide>
        <p15:guide id="7" orient="horz" pos="2350">
          <p15:clr>
            <a:srgbClr val="A4A3A4"/>
          </p15:clr>
        </p15:guide>
        <p15:guide id="8" pos="358">
          <p15:clr>
            <a:srgbClr val="A4A3A4"/>
          </p15:clr>
        </p15:guide>
        <p15:guide id="9" pos="5227">
          <p15:clr>
            <a:srgbClr val="A4A3A4"/>
          </p15:clr>
        </p15:guide>
        <p15:guide id="10" pos="631">
          <p15:clr>
            <a:srgbClr val="A4A3A4"/>
          </p15:clr>
        </p15:guide>
        <p15:guide id="11" pos="1542">
          <p15:clr>
            <a:srgbClr val="A4A3A4"/>
          </p15:clr>
        </p15:guide>
        <p15:guide id="12" pos="3681">
          <p15:clr>
            <a:srgbClr val="A4A3A4"/>
          </p15:clr>
        </p15:guide>
        <p15:guide id="13" pos="2052">
          <p15:clr>
            <a:srgbClr val="A4A3A4"/>
          </p15:clr>
        </p15:guide>
        <p15:guide id="14" pos="535">
          <p15:clr>
            <a:srgbClr val="A4A3A4"/>
          </p15:clr>
        </p15:guide>
        <p15:guide id="15" pos="2356">
          <p15:clr>
            <a:srgbClr val="A4A3A4"/>
          </p15:clr>
        </p15:guide>
        <p15:guide id="16" pos="5577">
          <p15:clr>
            <a:srgbClr val="A4A3A4"/>
          </p15:clr>
        </p15:guide>
        <p15:guide id="17" pos="947">
          <p15:clr>
            <a:srgbClr val="A4A3A4"/>
          </p15:clr>
        </p15:guide>
        <p15:guide id="18" pos="4687">
          <p15:clr>
            <a:srgbClr val="A4A3A4"/>
          </p15:clr>
        </p15:guide>
        <p15:guide id="19" pos="446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js, E.J.M. de (RT)" initials="NE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EF5"/>
    <a:srgbClr val="D34DA6"/>
    <a:srgbClr val="679E2A"/>
    <a:srgbClr val="111166"/>
    <a:srgbClr val="000000"/>
    <a:srgbClr val="B4E6FF"/>
    <a:srgbClr val="B3E5FE"/>
    <a:srgbClr val="BEEAFF"/>
    <a:srgbClr val="B4E5FF"/>
    <a:srgbClr val="C8D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88" autoAdjust="0"/>
    <p:restoredTop sz="56791" autoAdjust="0"/>
  </p:normalViewPr>
  <p:slideViewPr>
    <p:cSldViewPr snapToGrid="0" snapToObjects="1" showGuides="1">
      <p:cViewPr varScale="1">
        <p:scale>
          <a:sx n="71" d="100"/>
          <a:sy n="71" d="100"/>
        </p:scale>
        <p:origin x="2912" y="176"/>
      </p:cViewPr>
      <p:guideLst>
        <p:guide orient="horz" pos="235"/>
        <p:guide orient="horz" pos="4122"/>
        <p:guide orient="horz" pos="178"/>
        <p:guide orient="horz" pos="538"/>
        <p:guide orient="horz" pos="1620"/>
        <p:guide orient="horz" pos="3009"/>
        <p:guide orient="horz" pos="2350"/>
        <p:guide pos="358"/>
        <p:guide pos="5227"/>
        <p:guide pos="631"/>
        <p:guide pos="1542"/>
        <p:guide pos="3681"/>
        <p:guide pos="2052"/>
        <p:guide pos="535"/>
        <p:guide pos="2356"/>
        <p:guide pos="5577"/>
        <p:guide pos="947"/>
        <p:guide pos="4687"/>
        <p:guide pos="4467"/>
      </p:guideLst>
    </p:cSldViewPr>
  </p:slideViewPr>
  <p:notesTextViewPr>
    <p:cViewPr>
      <p:scale>
        <a:sx n="3" d="2"/>
        <a:sy n="3" d="2"/>
      </p:scale>
      <p:origin x="0" y="0"/>
    </p:cViewPr>
  </p:notesTextViewPr>
  <p:sorterViewPr>
    <p:cViewPr>
      <p:scale>
        <a:sx n="160" d="100"/>
        <a:sy n="160" d="100"/>
      </p:scale>
      <p:origin x="0" y="-26508"/>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523988" y="167168"/>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5" name="Rectangle 3"/>
          <p:cNvSpPr>
            <a:spLocks noGrp="1" noChangeArrowheads="1"/>
          </p:cNvSpPr>
          <p:nvPr>
            <p:ph type="dt" sz="quarter" idx="1"/>
          </p:nvPr>
        </p:nvSpPr>
        <p:spPr bwMode="auto">
          <a:xfrm>
            <a:off x="3778060" y="167168"/>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endParaRPr lang="en-GB"/>
          </a:p>
        </p:txBody>
      </p:sp>
      <p:sp>
        <p:nvSpPr>
          <p:cNvPr id="49156" name="Rectangle 4"/>
          <p:cNvSpPr>
            <a:spLocks noGrp="1" noChangeArrowheads="1"/>
          </p:cNvSpPr>
          <p:nvPr>
            <p:ph type="ftr" sz="quarter" idx="2"/>
          </p:nvPr>
        </p:nvSpPr>
        <p:spPr bwMode="auto">
          <a:xfrm>
            <a:off x="523988" y="909941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7" name="Rectangle 5"/>
          <p:cNvSpPr>
            <a:spLocks noGrp="1" noChangeArrowheads="1"/>
          </p:cNvSpPr>
          <p:nvPr>
            <p:ph type="sldNum" sz="quarter" idx="3"/>
          </p:nvPr>
        </p:nvSpPr>
        <p:spPr bwMode="auto">
          <a:xfrm>
            <a:off x="3778060" y="909941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E8C5BD47-55D6-1344-B91F-7C24D2E19559}" type="slidenum">
              <a:rPr lang="en-GB"/>
              <a:pPr/>
              <a:t>‹#›</a:t>
            </a:fld>
            <a:endParaRPr lang="en-GB" sz="1200">
              <a:latin typeface="Times" charset="0"/>
            </a:endParaRPr>
          </a:p>
        </p:txBody>
      </p:sp>
    </p:spTree>
    <p:extLst>
      <p:ext uri="{BB962C8B-B14F-4D97-AF65-F5344CB8AC3E}">
        <p14:creationId xmlns:p14="http://schemas.microsoft.com/office/powerpoint/2010/main" val="1051374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523988" y="0"/>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19" name="Rectangle 3"/>
          <p:cNvSpPr>
            <a:spLocks noGrp="1" noChangeArrowheads="1"/>
          </p:cNvSpPr>
          <p:nvPr>
            <p:ph type="dt" idx="1"/>
          </p:nvPr>
        </p:nvSpPr>
        <p:spPr bwMode="auto">
          <a:xfrm>
            <a:off x="3778060" y="0"/>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lvl1pPr>
          </a:lstStyle>
          <a:p>
            <a:endParaRPr lang="en-GB"/>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222" name="Rectangle 6"/>
          <p:cNvSpPr>
            <a:spLocks noGrp="1" noChangeArrowheads="1"/>
          </p:cNvSpPr>
          <p:nvPr>
            <p:ph type="ftr" sz="quarter" idx="4"/>
          </p:nvPr>
        </p:nvSpPr>
        <p:spPr bwMode="auto">
          <a:xfrm>
            <a:off x="523988" y="925796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23" name="Rectangle 7"/>
          <p:cNvSpPr>
            <a:spLocks noGrp="1" noChangeArrowheads="1"/>
          </p:cNvSpPr>
          <p:nvPr>
            <p:ph type="sldNum" sz="quarter" idx="5"/>
          </p:nvPr>
        </p:nvSpPr>
        <p:spPr bwMode="auto">
          <a:xfrm>
            <a:off x="3778060" y="925796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92BE362E-78BA-324A-8038-5482DADFDF7D}" type="slidenum">
              <a:rPr lang="en-GB"/>
              <a:pPr/>
              <a:t>‹#›</a:t>
            </a:fld>
            <a:endParaRPr lang="en-GB" sz="1200">
              <a:latin typeface="Times" charset="0"/>
            </a:endParaRPr>
          </a:p>
        </p:txBody>
      </p:sp>
    </p:spTree>
    <p:extLst>
      <p:ext uri="{BB962C8B-B14F-4D97-AF65-F5344CB8AC3E}">
        <p14:creationId xmlns:p14="http://schemas.microsoft.com/office/powerpoint/2010/main" val="297895126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4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alliaweb.nl/coron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alliaweb.nl/corona/patienteninformatie/informati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alliaweb.nl/zorgpraktijk/netwerken-palliatieve-zorg/netwerken-palliatieve-z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Welkom bij de basisscholingen COVID-19 en palliatieve zorg.</a:t>
            </a:r>
          </a:p>
          <a:p>
            <a:r>
              <a:rPr lang="nl-NL" noProof="0" dirty="0"/>
              <a:t>Deze serie korte scholingen is gemaakt voor zorgverleners in het ziekenhuis, maar is ook bruikbaar voor zorgverleners werkend in andere settingen zoals verpleeghuis, hospice en thuis. Voor artsen </a:t>
            </a:r>
            <a:r>
              <a:rPr lang="nl-NL" noProof="0" dirty="0" err="1"/>
              <a:t>èn</a:t>
            </a:r>
            <a:r>
              <a:rPr lang="nl-NL" noProof="0" dirty="0"/>
              <a:t> voor verpleegkundigen.</a:t>
            </a:r>
          </a:p>
          <a:p>
            <a:r>
              <a:rPr lang="nl-NL" noProof="0" dirty="0"/>
              <a:t>Elke scholing duurt ongeveer 12 minuten en aan het eind staan de contactgegevens. Op YouTube vind je bij elk filmpje in de tekst eronder de relevante links naar websites en documenten.</a:t>
            </a:r>
          </a:p>
          <a:p>
            <a:r>
              <a:rPr lang="nl-NL" noProof="0" dirty="0"/>
              <a:t>Door het corona virus overlijden helaas veel patiënten, deze onzekere periode heeft dan ook grote impact op ons allemaal, ook op jou als zorgverlener. Het is daarom extra belangrijk oog te hebben voor de patiënt met COVID die achteruit gaat en mogelijk komt te overlijden, en voor diens naasten. Dat doe je door hen zo optimaal mogelijk te ondersteunen en te omringen met goede zorg en voorlichting. In de definitie van palliatieve zorg die opgenomen is in het landelijk Kwaliteitskader komt dit goed naar voren; het gaat om anticiperen, voorkomen en behandelen van lijden. En om oog voor lichamelijke, emotionele, sociale en levensbeschouwelijke noden. Daarbij is het belangrijk dat patiënten zo goed als mogelijk hun autonomie behouden en zelf keuzes kunnen maken. En bedenk, als jij en je collega’s goed voor patiënten en naasten kunnen zorgen, zorg je daarmee ook goed voor jezelf en blijf je beter staande.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81290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Deze basisscholingsserie bestaat uit verschillende onderwerpen. De inhoud is grotendeels gebaseerd op de landelijke richtlijnen palliatieve zorg bij COVID </a:t>
            </a:r>
            <a:r>
              <a:rPr lang="nl-NL" sz="1400" dirty="0"/>
              <a:t>die te vinden zijn op Palliaweb.nl:</a:t>
            </a:r>
            <a:r>
              <a:rPr lang="nl-NL" sz="1400" u="sng" kern="1200" dirty="0">
                <a:solidFill>
                  <a:schemeClr val="tx1"/>
                </a:solidFill>
                <a:effectLst/>
                <a:latin typeface="Arial" charset="0"/>
                <a:ea typeface="ＭＳ Ｐゴシック" charset="0"/>
                <a:cs typeface="+mn-cs"/>
                <a:hlinkClick r:id="rId3"/>
              </a:rPr>
              <a:t> https://www.palliaweb.nl/corona</a:t>
            </a:r>
            <a:endParaRPr lang="nl-NL" sz="1400" noProof="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06616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In basisscholing 7 gaan we in op zorg voor de naasten. Deze scholing is deels gebaseerd op de methodiek van “Oog voor Naasten”, één van de </a:t>
            </a:r>
            <a:r>
              <a:rPr lang="nl-NL" noProof="0" dirty="0" err="1"/>
              <a:t>ZonMW</a:t>
            </a:r>
            <a:r>
              <a:rPr lang="nl-NL" noProof="0" dirty="0"/>
              <a:t> projecten die door het Expertisecentrum Palliatieve Zorg van het LUMC zijn uitgevoerd</a:t>
            </a:r>
          </a:p>
          <a:p>
            <a:r>
              <a:rPr lang="nl-NL" noProof="0" dirty="0"/>
              <a:t>Patiënt en naasten horen eenvoudigweg bij elkaar. Het helpt de patiënt als deze weet dat er ook aandacht is voor zijn naasten. Andersom helpt het naasten als zij weten dat er goed voor hun zieke dierbare wordt gezorgd. Juist bij patiënten met COVID mogen naasten door het risico op besmetting veel minder aanwezig zijn. Dit geldt zowel in het ziekenhuis, verpleeghuis, hospice als thuis. Op afstand moeten blijven maakt deze periode heel moeilijk voor patiënten </a:t>
            </a:r>
            <a:r>
              <a:rPr lang="nl-NL" noProof="0" dirty="0" err="1"/>
              <a:t>èn</a:t>
            </a:r>
            <a:r>
              <a:rPr lang="nl-NL" noProof="0" dirty="0"/>
              <a:t> voor naasten. </a:t>
            </a:r>
          </a:p>
          <a:p>
            <a:r>
              <a:rPr lang="nl-NL" noProof="0" dirty="0"/>
              <a:t>Leerdoelen bij deze basisscholing zijn:</a:t>
            </a:r>
          </a:p>
          <a:p>
            <a:r>
              <a:rPr lang="nl-NL" noProof="0" dirty="0"/>
              <a:t>De zorgverlener kan het belang van naasten van de patiënt met COVID-19 aangeven en verschillende ondersteuningsmogelijkheden daarbij benoemen. </a:t>
            </a:r>
          </a:p>
        </p:txBody>
      </p:sp>
      <p:sp>
        <p:nvSpPr>
          <p:cNvPr id="4" name="Slide Number Placeholder 3"/>
          <p:cNvSpPr>
            <a:spLocks noGrp="1"/>
          </p:cNvSpPr>
          <p:nvPr>
            <p:ph type="sldNum" sz="quarter" idx="10"/>
          </p:nvPr>
        </p:nvSpPr>
        <p:spPr/>
        <p:txBody>
          <a:bodyPr/>
          <a:lstStyle/>
          <a:p>
            <a:fld id="{92BE362E-78BA-324A-8038-5482DADFDF7D}" type="slidenum">
              <a:rPr lang="en-GB" smtClean="0"/>
              <a:pPr/>
              <a:t>2</a:t>
            </a:fld>
            <a:endParaRPr lang="en-GB" sz="1200">
              <a:latin typeface="Times" charset="0"/>
            </a:endParaRPr>
          </a:p>
        </p:txBody>
      </p:sp>
    </p:spTree>
    <p:extLst>
      <p:ext uri="{BB962C8B-B14F-4D97-AF65-F5344CB8AC3E}">
        <p14:creationId xmlns:p14="http://schemas.microsoft.com/office/powerpoint/2010/main" val="304678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Naasten van de patiënt zijn alle personen die voor de patiënt belangrijk zijn. Dit lijkt een open deur, maar dit hoeven dus niet alleen de eventuele partner en kinderen te zijn, maar bijvoorbeeld ook de buurman of goede vriend die voor de patiënt zorgt, of een ander familielid. Natuurlijk kunnen we niet persoonlijk voor alle naasten zorgen en hoeven we niet alle naasten telkens te woord te staan. Focus ligt vooral op diegenen die het allerbelangrijkst zijn voor de patiënt.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Het helpt patiënten te weten dat er ook goed naar hun naasten geluisterd wordt. Ernstig zieke p</a:t>
            </a:r>
            <a:r>
              <a:rPr lang="en-US" dirty="0" err="1"/>
              <a:t>atiënten</a:t>
            </a:r>
            <a:r>
              <a:rPr lang="en-US" dirty="0"/>
              <a:t> </a:t>
            </a:r>
            <a:r>
              <a:rPr lang="en-US" dirty="0" err="1"/>
              <a:t>maken</a:t>
            </a:r>
            <a:r>
              <a:rPr lang="en-US" dirty="0"/>
              <a:t> </a:t>
            </a:r>
            <a:r>
              <a:rPr lang="en-US" dirty="0" err="1"/>
              <a:t>zich</a:t>
            </a:r>
            <a:r>
              <a:rPr lang="en-US" dirty="0"/>
              <a:t> </a:t>
            </a:r>
            <a:r>
              <a:rPr lang="en-US" dirty="0" err="1"/>
              <a:t>vaak</a:t>
            </a:r>
            <a:r>
              <a:rPr lang="en-US" dirty="0"/>
              <a:t> </a:t>
            </a:r>
            <a:r>
              <a:rPr lang="en-US" dirty="0" err="1"/>
              <a:t>zorgen</a:t>
            </a:r>
            <a:r>
              <a:rPr lang="en-US" dirty="0"/>
              <a:t> hoe het </a:t>
            </a:r>
            <a:r>
              <a:rPr lang="en-US" dirty="0" err="1"/>
              <a:t>verder</a:t>
            </a:r>
            <a:r>
              <a:rPr lang="en-US" dirty="0"/>
              <a:t> </a:t>
            </a:r>
            <a:r>
              <a:rPr lang="en-US" dirty="0" err="1"/>
              <a:t>moet</a:t>
            </a:r>
            <a:r>
              <a:rPr lang="en-US" dirty="0"/>
              <a:t> met </a:t>
            </a:r>
            <a:r>
              <a:rPr lang="en-US" dirty="0" err="1"/>
              <a:t>hun</a:t>
            </a:r>
            <a:r>
              <a:rPr lang="en-US" dirty="0"/>
              <a:t> </a:t>
            </a:r>
            <a:r>
              <a:rPr lang="en-US" dirty="0" err="1"/>
              <a:t>familie</a:t>
            </a:r>
            <a:r>
              <a:rPr lang="en-US" dirty="0"/>
              <a:t> </a:t>
            </a:r>
            <a:r>
              <a:rPr lang="en-US" dirty="0" err="1"/>
              <a:t>na</a:t>
            </a:r>
            <a:r>
              <a:rPr lang="en-US" dirty="0"/>
              <a:t> </a:t>
            </a:r>
            <a:r>
              <a:rPr lang="en-US" dirty="0" err="1"/>
              <a:t>hun</a:t>
            </a:r>
            <a:r>
              <a:rPr lang="en-US" dirty="0"/>
              <a:t> </a:t>
            </a:r>
            <a:r>
              <a:rPr lang="en-US" dirty="0" err="1"/>
              <a:t>overlijden</a:t>
            </a:r>
            <a:r>
              <a:rPr lang="en-US" dirty="0"/>
              <a:t>.</a:t>
            </a:r>
            <a:r>
              <a:rPr lang="nl-NL" dirty="0"/>
              <a:t> Aandacht voor naasten helpt hen om met de ziekte en het mogelijke verlies van hun dierbare om te gaan. </a:t>
            </a:r>
            <a:r>
              <a:rPr kumimoji="0" lang="nl-NL" sz="1200" b="0" i="0" u="none" strike="noStrike" kern="1200" cap="none" spc="0" normalizeH="0" baseline="0" noProof="0" dirty="0">
                <a:ln>
                  <a:noFill/>
                </a:ln>
                <a:solidFill>
                  <a:prstClr val="black"/>
                </a:solidFill>
                <a:effectLst/>
                <a:uLnTx/>
                <a:uFillTx/>
                <a:latin typeface="Calibri"/>
                <a:ea typeface="+mn-ea"/>
                <a:cs typeface="+mn-cs"/>
              </a:rPr>
              <a:t>Door contacten met naasten krijgen zorgverleners een extra partner in de zorg. De naaste geeft extra inzicht in de situatie van de patiënt, zijn wensen en behoeften omtrent ziekzijn, wat er wel of niet nog aan behandelingen gedaan moet worden. Ook over hoe de patiënt eerder met ingrijpende situaties is omgegaan. Met deze aanvullende informatie kunnen zorgverleners meer bij de patiënt passende zorg geven, en eventuele problemen en complicaties voor zijn.</a:t>
            </a:r>
            <a:r>
              <a:rPr lang="nl-NL" sz="1200" noProof="0" dirty="0"/>
              <a:t> Zorgverleners geven vaak aan veel voldoening te krijgen uit het oog hebben voor naasten, het maakt het zorgen vollediger en waardevoller.</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3</a:t>
            </a:fld>
            <a:endParaRPr lang="en-GB" sz="1200">
              <a:latin typeface="Times" charset="0"/>
            </a:endParaRPr>
          </a:p>
        </p:txBody>
      </p:sp>
    </p:spTree>
    <p:extLst>
      <p:ext uri="{BB962C8B-B14F-4D97-AF65-F5344CB8AC3E}">
        <p14:creationId xmlns:p14="http://schemas.microsoft.com/office/powerpoint/2010/main" val="28114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400" b="0" i="0" kern="1200" noProof="0" dirty="0">
                <a:solidFill>
                  <a:schemeClr val="tx1"/>
                </a:solidFill>
                <a:effectLst/>
                <a:latin typeface="Arial" charset="0"/>
                <a:ea typeface="ＭＳ Ｐゴシック" charset="0"/>
                <a:cs typeface="+mn-cs"/>
              </a:rPr>
              <a:t>Oog hebben voor naasten is niet moeilijk en kost geen extra tijd. Verleg simpelweg na eerst met de patiënt gesproken te hebben je aandacht naar de naasten en vraag: En hoe gaat het met U? Wat zijn uw vragen, uw zorgen? Hoe houdt U het vol? Als je de naasten iets beter leert kennen, hoe zij erin staan, en hoe hun band is met jouw patiënt, kun je signalen die zij afgeven beter opvangen en hen betrekken bij moeilijke situaties. Je neemt hen daarmee serieus. Omdat bij patiënten met COVID bezoek door besmettingsgevaar beperkt is, is het voor naasten extra belangrijk goed te weten w</a:t>
            </a:r>
            <a:r>
              <a:rPr lang="nl-NL" noProof="0" dirty="0"/>
              <a:t>elke voorwaarden voor bezoek er zijn, en met wie zij bijvoorbeeld kunnen bellen om te vragen hoe het met hun dierbare gaat. Let erop dat je je taalgebruik en de hoeveelheid informatie per contactmoment laat aansluiten bij de gezondheidsvaardigheden en informatiebehoeften van de naasten. Check of ze begrijpen wat er aan de hand is en wat er wel en niet kan in deze lastige tijd.</a:t>
            </a:r>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4</a:t>
            </a:fld>
            <a:endParaRPr lang="en-GB" sz="1200">
              <a:latin typeface="Times" charset="0"/>
            </a:endParaRPr>
          </a:p>
        </p:txBody>
      </p:sp>
    </p:spTree>
    <p:extLst>
      <p:ext uri="{BB962C8B-B14F-4D97-AF65-F5344CB8AC3E}">
        <p14:creationId xmlns:p14="http://schemas.microsoft.com/office/powerpoint/2010/main" val="393511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Veel gesprekken gaan nu via de telefoon. </a:t>
            </a:r>
            <a:r>
              <a:rPr lang="nl-NL" sz="1400" b="0" i="0" kern="1200" dirty="0">
                <a:solidFill>
                  <a:schemeClr val="tx1"/>
                </a:solidFill>
                <a:effectLst/>
                <a:latin typeface="Arial" charset="0"/>
                <a:ea typeface="ＭＳ Ｐゴシック" charset="0"/>
                <a:cs typeface="+mn-cs"/>
              </a:rPr>
              <a:t>Lichaamstaal en gezichtsuitdrukking zijn dan niet zichtbaar wat het lastig maakt om emoties en reacties van naasten te zien. Dit gaat dit ten koste van de informatie die hierin is vervat. Wees alert op subtiele opmerkingen van naasten. Vraag of de door jou gegeven informatie voldoende duidelijk was. Heb ik het goed uit kunnen leggen? Stel ook aanvullende vragen als je niet zeker weet of je hun opmerkingen goed hebt begrepen. Wat bedoelt u daarmee?</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400" b="0" i="0" kern="1200" noProof="0" dirty="0">
                <a:solidFill>
                  <a:schemeClr val="tx1"/>
                </a:solidFill>
                <a:effectLst/>
                <a:latin typeface="Arial" charset="0"/>
                <a:ea typeface="ＭＳ Ｐゴシック" charset="0"/>
                <a:cs typeface="+mn-cs"/>
              </a:rPr>
              <a:t>Als je belt met meerdere naasten tegelijk vanuit verschillende locaties is het belangrijk afspraken te maken over de structuur van het gesprek. Stel bij de start voor dat het</a:t>
            </a:r>
            <a:r>
              <a:rPr lang="nl-NL" noProof="0" dirty="0"/>
              <a:t> gesprek wordt gevoerd met de 1e contactpersoon en dat de anderen meeluisteren. Aan het eind van het gesprek kun je een rondje maken zodat de anderen een vraag kunnen stellen. </a:t>
            </a:r>
            <a:endParaRPr lang="nl-NL" sz="1400" b="0" i="0" kern="1200" noProof="0" dirty="0">
              <a:solidFill>
                <a:schemeClr val="tx1"/>
              </a:solidFill>
              <a:effectLst/>
              <a:latin typeface="Arial" charset="0"/>
              <a:ea typeface="ＭＳ Ｐゴシック"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b="0" i="0" noProof="0" dirty="0">
                <a:solidFill>
                  <a:srgbClr val="2E2E2E"/>
                </a:solidFill>
                <a:effectLst/>
                <a:latin typeface="NexusSerif"/>
              </a:rPr>
              <a:t>Bij het bespreken van emotionele en lastige onderwerpen helpt het om eerst toestemming te vragen om dit onderwerp te bespreken. “Vindt u het goed als we praten over wat palliatieve sedatie inhoudt?” Naasten zijn dan beter voorbereid en kunnen beter luisteren. </a:t>
            </a:r>
          </a:p>
          <a:p>
            <a:r>
              <a:rPr lang="nl-NL" sz="1400" b="0" i="0" kern="1200" noProof="0" dirty="0">
                <a:solidFill>
                  <a:schemeClr val="tx1"/>
                </a:solidFill>
                <a:effectLst/>
                <a:latin typeface="Arial" charset="0"/>
                <a:ea typeface="ＭＳ Ｐゴシック" charset="0"/>
                <a:cs typeface="+mn-cs"/>
              </a:rPr>
              <a:t>Overweeg om gesprekken over veranderingen in het ziektetraject en behandelbeslissingen altijd via beeldbellen te voeren. Dit maakt dat je meer zicht hebt op de emotionele reacties van naasten. En dat zij jou ook kunnen zien, dat helpt hen. </a:t>
            </a:r>
          </a:p>
          <a:p>
            <a:r>
              <a:rPr lang="nl-NL" b="0" i="0" noProof="0" dirty="0">
                <a:solidFill>
                  <a:srgbClr val="2E2E2E"/>
                </a:solidFill>
                <a:effectLst/>
                <a:latin typeface="NexusSerif"/>
              </a:rPr>
              <a:t>Omdat naasten tijdens nu veel minder aanwezig kunnen zijn bij hun dierbare kan het heel helpend zijn om alle gesprekken op te nemen. Zo kunnen zij, anderen naasten die er niet bij konden zijn, en ook evt. de patiënt met COVID straks zelf terug horen wat er besproken is. Stel dit voor aan naasten, wees niet bezorgd over je woordkeuzes, je doet het met de beste bedoelingen. Op de website van de KNMG vindt je een richtlijn over het opnemen van gesprekken.</a:t>
            </a:r>
            <a:endParaRPr lang="nl-NL" noProof="0" dirty="0"/>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5</a:t>
            </a:fld>
            <a:endParaRPr lang="en-GB" sz="1200">
              <a:latin typeface="Times" charset="0"/>
            </a:endParaRPr>
          </a:p>
        </p:txBody>
      </p:sp>
    </p:spTree>
    <p:extLst>
      <p:ext uri="{BB962C8B-B14F-4D97-AF65-F5344CB8AC3E}">
        <p14:creationId xmlns:p14="http://schemas.microsoft.com/office/powerpoint/2010/main" val="84910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Als je merkt dat naasten het erg moeilijk hebben en je zelf te weinig tijd of ruimte hebt hen te woord te staan, kun je hen voorstellen dat zij voor zichzelf hulp vragen. Je kunt bijvoorbeeld overleggen met de geestelijk verzorgers of maatschappelijk werk of deze contact op kunnen nemen met de naasten. Thuis zou de praktijkondersteuner van de huisarts of de geestelijk verzorger voor thuis wellicht ook extra kunnen steunen. Als naasten veel behoefte hebben aan informatie kun je hen in het LUMC de ‘patiënt-naasten’ map geven met daarin allerlei passende informatie. Je kunt deze mapjes opvragen bij het EPZ, op de laatste dia zie je de contactgegevens. Op deze dia staan nog andere manieren om hen te helpen, verwijs ze bijvoorbeeld naar de Palliaweb website: </a:t>
            </a:r>
            <a:r>
              <a:rPr lang="nl-NL" dirty="0">
                <a:hlinkClick r:id="rId3"/>
              </a:rPr>
              <a:t>https://www.palliaweb.nl/corona/patienteninformatie/informatie</a:t>
            </a:r>
            <a:r>
              <a:rPr lang="nl-NL" dirty="0"/>
              <a:t>. Z</a:t>
            </a:r>
            <a:r>
              <a:rPr lang="nl-NL" noProof="0" dirty="0"/>
              <a:t>e kunnen daar zelf kijken naar informatie voor patiënten met COVID en naasten. </a:t>
            </a:r>
          </a:p>
        </p:txBody>
      </p:sp>
      <p:sp>
        <p:nvSpPr>
          <p:cNvPr id="4" name="Slide Number Placeholder 3"/>
          <p:cNvSpPr>
            <a:spLocks noGrp="1"/>
          </p:cNvSpPr>
          <p:nvPr>
            <p:ph type="sldNum" sz="quarter" idx="10"/>
          </p:nvPr>
        </p:nvSpPr>
        <p:spPr/>
        <p:txBody>
          <a:bodyPr/>
          <a:lstStyle/>
          <a:p>
            <a:fld id="{92BE362E-78BA-324A-8038-5482DADFDF7D}" type="slidenum">
              <a:rPr lang="en-GB" smtClean="0"/>
              <a:pPr/>
              <a:t>6</a:t>
            </a:fld>
            <a:endParaRPr lang="en-GB" sz="1200">
              <a:latin typeface="Times" charset="0"/>
            </a:endParaRPr>
          </a:p>
        </p:txBody>
      </p:sp>
    </p:spTree>
    <p:extLst>
      <p:ext uri="{BB962C8B-B14F-4D97-AF65-F5344CB8AC3E}">
        <p14:creationId xmlns:p14="http://schemas.microsoft.com/office/powerpoint/2010/main" val="362498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Een speciale groep naasten zijn jonge kinderen of kleinkinderen van de patiënt met COVID. Zij mogen in principe niet op bezoek komen, maar een uitzondering is vaak de stervensfase. Vraag aan de patiënt en de  naasten of er ook jonge kinderen of kleinkinderen zijn. Vertel hen hoe belangrijk het is deze kinderen en kleinkinderen te betrekken tijdens de voor iedereen zo lastige tijd. Kinderen zijn vaak heel gevoelig voor wat er om hen heen gebeurt, zij zullen de onrust van hun ouders bemerken. Er zijn folders voor naasten om hen te helpen met hun kinderen te praten. Vraag ernaar bij de consulent palliatieve zorg, zie laatste dia voor gegevens.</a:t>
            </a:r>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7</a:t>
            </a:fld>
            <a:endParaRPr lang="en-GB" sz="1200">
              <a:latin typeface="Times" charset="0"/>
            </a:endParaRPr>
          </a:p>
        </p:txBody>
      </p:sp>
    </p:spTree>
    <p:extLst>
      <p:ext uri="{BB962C8B-B14F-4D97-AF65-F5344CB8AC3E}">
        <p14:creationId xmlns:p14="http://schemas.microsoft.com/office/powerpoint/2010/main" val="154924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Zeker als naasten niet aanwezig zijn geweest rondom het overlijden, zoals in het ziekenhuis door alle beschermende regels, is het voor hen heel nodig om precies te horen wat er zich allemaal heeft afgespeeld tijdens die laatste uren en laatste momenten. Neem de tijd om hen stap voor stap te vertellen wat er gebeurt is. Stimuleer hen het gesprek op te nemen, zodat ze jouw relaas kunnen delen met andere familieleden. Bel liefst nog een 2e keer, bijv. na 14 dagen, ook al weet je dat óók de huisarts betrokken is. Jouw telefoontje draagt bij omdat er andere vragen over het ziekenhuisbezoek opgekomen kunnen zijn die alleen het ziekenhuisteam kan beantwoorden. En bedenk, ook al weet je dat de meeste huisartsen heel actief nabellen met de partner, als deze er niet is, en de kinderen zitten in een andere huisartsenpraktijk, hebben deze jouw stem extra nodig om hen te helpen het verhaal van het ziekzijn en overlijden rond te maken.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Bedenk ook, als je als zorgverlener oog hebt voor wat naasten nodig hebben, levert dat jezelf ook veel op, bijvoorbeeld feedback en verbeterpunten voor de zorg en begeleiding, en een compliment over de goede zorg die jij hebt verleend. Op Palliaweb en als je meer wilt weten over de ‘Oog voor naasten’ methodiek, klik dan op linken op deze dia. Je kunt ook in de non-COVID zorg heel veel betekenen voor naasten als je ze bijstaat tijdens het ziekzijn van hun dierbare. Ook na het overlijden hebben deze naasten steun nodig.</a:t>
            </a:r>
          </a:p>
        </p:txBody>
      </p:sp>
      <p:sp>
        <p:nvSpPr>
          <p:cNvPr id="4" name="Slide Number Placeholder 3"/>
          <p:cNvSpPr>
            <a:spLocks noGrp="1"/>
          </p:cNvSpPr>
          <p:nvPr>
            <p:ph type="sldNum" sz="quarter" idx="10"/>
          </p:nvPr>
        </p:nvSpPr>
        <p:spPr/>
        <p:txBody>
          <a:bodyPr/>
          <a:lstStyle/>
          <a:p>
            <a:fld id="{92BE362E-78BA-324A-8038-5482DADFDF7D}" type="slidenum">
              <a:rPr lang="en-GB" smtClean="0"/>
              <a:pPr/>
              <a:t>8</a:t>
            </a:fld>
            <a:endParaRPr lang="en-GB" sz="1200">
              <a:latin typeface="Times" charset="0"/>
            </a:endParaRPr>
          </a:p>
        </p:txBody>
      </p:sp>
    </p:spTree>
    <p:extLst>
      <p:ext uri="{BB962C8B-B14F-4D97-AF65-F5344CB8AC3E}">
        <p14:creationId xmlns:p14="http://schemas.microsoft.com/office/powerpoint/2010/main" val="354120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Mocht je nu nog vragen hebben, of straks bij de zorg met vragen zitten, overleg laagdrempelig met de consulenten palliatieve zorg van jouw ziekenhuis, die staan voor je klaar. Of bel met de regionale helpdesk uit jouw regio, je kunt de contactgegevens vinden op palliaweb.nl: </a:t>
            </a:r>
            <a:r>
              <a:rPr lang="nl-NL" dirty="0">
                <a:hlinkClick r:id="rId3"/>
              </a:rPr>
              <a:t>https://www.palliaweb.nl/zorgpraktijk/netwerken-palliatieve-zorg/netwerken-palliatieve-zorg</a:t>
            </a:r>
            <a:endParaRPr lang="nl-NL" noProof="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Sterkte met zorgen!</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438239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indeling">
    <p:bg>
      <p:bgPr>
        <a:solidFill>
          <a:schemeClr val="tx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hasCustomPrompt="1"/>
          </p:nvPr>
        </p:nvSpPr>
        <p:spPr>
          <a:xfrm>
            <a:off x="1304925" y="2780928"/>
            <a:ext cx="4527551" cy="347890"/>
          </a:xfrm>
        </p:spPr>
        <p:txBody>
          <a:bodyPr lIns="0" tIns="0" rIns="0" bIns="0"/>
          <a:lstStyle>
            <a:lvl1pPr marL="0" indent="0" algn="l">
              <a:lnSpc>
                <a:spcPct val="100000"/>
              </a:lnSpc>
              <a:buFontTx/>
              <a:buNone/>
              <a:defRPr b="1">
                <a:solidFill>
                  <a:schemeClr val="bg2"/>
                </a:solidFill>
              </a:defRPr>
            </a:lvl1pPr>
          </a:lstStyle>
          <a:p>
            <a:pPr lvl="0"/>
            <a:r>
              <a:rPr lang="nl-NL" noProof="0" dirty="0"/>
              <a:t>Subtitel</a:t>
            </a:r>
            <a:endParaRPr lang="en-GB" noProof="0" dirty="0"/>
          </a:p>
        </p:txBody>
      </p:sp>
      <p:pic>
        <p:nvPicPr>
          <p:cNvPr id="8" name="Afbeelding 7"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pic>
        <p:nvPicPr>
          <p:cNvPr id="11" name="Afbeelding 10"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3" name="Rechthoek 2"/>
          <p:cNvSpPr/>
          <p:nvPr userDrawn="1"/>
        </p:nvSpPr>
        <p:spPr bwMode="auto">
          <a:xfrm>
            <a:off x="1146174" y="1431652"/>
            <a:ext cx="7997825" cy="1152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1" name="Rectangle 2"/>
          <p:cNvSpPr>
            <a:spLocks noGrp="1" noChangeArrowheads="1"/>
          </p:cNvSpPr>
          <p:nvPr>
            <p:ph type="title"/>
          </p:nvPr>
        </p:nvSpPr>
        <p:spPr bwMode="auto">
          <a:xfrm>
            <a:off x="1322388" y="1431450"/>
            <a:ext cx="782157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108000" rIns="0" bIns="0" numCol="1" anchor="t" anchorCtr="0" compatLnSpc="1">
            <a:prstTxWarp prst="textNoShape">
              <a:avLst/>
            </a:prstTxWarp>
          </a:bodyPr>
          <a:lstStyle/>
          <a:p>
            <a:pPr lvl="0"/>
            <a:r>
              <a:rPr lang="en-US"/>
              <a:t>Click to edit Master title style</a:t>
            </a:r>
            <a:endParaRPr lang="en-GB" dirty="0"/>
          </a:p>
        </p:txBody>
      </p:sp>
      <p:sp>
        <p:nvSpPr>
          <p:cNvPr id="24" name="Rectangle 3"/>
          <p:cNvSpPr>
            <a:spLocks noGrp="1" noChangeArrowheads="1"/>
          </p:cNvSpPr>
          <p:nvPr>
            <p:ph idx="10" hasCustomPrompt="1"/>
          </p:nvPr>
        </p:nvSpPr>
        <p:spPr bwMode="auto">
          <a:xfrm>
            <a:off x="1304925" y="4433456"/>
            <a:ext cx="4530829" cy="4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baseline="0">
                <a:solidFill>
                  <a:schemeClr val="bg2"/>
                </a:solidFill>
              </a:defRPr>
            </a:lvl1pPr>
          </a:lstStyle>
          <a:p>
            <a:pPr lvl="0"/>
            <a:r>
              <a:rPr lang="nl-NL" dirty="0"/>
              <a:t>Naam spreker</a:t>
            </a:r>
          </a:p>
        </p:txBody>
      </p:sp>
      <p:sp>
        <p:nvSpPr>
          <p:cNvPr id="23" name="Rectangle 3"/>
          <p:cNvSpPr>
            <a:spLocks noGrp="1" noChangeArrowheads="1"/>
          </p:cNvSpPr>
          <p:nvPr>
            <p:ph idx="11" hasCustomPrompt="1"/>
          </p:nvPr>
        </p:nvSpPr>
        <p:spPr bwMode="auto">
          <a:xfrm>
            <a:off x="1304925" y="4849092"/>
            <a:ext cx="4545117"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a:solidFill>
                  <a:schemeClr val="bg2"/>
                </a:solidFill>
              </a:defRPr>
            </a:lvl1pPr>
            <a:lvl2pPr marL="0" indent="0">
              <a:buFontTx/>
              <a:buNone/>
              <a:defRPr sz="1600"/>
            </a:lvl2pPr>
            <a:lvl3pPr marL="860425" indent="0">
              <a:buFontTx/>
              <a:buNone/>
              <a:defRPr/>
            </a:lvl3pPr>
            <a:lvl4pPr marL="1236662" indent="0">
              <a:buFontTx/>
              <a:buNone/>
              <a:defRPr/>
            </a:lvl4pPr>
            <a:lvl5pPr marL="1717675" indent="0">
              <a:buFontTx/>
              <a:buNone/>
              <a:defRPr/>
            </a:lvl5pPr>
          </a:lstStyle>
          <a:p>
            <a:pPr lvl="0"/>
            <a:r>
              <a:rPr lang="nl-NL" dirty="0"/>
              <a:t>Naam afdeling</a:t>
            </a:r>
            <a:endParaRPr lang="en-GB" dirty="0"/>
          </a:p>
        </p:txBody>
      </p:sp>
      <p:sp>
        <p:nvSpPr>
          <p:cNvPr id="19" name="Rectangle 3"/>
          <p:cNvSpPr>
            <a:spLocks noGrp="1" noChangeArrowheads="1"/>
          </p:cNvSpPr>
          <p:nvPr>
            <p:ph idx="12" hasCustomPrompt="1"/>
          </p:nvPr>
        </p:nvSpPr>
        <p:spPr bwMode="auto">
          <a:xfrm>
            <a:off x="1304924" y="5264727"/>
            <a:ext cx="4527551"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1800" b="0" i="0" cap="all" baseline="0">
                <a:solidFill>
                  <a:schemeClr val="accent1"/>
                </a:solidFill>
              </a:defRPr>
            </a:lvl1pPr>
          </a:lstStyle>
          <a:p>
            <a:pPr lvl="0"/>
            <a:r>
              <a:rPr lang="nl-NL" dirty="0"/>
              <a:t>Plaats</a:t>
            </a:r>
            <a:endParaRPr lang="en-GB" dirty="0"/>
          </a:p>
        </p:txBody>
      </p:sp>
      <p:sp>
        <p:nvSpPr>
          <p:cNvPr id="26"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7" name="Rechthoek 16"/>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lvl1pPr>
              <a:defRPr/>
            </a:lvl1pPr>
          </a:lstStyle>
          <a:p>
            <a:fld id="{4D611909-8299-4F4B-AE80-3A3E4CDBE559}" type="datetime1">
              <a:rPr lang="nl-NL" smtClean="0"/>
              <a:t>26-03-2021</a:t>
            </a:fld>
            <a:endParaRPr lang="en-GB"/>
          </a:p>
        </p:txBody>
      </p:sp>
      <p:sp>
        <p:nvSpPr>
          <p:cNvPr id="5" name="Tijdelijke aanduiding voor dianummer 4"/>
          <p:cNvSpPr>
            <a:spLocks noGrp="1"/>
          </p:cNvSpPr>
          <p:nvPr>
            <p:ph type="sldNum" sz="quarter" idx="12"/>
          </p:nvPr>
        </p:nvSpPr>
        <p:spPr/>
        <p:txBody>
          <a:bodyPr/>
          <a:lstStyle>
            <a:lvl1pPr>
              <a:defRPr/>
            </a:lvl1pPr>
          </a:lstStyle>
          <a:p>
            <a:fld id="{FD38D43D-7D33-2F43-82C4-C7C0902068A2}" type="slidenum">
              <a:rPr lang="en-GB"/>
              <a:pPr/>
              <a:t>‹#›</a:t>
            </a:fld>
            <a:endParaRPr lang="en-GB">
              <a:solidFill>
                <a:schemeClr val="bg1"/>
              </a:solidFill>
            </a:endParaRPr>
          </a:p>
        </p:txBody>
      </p:sp>
      <p:sp>
        <p:nvSpPr>
          <p:cNvPr id="6" name="Footer Placeholder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235125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70DFE1B1-8EC7-4FDE-A73C-14F70F823465}" type="datetime1">
              <a:rPr lang="nl-NL" smtClean="0"/>
              <a:t>26-03-2021</a:t>
            </a:fld>
            <a:endParaRPr lang="en-GB"/>
          </a:p>
        </p:txBody>
      </p:sp>
      <p:sp>
        <p:nvSpPr>
          <p:cNvPr id="4" name="Tijdelijke aanduiding voor dianummer 3"/>
          <p:cNvSpPr>
            <a:spLocks noGrp="1"/>
          </p:cNvSpPr>
          <p:nvPr>
            <p:ph type="sldNum" sz="quarter" idx="12"/>
          </p:nvPr>
        </p:nvSpPr>
        <p:spPr/>
        <p:txBody>
          <a:bodyPr/>
          <a:lstStyle>
            <a:lvl1pPr>
              <a:defRPr/>
            </a:lvl1pPr>
          </a:lstStyle>
          <a:p>
            <a:fld id="{BEA1B39C-8919-CF47-A161-B6BA50FD6A18}" type="slidenum">
              <a:rPr lang="en-GB"/>
              <a:pPr/>
              <a:t>‹#›</a:t>
            </a:fld>
            <a:endParaRPr lang="en-GB">
              <a:solidFill>
                <a:schemeClr val="bg1"/>
              </a:solidFill>
            </a:endParaRPr>
          </a:p>
        </p:txBody>
      </p:sp>
      <p:sp>
        <p:nvSpPr>
          <p:cNvPr id="5"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71158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66737" y="0"/>
            <a:ext cx="6524815" cy="854075"/>
          </a:xfrm>
        </p:spPr>
        <p:txBody>
          <a:bodyPr/>
          <a:lstStyle>
            <a:lvl1pPr algn="l">
              <a:defRPr sz="2400" b="1"/>
            </a:lvl1pPr>
          </a:lstStyle>
          <a:p>
            <a:r>
              <a:rPr lang="en-US"/>
              <a:t>Click to edit Master title style</a:t>
            </a:r>
            <a:endParaRPr lang="nl-NL" dirty="0"/>
          </a:p>
        </p:txBody>
      </p:sp>
      <p:sp>
        <p:nvSpPr>
          <p:cNvPr id="4" name="Tijdelijke aanduiding voor tekst 3"/>
          <p:cNvSpPr>
            <a:spLocks noGrp="1"/>
          </p:cNvSpPr>
          <p:nvPr>
            <p:ph type="body" sz="half" idx="2"/>
          </p:nvPr>
        </p:nvSpPr>
        <p:spPr>
          <a:xfrm>
            <a:off x="566737" y="1135064"/>
            <a:ext cx="3008313" cy="511867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A6149A93-E826-498A-A6FC-2182AE292265}"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64FAB8F7-6B6F-2642-9729-040657DB08FE}"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
        <p:nvSpPr>
          <p:cNvPr id="9" name="Rectangle 3"/>
          <p:cNvSpPr>
            <a:spLocks noGrp="1" noChangeArrowheads="1"/>
          </p:cNvSpPr>
          <p:nvPr>
            <p:ph idx="13"/>
          </p:nvPr>
        </p:nvSpPr>
        <p:spPr bwMode="auto">
          <a:xfrm>
            <a:off x="3740150" y="1144588"/>
            <a:ext cx="512355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6943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4059" y="0"/>
            <a:ext cx="6507303" cy="854075"/>
          </a:xfrm>
        </p:spPr>
        <p:txBody>
          <a:bodyPr/>
          <a:lstStyle>
            <a:lvl1pPr algn="l">
              <a:defRPr sz="2400" b="1"/>
            </a:lvl1pPr>
          </a:lstStyle>
          <a:p>
            <a:r>
              <a:rPr lang="en-US"/>
              <a:t>Click to edit Master title style</a:t>
            </a:r>
            <a:endParaRPr lang="nl-NL" dirty="0"/>
          </a:p>
        </p:txBody>
      </p:sp>
      <p:sp>
        <p:nvSpPr>
          <p:cNvPr id="3" name="Tijdelijke aanduiding voor afbeelding 2"/>
          <p:cNvSpPr>
            <a:spLocks noGrp="1"/>
          </p:cNvSpPr>
          <p:nvPr>
            <p:ph type="pic" idx="1"/>
          </p:nvPr>
        </p:nvSpPr>
        <p:spPr>
          <a:xfrm>
            <a:off x="566738" y="1144587"/>
            <a:ext cx="5040000" cy="511333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4" name="Tijdelijke aanduiding voor tekst 3"/>
          <p:cNvSpPr>
            <a:spLocks noGrp="1"/>
          </p:cNvSpPr>
          <p:nvPr>
            <p:ph type="body" sz="half" idx="2"/>
          </p:nvPr>
        </p:nvSpPr>
        <p:spPr>
          <a:xfrm>
            <a:off x="5849938" y="1144588"/>
            <a:ext cx="3003550" cy="128963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7BEA7014-02C8-44CE-8B59-39400B5123AE}"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1DA0F4D9-DA5F-9846-8B97-D321E78C63B0}"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145158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indslide">
    <p:bg>
      <p:bgPr>
        <a:solidFill>
          <a:schemeClr val="tx1"/>
        </a:solidFill>
        <a:effectLst/>
      </p:bgPr>
    </p:bg>
    <p:spTree>
      <p:nvGrpSpPr>
        <p:cNvPr id="1" name=""/>
        <p:cNvGrpSpPr/>
        <p:nvPr/>
      </p:nvGrpSpPr>
      <p:grpSpPr>
        <a:xfrm>
          <a:off x="0" y="0"/>
          <a:ext cx="0" cy="0"/>
          <a:chOff x="0" y="0"/>
          <a:chExt cx="0" cy="0"/>
        </a:xfrm>
      </p:grpSpPr>
      <p:pic>
        <p:nvPicPr>
          <p:cNvPr id="12" name="Afbeelding 11"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sp>
        <p:nvSpPr>
          <p:cNvPr id="13" name="Rechthoek 12"/>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9" name="Rechthoek 18"/>
          <p:cNvSpPr/>
          <p:nvPr userDrawn="1"/>
        </p:nvSpPr>
        <p:spPr bwMode="auto">
          <a:xfrm>
            <a:off x="1146174" y="1431651"/>
            <a:ext cx="7997825" cy="11557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0" name="Rectangle 3"/>
          <p:cNvSpPr>
            <a:spLocks noGrp="1" noChangeArrowheads="1"/>
          </p:cNvSpPr>
          <p:nvPr>
            <p:ph idx="1" hasCustomPrompt="1"/>
          </p:nvPr>
        </p:nvSpPr>
        <p:spPr bwMode="auto">
          <a:xfrm>
            <a:off x="1323975" y="1431652"/>
            <a:ext cx="752475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spcCol="360000" anchor="t" anchorCtr="0" compatLnSpc="1">
            <a:prstTxWarp prst="textNoShape">
              <a:avLst/>
            </a:prstTxWarp>
          </a:bodyPr>
          <a:lstStyle>
            <a:lvl1pPr>
              <a:defRPr sz="2400" b="1" i="0">
                <a:solidFill>
                  <a:schemeClr val="bg2"/>
                </a:solidFill>
              </a:defRPr>
            </a:lvl1pPr>
          </a:lstStyle>
          <a:p>
            <a:pPr lvl="0"/>
            <a:r>
              <a:rPr lang="nl-NL" dirty="0"/>
              <a:t>Aftiteling en/of adres</a:t>
            </a:r>
          </a:p>
        </p:txBody>
      </p:sp>
      <p:pic>
        <p:nvPicPr>
          <p:cNvPr id="14" name="Afbeelding 13"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17" name="Tijdelijke aanduiding voor tekst 3"/>
          <p:cNvSpPr>
            <a:spLocks noGrp="1"/>
          </p:cNvSpPr>
          <p:nvPr>
            <p:ph type="body" sz="half" idx="10"/>
          </p:nvPr>
        </p:nvSpPr>
        <p:spPr>
          <a:xfrm>
            <a:off x="1323974" y="2839003"/>
            <a:ext cx="7524751" cy="341892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003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indel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CFCD4DD5-95DC-4C69-A898-8658D6FEABB5}" type="datetime1">
              <a:rPr lang="nl-NL" smtClean="0"/>
              <a:t>26-03-2021</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30356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oofdstuk indeling met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52CE2807-C340-4DA9-AB84-BA4DE20E8FCA}" type="datetime1">
              <a:rPr lang="nl-NL" smtClean="0"/>
              <a:t>26-03-2021</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pic>
        <p:nvPicPr>
          <p:cNvPr id="9" name="Afbeelding 8" descr="logo lumc_BLOKJES_PPT_20 mm NL.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40431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E5834613-7348-4B8C-AABC-BCCDA16470A2}" type="datetime1">
              <a:rPr lang="nl-NL" smtClean="0"/>
              <a:t>26-03-2021</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59030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en object met logo">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4AFEF608-69E5-458D-AB2E-8F48FDE24C68}" type="datetime1">
              <a:rPr lang="nl-NL" smtClean="0"/>
              <a:t>26-03-2021</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pic>
        <p:nvPicPr>
          <p:cNvPr id="8" name="Afbeelding 7" descr="logo lumc_BLOKJES_PPT_20 mm NL.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253847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p 1 rege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566738" y="760413"/>
            <a:ext cx="8291512" cy="5497513"/>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a:xfrm>
            <a:off x="566738" y="0"/>
            <a:ext cx="6524625" cy="501649"/>
          </a:xfrm>
        </p:spPr>
        <p:txBody>
          <a:bodyPr/>
          <a:lstStyle/>
          <a:p>
            <a:r>
              <a:rPr lang="en-US"/>
              <a:t>Click to edit Master title style</a:t>
            </a:r>
            <a:endParaRPr lang="nl-NL" dirty="0"/>
          </a:p>
        </p:txBody>
      </p:sp>
      <p:sp>
        <p:nvSpPr>
          <p:cNvPr id="10" name="Rechthoek 9"/>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43565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onder voett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6" name="Rechthoek 5"/>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7" name="Tijdelijke aanduiding voor inhoud 2"/>
          <p:cNvSpPr>
            <a:spLocks noGrp="1"/>
          </p:cNvSpPr>
          <p:nvPr>
            <p:ph idx="1"/>
          </p:nvPr>
        </p:nvSpPr>
        <p:spPr>
          <a:xfrm>
            <a:off x="566738" y="1144587"/>
            <a:ext cx="8291512" cy="5373687"/>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35035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5" name="Tijdelijke aanduiding voor datum 4"/>
          <p:cNvSpPr>
            <a:spLocks noGrp="1"/>
          </p:cNvSpPr>
          <p:nvPr>
            <p:ph type="dt" sz="half" idx="10"/>
          </p:nvPr>
        </p:nvSpPr>
        <p:spPr/>
        <p:txBody>
          <a:bodyPr/>
          <a:lstStyle>
            <a:lvl1pPr>
              <a:defRPr/>
            </a:lvl1pPr>
          </a:lstStyle>
          <a:p>
            <a:fld id="{8DF3B794-62A0-444B-A332-45DA16B555A5}"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3C622A6F-56DC-804D-B355-6A0ECE94EB36}" type="slidenum">
              <a:rPr lang="en-GB"/>
              <a:pPr/>
              <a:t>‹#›</a:t>
            </a:fld>
            <a:endParaRPr lang="en-GB">
              <a:solidFill>
                <a:schemeClr val="bg1"/>
              </a:solidFill>
            </a:endParaRPr>
          </a:p>
        </p:txBody>
      </p:sp>
      <p:sp>
        <p:nvSpPr>
          <p:cNvPr id="8" name="Rectangle 3"/>
          <p:cNvSpPr>
            <a:spLocks noGrp="1" noChangeArrowheads="1"/>
          </p:cNvSpPr>
          <p:nvPr>
            <p:ph idx="1"/>
          </p:nvPr>
        </p:nvSpPr>
        <p:spPr bwMode="auto">
          <a:xfrm>
            <a:off x="566738"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3"/>
          <p:cNvSpPr>
            <a:spLocks noGrp="1" noChangeArrowheads="1"/>
          </p:cNvSpPr>
          <p:nvPr>
            <p:ph idx="13"/>
          </p:nvPr>
        </p:nvSpPr>
        <p:spPr bwMode="auto">
          <a:xfrm>
            <a:off x="4860032"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41431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66738" y="1135063"/>
            <a:ext cx="4003675"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566737" y="2174875"/>
            <a:ext cx="4003676"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852988" y="1135063"/>
            <a:ext cx="4004630"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852988" y="2174875"/>
            <a:ext cx="4004630"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lvl1pPr>
              <a:defRPr/>
            </a:lvl1pPr>
          </a:lstStyle>
          <a:p>
            <a:fld id="{2F0F618E-4208-4264-A1EF-53CC45D47D16}" type="datetime1">
              <a:rPr lang="nl-NL" smtClean="0"/>
              <a:t>26-03-2021</a:t>
            </a:fld>
            <a:endParaRPr lang="en-GB"/>
          </a:p>
        </p:txBody>
      </p:sp>
      <p:sp>
        <p:nvSpPr>
          <p:cNvPr id="9" name="Tijdelijke aanduiding voor dianummer 8"/>
          <p:cNvSpPr>
            <a:spLocks noGrp="1"/>
          </p:cNvSpPr>
          <p:nvPr>
            <p:ph type="sldNum" sz="quarter" idx="12"/>
          </p:nvPr>
        </p:nvSpPr>
        <p:spPr/>
        <p:txBody>
          <a:bodyPr/>
          <a:lstStyle>
            <a:lvl1pPr>
              <a:defRPr/>
            </a:lvl1pPr>
          </a:lstStyle>
          <a:p>
            <a:fld id="{C2847059-C838-D544-AA3A-A342CC408355}" type="slidenum">
              <a:rPr lang="en-GB"/>
              <a:pPr/>
              <a:t>‹#›</a:t>
            </a:fld>
            <a:endParaRPr lang="en-GB">
              <a:solidFill>
                <a:schemeClr val="bg1"/>
              </a:solidFill>
            </a:endParaRPr>
          </a:p>
        </p:txBody>
      </p:sp>
      <p:sp>
        <p:nvSpPr>
          <p:cNvPr id="2" name="Titel 1"/>
          <p:cNvSpPr>
            <a:spLocks noGrp="1"/>
          </p:cNvSpPr>
          <p:nvPr>
            <p:ph type="title"/>
          </p:nvPr>
        </p:nvSpPr>
        <p:spPr>
          <a:xfrm>
            <a:off x="566737" y="0"/>
            <a:ext cx="6558531" cy="854075"/>
          </a:xfrm>
        </p:spPr>
        <p:txBody>
          <a:bodyPr/>
          <a:lstStyle>
            <a:lvl1pPr>
              <a:defRPr/>
            </a:lvl1pPr>
          </a:lstStyle>
          <a:p>
            <a:r>
              <a:rPr lang="en-US"/>
              <a:t>Click to edit Master title style</a:t>
            </a:r>
            <a:endParaRPr lang="nl-NL" dirty="0"/>
          </a:p>
        </p:txBody>
      </p:sp>
      <p:sp>
        <p:nvSpPr>
          <p:cNvPr id="10" name="Rectangle 5"/>
          <p:cNvSpPr>
            <a:spLocks noGrp="1" noChangeArrowheads="1"/>
          </p:cNvSpPr>
          <p:nvPr>
            <p:ph type="ftr" sz="quarter" idx="1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123503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 name="Rechthoek 9"/>
          <p:cNvSpPr/>
          <p:nvPr/>
        </p:nvSpPr>
        <p:spPr bwMode="auto">
          <a:xfrm>
            <a:off x="8002588" y="6553200"/>
            <a:ext cx="1141412" cy="3048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1" name="Rechthoek 10"/>
          <p:cNvSpPr/>
          <p:nvPr/>
        </p:nvSpPr>
        <p:spPr bwMode="auto">
          <a:xfrm>
            <a:off x="1143000" y="6553200"/>
            <a:ext cx="6859588" cy="304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2" name="Rechthoek 11"/>
          <p:cNvSpPr/>
          <p:nvPr/>
        </p:nvSpPr>
        <p:spPr bwMode="auto">
          <a:xfrm>
            <a:off x="0" y="6553200"/>
            <a:ext cx="1143000" cy="3048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3" name="Rechthoek 12"/>
          <p:cNvSpPr/>
          <p:nvPr/>
        </p:nvSpPr>
        <p:spPr bwMode="auto">
          <a:xfrm>
            <a:off x="6861176" y="6553200"/>
            <a:ext cx="1141412" cy="304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027" name="Rectangle 3"/>
          <p:cNvSpPr>
            <a:spLocks noGrp="1" noChangeArrowheads="1"/>
          </p:cNvSpPr>
          <p:nvPr>
            <p:ph type="body" idx="1"/>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028" name="Rectangle 4"/>
          <p:cNvSpPr>
            <a:spLocks noGrp="1" noChangeArrowheads="1"/>
          </p:cNvSpPr>
          <p:nvPr>
            <p:ph type="dt" sz="half" idx="2"/>
          </p:nvPr>
        </p:nvSpPr>
        <p:spPr bwMode="auto">
          <a:xfrm>
            <a:off x="8002588" y="6553200"/>
            <a:ext cx="855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780A85EC-FA0F-4E8D-A561-B978ED254070}" type="datetime1">
              <a:rPr lang="nl-NL" smtClean="0"/>
              <a:t>26-03-2021</a:t>
            </a:fld>
            <a:endParaRPr lang="en-GB" dirty="0"/>
          </a:p>
        </p:txBody>
      </p:sp>
      <p:sp>
        <p:nvSpPr>
          <p:cNvPr id="1029" name="Rectangle 5"/>
          <p:cNvSpPr>
            <a:spLocks noGrp="1" noChangeArrowheads="1"/>
          </p:cNvSpPr>
          <p:nvPr>
            <p:ph type="ftr" sz="quarter" idx="3"/>
          </p:nvPr>
        </p:nvSpPr>
        <p:spPr bwMode="auto">
          <a:xfrm>
            <a:off x="129857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
        <p:nvSpPr>
          <p:cNvPr id="1030"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26" name="Rectangle 2"/>
          <p:cNvSpPr>
            <a:spLocks noGrp="1" noChangeArrowheads="1"/>
          </p:cNvSpPr>
          <p:nvPr>
            <p:ph type="title"/>
          </p:nvPr>
        </p:nvSpPr>
        <p:spPr bwMode="auto">
          <a:xfrm>
            <a:off x="566738" y="0"/>
            <a:ext cx="6524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72000" numCol="1" anchor="b" anchorCtr="0" compatLnSpc="1">
            <a:prstTxWarp prst="textNoShape">
              <a:avLst/>
            </a:prstTxWarp>
          </a:bodyPr>
          <a:lstStyle/>
          <a:p>
            <a:pPr lvl="0"/>
            <a:r>
              <a:rPr lang="nl-NL" dirty="0"/>
              <a:t>Titelstijl van model bewerken</a:t>
            </a:r>
            <a:endParaRPr lang="en-GB" dirty="0"/>
          </a:p>
        </p:txBody>
      </p:sp>
    </p:spTree>
  </p:cSld>
  <p:clrMap bg1="dk2" tx1="lt1" bg2="dk1" tx2="lt2" accent1="accent1" accent2="accent2" accent3="accent3" accent4="accent4" accent5="accent5" accent6="accent6" hlink="hlink" folHlink="folHlink"/>
  <p:sldLayoutIdLst>
    <p:sldLayoutId id="2147483649" r:id="rId1"/>
    <p:sldLayoutId id="2147483660" r:id="rId2"/>
    <p:sldLayoutId id="2147483664" r:id="rId3"/>
    <p:sldLayoutId id="2147483650" r:id="rId4"/>
    <p:sldLayoutId id="2147483663" r:id="rId5"/>
    <p:sldLayoutId id="2147483662" r:id="rId6"/>
    <p:sldLayoutId id="2147483661" r:id="rId7"/>
    <p:sldLayoutId id="2147483652" r:id="rId8"/>
    <p:sldLayoutId id="2147483653" r:id="rId9"/>
    <p:sldLayoutId id="2147483654" r:id="rId10"/>
    <p:sldLayoutId id="2147483655" r:id="rId11"/>
    <p:sldLayoutId id="2147483656" r:id="rId12"/>
    <p:sldLayoutId id="2147483657" r:id="rId13"/>
    <p:sldLayoutId id="2147483658" r:id="rId14"/>
  </p:sldLayoutIdLst>
  <p:hf sldNum="0" hdr="0" ftr="0"/>
  <p:txStyles>
    <p:title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p:titleStyle>
    <p:body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lliaweb.nl/publicaties/kwaliteitskader-palliatieve-zorg-nederland-(public"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ww.palliaweb.nl/corona"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samenzijnopafstand.n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palliaweb.nl/corona"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www.nationaalprogrammapalliatievezorg.nl/Nieuws/Nieuws/de-oog-voor-naasten-methodiek-nu-onlin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alliaweb.nl/zorgpraktijk/consultatie/consultati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66738" y="9832"/>
            <a:ext cx="7155786" cy="854075"/>
          </a:xfrm>
        </p:spPr>
        <p:txBody>
          <a:bodyPr/>
          <a:lstStyle/>
          <a:p>
            <a:r>
              <a:rPr lang="nl-NL" dirty="0"/>
              <a:t>Basisscholingen COVID-19 en palliatieve zorg</a:t>
            </a:r>
          </a:p>
        </p:txBody>
      </p:sp>
      <p:sp>
        <p:nvSpPr>
          <p:cNvPr id="3" name="Tijdelijke aanduiding voor inhoud 2"/>
          <p:cNvSpPr>
            <a:spLocks noGrp="1"/>
          </p:cNvSpPr>
          <p:nvPr>
            <p:ph idx="1"/>
          </p:nvPr>
        </p:nvSpPr>
        <p:spPr>
          <a:xfrm>
            <a:off x="315727" y="2144173"/>
            <a:ext cx="8670618" cy="4374631"/>
          </a:xfrm>
          <a:prstGeom prst="roundRect">
            <a:avLst/>
          </a:prstGeom>
          <a:solidFill>
            <a:srgbClr val="B4E6FF"/>
          </a:solidFill>
          <a:ln w="76200">
            <a:solidFill>
              <a:schemeClr val="tx1"/>
            </a:solidFill>
          </a:ln>
        </p:spPr>
        <p:txBody>
          <a:bodyPr/>
          <a:lstStyle/>
          <a:p>
            <a:endParaRPr lang="nl-NL" sz="800" dirty="0">
              <a:solidFill>
                <a:schemeClr val="tx1"/>
              </a:solidFill>
            </a:endParaRPr>
          </a:p>
          <a:p>
            <a:r>
              <a:rPr lang="nl-NL" sz="2400" dirty="0">
                <a:solidFill>
                  <a:schemeClr val="accent2"/>
                </a:solidFill>
              </a:rPr>
              <a:t>Palliatieve zorg is zorg die de </a:t>
            </a:r>
            <a:r>
              <a:rPr lang="nl-NL" sz="2400" dirty="0">
                <a:solidFill>
                  <a:srgbClr val="00B050"/>
                </a:solidFill>
              </a:rPr>
              <a:t>kwaliteit van leven </a:t>
            </a:r>
            <a:r>
              <a:rPr lang="nl-NL" sz="2400" dirty="0">
                <a:solidFill>
                  <a:schemeClr val="accent2"/>
                </a:solidFill>
              </a:rPr>
              <a:t>verbetert van </a:t>
            </a:r>
            <a:r>
              <a:rPr lang="nl-NL" sz="2400" dirty="0">
                <a:solidFill>
                  <a:srgbClr val="00B050"/>
                </a:solidFill>
              </a:rPr>
              <a:t>patiënten en naasten </a:t>
            </a:r>
            <a:r>
              <a:rPr lang="nl-NL" sz="2400" dirty="0">
                <a:solidFill>
                  <a:schemeClr val="accent2"/>
                </a:solidFill>
              </a:rPr>
              <a:t>die te maken hebben met een </a:t>
            </a:r>
            <a:r>
              <a:rPr lang="nl-NL" sz="2400" dirty="0">
                <a:solidFill>
                  <a:srgbClr val="00B050"/>
                </a:solidFill>
              </a:rPr>
              <a:t>levensbedreigende ziekte </a:t>
            </a:r>
            <a:r>
              <a:rPr lang="nl-NL" sz="2400" dirty="0">
                <a:solidFill>
                  <a:schemeClr val="accent2"/>
                </a:solidFill>
              </a:rPr>
              <a:t>of </a:t>
            </a:r>
            <a:r>
              <a:rPr lang="nl-NL" sz="2400" dirty="0">
                <a:solidFill>
                  <a:srgbClr val="00B050"/>
                </a:solidFill>
              </a:rPr>
              <a:t>kwetsbaarheid</a:t>
            </a:r>
            <a:r>
              <a:rPr lang="nl-NL" sz="2400" dirty="0">
                <a:solidFill>
                  <a:schemeClr val="accent2"/>
                </a:solidFill>
              </a:rPr>
              <a:t>, door het</a:t>
            </a:r>
            <a:r>
              <a:rPr lang="nl-NL" sz="2400" dirty="0">
                <a:solidFill>
                  <a:srgbClr val="92D050"/>
                </a:solidFill>
              </a:rPr>
              <a:t> </a:t>
            </a:r>
            <a:r>
              <a:rPr lang="nl-NL" sz="2400" dirty="0">
                <a:solidFill>
                  <a:srgbClr val="00B050"/>
                </a:solidFill>
              </a:rPr>
              <a:t>voorkomen </a:t>
            </a:r>
            <a:r>
              <a:rPr lang="nl-NL" sz="2400" dirty="0">
                <a:solidFill>
                  <a:schemeClr val="accent2"/>
                </a:solidFill>
              </a:rPr>
              <a:t>en</a:t>
            </a:r>
            <a:r>
              <a:rPr lang="nl-NL" sz="2400" dirty="0">
                <a:solidFill>
                  <a:srgbClr val="00B050"/>
                </a:solidFill>
              </a:rPr>
              <a:t> verlichten </a:t>
            </a:r>
            <a:r>
              <a:rPr lang="nl-NL" sz="2400" dirty="0">
                <a:solidFill>
                  <a:schemeClr val="accent2"/>
                </a:solidFill>
              </a:rPr>
              <a:t>van lijden</a:t>
            </a:r>
            <a:r>
              <a:rPr lang="nl-NL" sz="2400" dirty="0">
                <a:solidFill>
                  <a:srgbClr val="00B050"/>
                </a:solidFill>
              </a:rPr>
              <a:t>, </a:t>
            </a:r>
            <a:r>
              <a:rPr lang="nl-NL" sz="2400" dirty="0">
                <a:solidFill>
                  <a:schemeClr val="accent2"/>
                </a:solidFill>
              </a:rPr>
              <a:t>door</a:t>
            </a:r>
            <a:r>
              <a:rPr lang="nl-NL" sz="2400" dirty="0">
                <a:solidFill>
                  <a:srgbClr val="00B050"/>
                </a:solidFill>
              </a:rPr>
              <a:t> vroegtijdige signalering,  zorgvuldige beoordeling </a:t>
            </a:r>
            <a:r>
              <a:rPr lang="nl-NL" sz="2400" dirty="0">
                <a:solidFill>
                  <a:schemeClr val="accent2"/>
                </a:solidFill>
              </a:rPr>
              <a:t>en</a:t>
            </a:r>
            <a:r>
              <a:rPr lang="nl-NL" sz="2400" dirty="0">
                <a:solidFill>
                  <a:srgbClr val="00B050"/>
                </a:solidFill>
              </a:rPr>
              <a:t> behandeling </a:t>
            </a:r>
            <a:r>
              <a:rPr lang="nl-NL" sz="2400" dirty="0">
                <a:solidFill>
                  <a:schemeClr val="accent2"/>
                </a:solidFill>
              </a:rPr>
              <a:t>van</a:t>
            </a:r>
            <a:r>
              <a:rPr lang="nl-NL" sz="2400" dirty="0">
                <a:solidFill>
                  <a:srgbClr val="00B050"/>
                </a:solidFill>
              </a:rPr>
              <a:t> lichamelijke, emotionele, psychische, sociale </a:t>
            </a:r>
            <a:r>
              <a:rPr lang="nl-NL" sz="2400" dirty="0">
                <a:solidFill>
                  <a:schemeClr val="accent2"/>
                </a:solidFill>
              </a:rPr>
              <a:t>en</a:t>
            </a:r>
            <a:r>
              <a:rPr lang="nl-NL" sz="2400" dirty="0">
                <a:solidFill>
                  <a:srgbClr val="00B050"/>
                </a:solidFill>
              </a:rPr>
              <a:t> levensbeschouwelijke problemen. </a:t>
            </a:r>
            <a:r>
              <a:rPr lang="nl-NL" sz="2400" dirty="0">
                <a:solidFill>
                  <a:schemeClr val="accent2"/>
                </a:solidFill>
              </a:rPr>
              <a:t>Palliatieve zorg heeft oog voor het </a:t>
            </a:r>
            <a:r>
              <a:rPr lang="nl-NL" sz="2400" dirty="0">
                <a:solidFill>
                  <a:srgbClr val="00B050"/>
                </a:solidFill>
              </a:rPr>
              <a:t>behoud van autonomie, toegang tot informatie </a:t>
            </a:r>
            <a:r>
              <a:rPr lang="nl-NL" sz="2400" dirty="0">
                <a:solidFill>
                  <a:schemeClr val="accent2"/>
                </a:solidFill>
              </a:rPr>
              <a:t>en</a:t>
            </a:r>
            <a:r>
              <a:rPr lang="nl-NL" sz="2400" dirty="0">
                <a:solidFill>
                  <a:srgbClr val="00B050"/>
                </a:solidFill>
              </a:rPr>
              <a:t> keuzemogelijkheden.</a:t>
            </a:r>
            <a:endParaRPr lang="nl-NL" sz="1100" dirty="0">
              <a:solidFill>
                <a:srgbClr val="00B050"/>
              </a:solidFill>
            </a:endParaRPr>
          </a:p>
          <a:p>
            <a:endParaRPr lang="nl-NL" sz="600" dirty="0">
              <a:solidFill>
                <a:schemeClr val="bg1"/>
              </a:solidFill>
            </a:endParaRPr>
          </a:p>
          <a:p>
            <a:r>
              <a:rPr lang="nl-NL" sz="600" dirty="0">
                <a:solidFill>
                  <a:schemeClr val="bg1"/>
                </a:solidFill>
              </a:rPr>
              <a:t>			</a:t>
            </a:r>
            <a:r>
              <a:rPr lang="nl-NL" sz="1000" dirty="0">
                <a:solidFill>
                  <a:srgbClr val="0070C0"/>
                </a:solidFill>
                <a:hlinkClick r:id="rId3">
                  <a:extLst>
                    <a:ext uri="{A12FA001-AC4F-418D-AE19-62706E023703}">
                      <ahyp:hlinkClr xmlns:ahyp="http://schemas.microsoft.com/office/drawing/2018/hyperlinkcolor" val="tx"/>
                    </a:ext>
                  </a:extLst>
                </a:hlinkClick>
              </a:rPr>
              <a:t>Kwaliteitskader Palliatieve zorg 2017</a:t>
            </a:r>
            <a:endParaRPr lang="nl-NL" sz="1000" dirty="0">
              <a:solidFill>
                <a:srgbClr val="0070C0"/>
              </a:solidFill>
            </a:endParaRPr>
          </a:p>
          <a:p>
            <a:endParaRPr lang="nl-NL" sz="800" dirty="0">
              <a:solidFill>
                <a:schemeClr val="bg1"/>
              </a:solidFill>
            </a:endParaRPr>
          </a:p>
        </p:txBody>
      </p:sp>
      <p:sp>
        <p:nvSpPr>
          <p:cNvPr id="2" name="TextBox 1">
            <a:extLst>
              <a:ext uri="{FF2B5EF4-FFF2-40B4-BE49-F238E27FC236}">
                <a16:creationId xmlns:a16="http://schemas.microsoft.com/office/drawing/2014/main" id="{50B43446-9551-4F91-9C9E-A702CE14AEAB}"/>
              </a:ext>
            </a:extLst>
          </p:cNvPr>
          <p:cNvSpPr txBox="1"/>
          <p:nvPr/>
        </p:nvSpPr>
        <p:spPr>
          <a:xfrm flipH="1">
            <a:off x="280987" y="1113306"/>
            <a:ext cx="8582026"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0" i="1" u="none" strike="noStrike" kern="1200" cap="none" spc="0" normalizeH="0" baseline="0" dirty="0">
                <a:ln>
                  <a:noFill/>
                </a:ln>
                <a:solidFill>
                  <a:srgbClr val="002060"/>
                </a:solidFill>
                <a:effectLst/>
                <a:uLnTx/>
                <a:uFillTx/>
                <a:latin typeface="Calibri"/>
                <a:ea typeface="ＭＳ Ｐゴシック" charset="0"/>
                <a:cs typeface="+mn-cs"/>
              </a:rPr>
              <a:t>Voor artsen, verpleegkundigen in het ziekenhuis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0" i="1" u="none" strike="noStrike" kern="1200" cap="none" spc="0" normalizeH="0" baseline="0" dirty="0">
                <a:ln>
                  <a:noFill/>
                </a:ln>
                <a:solidFill>
                  <a:srgbClr val="002060"/>
                </a:solidFill>
                <a:effectLst/>
                <a:uLnTx/>
                <a:uFillTx/>
                <a:latin typeface="Calibri"/>
                <a:ea typeface="ＭＳ Ｐゴシック" charset="0"/>
                <a:cs typeface="+mn-cs"/>
              </a:rPr>
              <a:t>Ook bruikbaar in verpleeghuis, hospice en thuis</a:t>
            </a:r>
          </a:p>
        </p:txBody>
      </p:sp>
      <p:pic>
        <p:nvPicPr>
          <p:cNvPr id="7" name="Picture 6">
            <a:extLst>
              <a:ext uri="{FF2B5EF4-FFF2-40B4-BE49-F238E27FC236}">
                <a16:creationId xmlns:a16="http://schemas.microsoft.com/office/drawing/2014/main" id="{B5FAF710-8C3B-4F6E-B7A8-28E47DA4BB68}"/>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344915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430A-8E04-46E3-BA4C-4A4B568015D1}"/>
              </a:ext>
            </a:extLst>
          </p:cNvPr>
          <p:cNvSpPr>
            <a:spLocks noGrp="1"/>
          </p:cNvSpPr>
          <p:nvPr>
            <p:ph type="title"/>
          </p:nvPr>
        </p:nvSpPr>
        <p:spPr/>
        <p:txBody>
          <a:bodyPr/>
          <a:lstStyle/>
          <a:p>
            <a:r>
              <a:rPr lang="nl-NL" dirty="0"/>
              <a:t>COVID-19 en palliatieve zorg</a:t>
            </a:r>
          </a:p>
        </p:txBody>
      </p:sp>
      <p:sp>
        <p:nvSpPr>
          <p:cNvPr id="3" name="Content Placeholder 2">
            <a:extLst>
              <a:ext uri="{FF2B5EF4-FFF2-40B4-BE49-F238E27FC236}">
                <a16:creationId xmlns:a16="http://schemas.microsoft.com/office/drawing/2014/main" id="{45C27685-13D0-4464-ADB5-330A573A75DE}"/>
              </a:ext>
            </a:extLst>
          </p:cNvPr>
          <p:cNvSpPr>
            <a:spLocks noGrp="1"/>
          </p:cNvSpPr>
          <p:nvPr>
            <p:ph idx="1"/>
          </p:nvPr>
        </p:nvSpPr>
        <p:spPr/>
        <p:txBody>
          <a:bodyPr/>
          <a:lstStyle/>
          <a:p>
            <a:r>
              <a:rPr lang="nl-NL" sz="2800" dirty="0"/>
              <a:t>Basisscholingen</a:t>
            </a:r>
          </a:p>
          <a:p>
            <a:r>
              <a:rPr lang="nl-NL" sz="2600" i="1" dirty="0"/>
              <a:t>1- Dyspnoe en hoesten</a:t>
            </a:r>
          </a:p>
          <a:p>
            <a:r>
              <a:rPr lang="nl-NL" sz="2600" i="1" dirty="0"/>
              <a:t>2- Angst</a:t>
            </a:r>
          </a:p>
          <a:p>
            <a:r>
              <a:rPr lang="nl-NL" sz="2600" i="1" dirty="0"/>
              <a:t>3- Misselijkheid en braken</a:t>
            </a:r>
          </a:p>
          <a:p>
            <a:r>
              <a:rPr lang="nl-NL" sz="2600" i="1" dirty="0"/>
              <a:t>4- Markeren en stervensfase</a:t>
            </a:r>
          </a:p>
          <a:p>
            <a:r>
              <a:rPr lang="nl-NL" sz="2600" i="1" dirty="0"/>
              <a:t>5- Palliatieve sedatie</a:t>
            </a:r>
          </a:p>
          <a:p>
            <a:r>
              <a:rPr lang="nl-NL" sz="2600" i="1" dirty="0"/>
              <a:t>6- Delier</a:t>
            </a:r>
          </a:p>
          <a:p>
            <a:r>
              <a:rPr lang="nl-NL" sz="2600" i="1" dirty="0"/>
              <a:t>7- Naasten</a:t>
            </a:r>
          </a:p>
          <a:p>
            <a:endParaRPr lang="en-US" sz="800" dirty="0"/>
          </a:p>
          <a:p>
            <a:endParaRPr lang="en-US" sz="800" dirty="0"/>
          </a:p>
          <a:p>
            <a:r>
              <a:rPr lang="nl-NL" sz="1800" dirty="0"/>
              <a:t>Deze serie basisscholingen bestaat uit verschillende onderwerpen. De inhoud is grotendeels gebaseerd op de landelijke richtlijnen palliatieve zorg bij COVID-19 die te vinden zijn op </a:t>
            </a:r>
            <a:r>
              <a:rPr lang="nl-NL" sz="1800" u="sng" kern="1200" dirty="0">
                <a:solidFill>
                  <a:schemeClr val="tx1"/>
                </a:solidFill>
                <a:latin typeface="Arial" charset="0"/>
                <a:ea typeface="ＭＳ Ｐゴシック" charset="0"/>
                <a:hlinkClick r:id="rId3"/>
              </a:rPr>
              <a:t>Palliaweb - Corona</a:t>
            </a:r>
            <a:endParaRPr lang="nl-NL" sz="1800" dirty="0"/>
          </a:p>
        </p:txBody>
      </p:sp>
      <p:pic>
        <p:nvPicPr>
          <p:cNvPr id="6" name="Picture 5">
            <a:extLst>
              <a:ext uri="{FF2B5EF4-FFF2-40B4-BE49-F238E27FC236}">
                <a16:creationId xmlns:a16="http://schemas.microsoft.com/office/drawing/2014/main" id="{2867DA6E-504C-41A5-83DE-64B0D41C7A83}"/>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662944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el 4"/>
          <p:cNvSpPr>
            <a:spLocks noGrp="1"/>
          </p:cNvSpPr>
          <p:nvPr>
            <p:ph type="subTitle" idx="1"/>
          </p:nvPr>
        </p:nvSpPr>
        <p:spPr>
          <a:xfrm>
            <a:off x="1304925" y="6104896"/>
            <a:ext cx="4527551" cy="347890"/>
          </a:xfrm>
        </p:spPr>
        <p:txBody>
          <a:bodyPr/>
          <a:lstStyle/>
          <a:p>
            <a:r>
              <a:rPr lang="nl-NL" dirty="0"/>
              <a:t>Expertisecentrum Palliatieve Zorg</a:t>
            </a:r>
          </a:p>
        </p:txBody>
      </p:sp>
      <p:sp>
        <p:nvSpPr>
          <p:cNvPr id="4" name="Titel 3"/>
          <p:cNvSpPr>
            <a:spLocks noGrp="1"/>
          </p:cNvSpPr>
          <p:nvPr>
            <p:ph type="title"/>
          </p:nvPr>
        </p:nvSpPr>
        <p:spPr/>
        <p:txBody>
          <a:bodyPr/>
          <a:lstStyle/>
          <a:p>
            <a:r>
              <a:rPr lang="nl-NL" dirty="0"/>
              <a:t>COVID-19 en palliatieve zorg</a:t>
            </a:r>
            <a:br>
              <a:rPr lang="en-US" dirty="0"/>
            </a:br>
            <a:endParaRPr lang="nl-NL" dirty="0"/>
          </a:p>
        </p:txBody>
      </p:sp>
      <p:sp>
        <p:nvSpPr>
          <p:cNvPr id="3" name="TextBox 2">
            <a:extLst>
              <a:ext uri="{FF2B5EF4-FFF2-40B4-BE49-F238E27FC236}">
                <a16:creationId xmlns:a16="http://schemas.microsoft.com/office/drawing/2014/main" id="{43C33DC9-F4C7-4A82-A01C-74E635EF8888}"/>
              </a:ext>
            </a:extLst>
          </p:cNvPr>
          <p:cNvSpPr txBox="1"/>
          <p:nvPr/>
        </p:nvSpPr>
        <p:spPr>
          <a:xfrm>
            <a:off x="1218426" y="2823181"/>
            <a:ext cx="6628113" cy="1569660"/>
          </a:xfrm>
          <a:prstGeom prst="rect">
            <a:avLst/>
          </a:prstGeom>
          <a:noFill/>
        </p:spPr>
        <p:txBody>
          <a:bodyPr wrap="square" rtlCol="0">
            <a:spAutoFit/>
          </a:bodyPr>
          <a:lstStyle/>
          <a:p>
            <a:r>
              <a:rPr lang="nl-NL" sz="3200" dirty="0">
                <a:solidFill>
                  <a:schemeClr val="accent6"/>
                </a:solidFill>
                <a:latin typeface="+mj-lt"/>
              </a:rPr>
              <a:t>Basisscholing 7-</a:t>
            </a:r>
          </a:p>
          <a:p>
            <a:br>
              <a:rPr lang="nl-NL" sz="3200" dirty="0">
                <a:solidFill>
                  <a:schemeClr val="accent6"/>
                </a:solidFill>
                <a:latin typeface="+mj-lt"/>
              </a:rPr>
            </a:br>
            <a:r>
              <a:rPr lang="nl-NL" sz="3200" i="1" dirty="0">
                <a:solidFill>
                  <a:schemeClr val="accent6"/>
                </a:solidFill>
                <a:latin typeface="+mj-lt"/>
              </a:rPr>
              <a:t>Naasten</a:t>
            </a:r>
          </a:p>
        </p:txBody>
      </p:sp>
      <p:pic>
        <p:nvPicPr>
          <p:cNvPr id="8" name="Picture 7">
            <a:extLst>
              <a:ext uri="{FF2B5EF4-FFF2-40B4-BE49-F238E27FC236}">
                <a16:creationId xmlns:a16="http://schemas.microsoft.com/office/drawing/2014/main" id="{F509AD5D-6326-4AF9-B269-06AADD5EFE35}"/>
              </a:ext>
            </a:extLst>
          </p:cNvPr>
          <p:cNvPicPr>
            <a:picLocks noChangeAspect="1"/>
          </p:cNvPicPr>
          <p:nvPr/>
        </p:nvPicPr>
        <p:blipFill rotWithShape="1">
          <a:blip r:embed="rId3"/>
          <a:srcRect l="8271" t="6635" r="10961" b="25848"/>
          <a:stretch/>
        </p:blipFill>
        <p:spPr>
          <a:xfrm>
            <a:off x="5335029" y="1744209"/>
            <a:ext cx="3507288" cy="2931882"/>
          </a:xfrm>
          <a:prstGeom prst="rect">
            <a:avLst/>
          </a:prstGeom>
        </p:spPr>
      </p:pic>
    </p:spTree>
    <p:extLst>
      <p:ext uri="{BB962C8B-B14F-4D97-AF65-F5344CB8AC3E}">
        <p14:creationId xmlns:p14="http://schemas.microsoft.com/office/powerpoint/2010/main" val="240616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0CD3-D0B2-4110-8EBE-1E0BD4F9C6C6}"/>
              </a:ext>
            </a:extLst>
          </p:cNvPr>
          <p:cNvSpPr>
            <a:spLocks noGrp="1"/>
          </p:cNvSpPr>
          <p:nvPr>
            <p:ph type="title"/>
          </p:nvPr>
        </p:nvSpPr>
        <p:spPr/>
        <p:txBody>
          <a:bodyPr/>
          <a:lstStyle/>
          <a:p>
            <a:r>
              <a:rPr lang="en-US" dirty="0" err="1"/>
              <a:t>Wie</a:t>
            </a:r>
            <a:r>
              <a:rPr lang="en-US" dirty="0"/>
              <a:t> </a:t>
            </a:r>
            <a:r>
              <a:rPr lang="en-US" dirty="0" err="1"/>
              <a:t>zijn</a:t>
            </a:r>
            <a:r>
              <a:rPr lang="en-US" dirty="0"/>
              <a:t> de </a:t>
            </a:r>
            <a:r>
              <a:rPr lang="en-US" dirty="0" err="1"/>
              <a:t>naasten</a:t>
            </a:r>
            <a:r>
              <a:rPr lang="en-US" dirty="0"/>
              <a:t> </a:t>
            </a:r>
            <a:r>
              <a:rPr lang="en-US" dirty="0" err="1"/>
              <a:t>en</a:t>
            </a:r>
            <a:r>
              <a:rPr lang="en-US" dirty="0"/>
              <a:t> </a:t>
            </a:r>
            <a:r>
              <a:rPr lang="en-US" dirty="0" err="1"/>
              <a:t>waarom</a:t>
            </a:r>
            <a:r>
              <a:rPr lang="en-US" dirty="0"/>
              <a:t> is </a:t>
            </a:r>
            <a:r>
              <a:rPr lang="en-US" dirty="0" err="1"/>
              <a:t>zorg</a:t>
            </a:r>
            <a:r>
              <a:rPr lang="en-US" dirty="0"/>
              <a:t> </a:t>
            </a:r>
            <a:r>
              <a:rPr lang="en-US" dirty="0" err="1"/>
              <a:t>voor</a:t>
            </a:r>
            <a:r>
              <a:rPr lang="en-US" dirty="0"/>
              <a:t> </a:t>
            </a:r>
            <a:r>
              <a:rPr lang="en-US" dirty="0" err="1"/>
              <a:t>naasten</a:t>
            </a:r>
            <a:r>
              <a:rPr lang="en-US" dirty="0"/>
              <a:t> </a:t>
            </a:r>
            <a:r>
              <a:rPr lang="en-US" dirty="0" err="1"/>
              <a:t>belangrijk</a:t>
            </a:r>
            <a:r>
              <a:rPr lang="en-US" dirty="0"/>
              <a:t>?</a:t>
            </a:r>
            <a:endParaRPr lang="nl-NL" dirty="0"/>
          </a:p>
        </p:txBody>
      </p:sp>
      <p:sp>
        <p:nvSpPr>
          <p:cNvPr id="4" name="Content Placeholder 3">
            <a:extLst>
              <a:ext uri="{FF2B5EF4-FFF2-40B4-BE49-F238E27FC236}">
                <a16:creationId xmlns:a16="http://schemas.microsoft.com/office/drawing/2014/main" id="{6CE26E5A-9111-4DEE-8B32-123C7D1FC975}"/>
              </a:ext>
            </a:extLst>
          </p:cNvPr>
          <p:cNvSpPr>
            <a:spLocks noGrp="1"/>
          </p:cNvSpPr>
          <p:nvPr>
            <p:ph idx="1"/>
          </p:nvPr>
        </p:nvSpPr>
        <p:spPr>
          <a:xfrm>
            <a:off x="642371" y="2891546"/>
            <a:ext cx="8291512" cy="3710045"/>
          </a:xfrm>
        </p:spPr>
        <p:txBody>
          <a:bodyPr/>
          <a:lstStyle/>
          <a:p>
            <a:r>
              <a:rPr lang="en-US" sz="2400" dirty="0" err="1"/>
              <a:t>Vraag</a:t>
            </a:r>
            <a:r>
              <a:rPr lang="en-US" sz="2400" dirty="0"/>
              <a:t> de </a:t>
            </a:r>
            <a:r>
              <a:rPr lang="en-US" sz="2400" dirty="0" err="1"/>
              <a:t>patiënt</a:t>
            </a:r>
            <a:r>
              <a:rPr lang="en-US" sz="2400" dirty="0"/>
              <a:t> </a:t>
            </a:r>
            <a:r>
              <a:rPr lang="en-US" sz="2400" dirty="0" err="1"/>
              <a:t>wie</a:t>
            </a:r>
            <a:r>
              <a:rPr lang="en-US" sz="2400" dirty="0"/>
              <a:t> de </a:t>
            </a:r>
            <a:r>
              <a:rPr lang="en-US" sz="2400" dirty="0" err="1"/>
              <a:t>belangrijkste</a:t>
            </a:r>
            <a:r>
              <a:rPr lang="en-US" sz="2400" dirty="0"/>
              <a:t> </a:t>
            </a:r>
            <a:r>
              <a:rPr lang="en-US" sz="2400" dirty="0" err="1"/>
              <a:t>naasten</a:t>
            </a:r>
            <a:r>
              <a:rPr lang="en-US" sz="2400" dirty="0"/>
              <a:t> </a:t>
            </a:r>
            <a:r>
              <a:rPr lang="en-US" sz="2400" dirty="0" err="1"/>
              <a:t>zijn</a:t>
            </a:r>
            <a:endParaRPr lang="en-US" sz="2400" dirty="0"/>
          </a:p>
          <a:p>
            <a:r>
              <a:rPr lang="en-US" sz="2400" dirty="0" err="1"/>
              <a:t>Noteer</a:t>
            </a:r>
            <a:r>
              <a:rPr lang="en-US" sz="2400" dirty="0"/>
              <a:t> de </a:t>
            </a:r>
            <a:r>
              <a:rPr lang="en-US" sz="2400" dirty="0" err="1"/>
              <a:t>naasten</a:t>
            </a:r>
            <a:r>
              <a:rPr lang="en-US" sz="2400" dirty="0"/>
              <a:t> in het dossier</a:t>
            </a:r>
          </a:p>
          <a:p>
            <a:endParaRPr lang="en-US" sz="2400" dirty="0"/>
          </a:p>
          <a:p>
            <a:r>
              <a:rPr lang="en-US" sz="2400" dirty="0" err="1"/>
              <a:t>Oog</a:t>
            </a:r>
            <a:r>
              <a:rPr lang="en-US" sz="2400" dirty="0"/>
              <a:t> </a:t>
            </a:r>
            <a:r>
              <a:rPr lang="en-US" sz="2400" dirty="0" err="1"/>
              <a:t>voor</a:t>
            </a:r>
            <a:r>
              <a:rPr lang="en-US" sz="2400" dirty="0"/>
              <a:t> </a:t>
            </a:r>
            <a:r>
              <a:rPr lang="en-US" sz="2400" dirty="0" err="1"/>
              <a:t>naasten</a:t>
            </a:r>
            <a:r>
              <a:rPr lang="en-US" sz="2400" dirty="0"/>
              <a:t> </a:t>
            </a:r>
            <a:r>
              <a:rPr lang="en-US" sz="2400" dirty="0" err="1"/>
              <a:t>levert</a:t>
            </a:r>
            <a:r>
              <a:rPr lang="en-US" sz="2400" dirty="0"/>
              <a:t> op</a:t>
            </a:r>
          </a:p>
          <a:p>
            <a:pPr marL="342900" indent="-342900">
              <a:buFont typeface="Arial" panose="020B0604020202020204" pitchFamily="34" charset="0"/>
              <a:buChar char="•"/>
            </a:pPr>
            <a:r>
              <a:rPr lang="nl-NL" sz="2400" dirty="0"/>
              <a:t>Verbetering </a:t>
            </a:r>
            <a:r>
              <a:rPr lang="nl-NL" sz="2400" dirty="0">
                <a:solidFill>
                  <a:srgbClr val="00B050"/>
                </a:solidFill>
              </a:rPr>
              <a:t>kwaliteit</a:t>
            </a:r>
            <a:r>
              <a:rPr lang="nl-NL" sz="2400" dirty="0">
                <a:solidFill>
                  <a:srgbClr val="C00000"/>
                </a:solidFill>
              </a:rPr>
              <a:t> </a:t>
            </a:r>
            <a:r>
              <a:rPr lang="nl-NL" sz="2400" dirty="0">
                <a:solidFill>
                  <a:srgbClr val="0070C0"/>
                </a:solidFill>
              </a:rPr>
              <a:t>van zorg door </a:t>
            </a:r>
            <a:r>
              <a:rPr lang="nl-NL" sz="2400" dirty="0"/>
              <a:t>meer </a:t>
            </a:r>
            <a:r>
              <a:rPr lang="nl-NL" sz="2400" dirty="0">
                <a:solidFill>
                  <a:srgbClr val="00B050"/>
                </a:solidFill>
              </a:rPr>
              <a:t>passende</a:t>
            </a:r>
            <a:r>
              <a:rPr lang="nl-NL" sz="2400" dirty="0">
                <a:solidFill>
                  <a:srgbClr val="679E2A"/>
                </a:solidFill>
              </a:rPr>
              <a:t> </a:t>
            </a:r>
            <a:r>
              <a:rPr lang="nl-NL" sz="2400" dirty="0">
                <a:solidFill>
                  <a:srgbClr val="00B050"/>
                </a:solidFill>
              </a:rPr>
              <a:t>zorg</a:t>
            </a:r>
          </a:p>
          <a:p>
            <a:pPr marL="342900" indent="-342900">
              <a:buFont typeface="Arial" panose="020B0604020202020204" pitchFamily="34" charset="0"/>
              <a:buChar char="•"/>
            </a:pPr>
            <a:r>
              <a:rPr lang="nl-NL" sz="2400" dirty="0">
                <a:solidFill>
                  <a:srgbClr val="0070C0"/>
                </a:solidFill>
              </a:rPr>
              <a:t>M</a:t>
            </a:r>
            <a:r>
              <a:rPr lang="nl-NL" sz="2400" dirty="0"/>
              <a:t>eer</a:t>
            </a:r>
            <a:r>
              <a:rPr lang="nl-NL" sz="2400" dirty="0">
                <a:solidFill>
                  <a:srgbClr val="C00000"/>
                </a:solidFill>
              </a:rPr>
              <a:t> </a:t>
            </a:r>
            <a:r>
              <a:rPr lang="nl-NL" sz="2400" dirty="0">
                <a:solidFill>
                  <a:srgbClr val="0070C0"/>
                </a:solidFill>
              </a:rPr>
              <a:t>tevredenheid</a:t>
            </a:r>
            <a:r>
              <a:rPr lang="nl-NL" sz="2400" dirty="0">
                <a:solidFill>
                  <a:srgbClr val="C00000"/>
                </a:solidFill>
              </a:rPr>
              <a:t> </a:t>
            </a:r>
            <a:r>
              <a:rPr lang="nl-NL" sz="2400" dirty="0">
                <a:solidFill>
                  <a:srgbClr val="00B050"/>
                </a:solidFill>
              </a:rPr>
              <a:t>patiënt en naasten</a:t>
            </a:r>
          </a:p>
          <a:p>
            <a:pPr marL="342900" indent="-342900">
              <a:buFont typeface="Arial" panose="020B0604020202020204" pitchFamily="34" charset="0"/>
              <a:buChar char="•"/>
            </a:pPr>
            <a:r>
              <a:rPr lang="nl-NL" sz="2400" dirty="0"/>
              <a:t>Meer </a:t>
            </a:r>
            <a:r>
              <a:rPr lang="nl-NL" sz="2400" dirty="0">
                <a:solidFill>
                  <a:srgbClr val="0070C0"/>
                </a:solidFill>
              </a:rPr>
              <a:t>tevredenheid</a:t>
            </a:r>
            <a:r>
              <a:rPr lang="nl-NL" sz="2400" dirty="0">
                <a:solidFill>
                  <a:srgbClr val="C00000"/>
                </a:solidFill>
              </a:rPr>
              <a:t> </a:t>
            </a:r>
            <a:r>
              <a:rPr lang="nl-NL" sz="2400" dirty="0">
                <a:solidFill>
                  <a:srgbClr val="00B050"/>
                </a:solidFill>
              </a:rPr>
              <a:t>zorgverleners</a:t>
            </a:r>
          </a:p>
          <a:p>
            <a:endParaRPr lang="en-US" dirty="0"/>
          </a:p>
          <a:p>
            <a:endParaRPr lang="en-US" dirty="0"/>
          </a:p>
        </p:txBody>
      </p:sp>
      <p:pic>
        <p:nvPicPr>
          <p:cNvPr id="6" name="Picture 5">
            <a:extLst>
              <a:ext uri="{FF2B5EF4-FFF2-40B4-BE49-F238E27FC236}">
                <a16:creationId xmlns:a16="http://schemas.microsoft.com/office/drawing/2014/main" id="{964E5A02-13C7-4A3C-9A29-856D7D7AB4B6}"/>
              </a:ext>
            </a:extLst>
          </p:cNvPr>
          <p:cNvPicPr>
            <a:picLocks noChangeAspect="1"/>
          </p:cNvPicPr>
          <p:nvPr/>
        </p:nvPicPr>
        <p:blipFill>
          <a:blip r:embed="rId3"/>
          <a:stretch>
            <a:fillRect/>
          </a:stretch>
        </p:blipFill>
        <p:spPr>
          <a:xfrm>
            <a:off x="6564883" y="91108"/>
            <a:ext cx="2533650" cy="619125"/>
          </a:xfrm>
          <a:prstGeom prst="rect">
            <a:avLst/>
          </a:prstGeom>
        </p:spPr>
      </p:pic>
      <p:sp>
        <p:nvSpPr>
          <p:cNvPr id="3" name="TextBox 2">
            <a:extLst>
              <a:ext uri="{FF2B5EF4-FFF2-40B4-BE49-F238E27FC236}">
                <a16:creationId xmlns:a16="http://schemas.microsoft.com/office/drawing/2014/main" id="{E3EBF8B5-B80B-4714-8797-AEC7B5A0F089}"/>
              </a:ext>
            </a:extLst>
          </p:cNvPr>
          <p:cNvSpPr txBox="1"/>
          <p:nvPr/>
        </p:nvSpPr>
        <p:spPr>
          <a:xfrm>
            <a:off x="1490597" y="1253685"/>
            <a:ext cx="6162805" cy="1200329"/>
          </a:xfrm>
          <a:prstGeom prst="rect">
            <a:avLst/>
          </a:prstGeom>
          <a:solidFill>
            <a:srgbClr val="B3DEF5"/>
          </a:solidFill>
        </p:spPr>
        <p:txBody>
          <a:bodyPr wrap="square" rtlCol="0">
            <a:spAutoFit/>
          </a:bodyPr>
          <a:lstStyle/>
          <a:p>
            <a:pPr algn="ctr"/>
            <a:r>
              <a:rPr lang="en-US" sz="3600" i="1" dirty="0" err="1">
                <a:solidFill>
                  <a:schemeClr val="accent6"/>
                </a:solidFill>
                <a:latin typeface="+mn-lt"/>
              </a:rPr>
              <a:t>Naasten</a:t>
            </a:r>
            <a:r>
              <a:rPr lang="en-US" sz="3600" i="1" dirty="0">
                <a:solidFill>
                  <a:schemeClr val="accent6"/>
                </a:solidFill>
                <a:latin typeface="+mn-lt"/>
              </a:rPr>
              <a:t> </a:t>
            </a:r>
            <a:r>
              <a:rPr lang="en-US" sz="3600" i="1" dirty="0" err="1">
                <a:solidFill>
                  <a:schemeClr val="accent6"/>
                </a:solidFill>
                <a:latin typeface="+mn-lt"/>
              </a:rPr>
              <a:t>zijn</a:t>
            </a:r>
            <a:r>
              <a:rPr lang="en-US" sz="3600" i="1" dirty="0">
                <a:solidFill>
                  <a:schemeClr val="accent6"/>
                </a:solidFill>
                <a:latin typeface="+mn-lt"/>
              </a:rPr>
              <a:t> </a:t>
            </a:r>
            <a:r>
              <a:rPr lang="en-US" sz="3600" i="1" dirty="0" err="1">
                <a:solidFill>
                  <a:srgbClr val="00B050"/>
                </a:solidFill>
                <a:latin typeface="+mn-lt"/>
              </a:rPr>
              <a:t>alle</a:t>
            </a:r>
            <a:r>
              <a:rPr lang="en-US" sz="3600" i="1" dirty="0">
                <a:solidFill>
                  <a:schemeClr val="accent6"/>
                </a:solidFill>
                <a:latin typeface="+mn-lt"/>
              </a:rPr>
              <a:t> </a:t>
            </a:r>
            <a:r>
              <a:rPr lang="en-US" sz="3600" i="1" dirty="0" err="1">
                <a:solidFill>
                  <a:schemeClr val="accent6"/>
                </a:solidFill>
                <a:latin typeface="+mn-lt"/>
              </a:rPr>
              <a:t>personen</a:t>
            </a:r>
            <a:r>
              <a:rPr lang="en-US" sz="3600" i="1" dirty="0">
                <a:solidFill>
                  <a:schemeClr val="accent6"/>
                </a:solidFill>
                <a:latin typeface="+mn-lt"/>
              </a:rPr>
              <a:t> die </a:t>
            </a:r>
            <a:r>
              <a:rPr lang="en-US" sz="3600" i="1" dirty="0" err="1">
                <a:solidFill>
                  <a:schemeClr val="accent6"/>
                </a:solidFill>
                <a:latin typeface="+mn-lt"/>
              </a:rPr>
              <a:t>belangrijk</a:t>
            </a:r>
            <a:r>
              <a:rPr lang="en-US" sz="3600" i="1" dirty="0">
                <a:solidFill>
                  <a:schemeClr val="accent6"/>
                </a:solidFill>
                <a:latin typeface="+mn-lt"/>
              </a:rPr>
              <a:t> </a:t>
            </a:r>
            <a:r>
              <a:rPr lang="en-US" sz="3600" i="1" dirty="0" err="1">
                <a:solidFill>
                  <a:schemeClr val="accent6"/>
                </a:solidFill>
                <a:latin typeface="+mn-lt"/>
              </a:rPr>
              <a:t>zijn</a:t>
            </a:r>
            <a:r>
              <a:rPr lang="en-US" sz="3600" i="1" dirty="0">
                <a:solidFill>
                  <a:schemeClr val="accent6"/>
                </a:solidFill>
                <a:latin typeface="+mn-lt"/>
              </a:rPr>
              <a:t> </a:t>
            </a:r>
            <a:r>
              <a:rPr lang="en-US" sz="3600" i="1" dirty="0" err="1">
                <a:solidFill>
                  <a:schemeClr val="accent6"/>
                </a:solidFill>
                <a:latin typeface="+mn-lt"/>
              </a:rPr>
              <a:t>voor</a:t>
            </a:r>
            <a:r>
              <a:rPr lang="en-US" sz="3600" i="1" dirty="0">
                <a:solidFill>
                  <a:schemeClr val="accent6"/>
                </a:solidFill>
                <a:latin typeface="+mn-lt"/>
              </a:rPr>
              <a:t> de </a:t>
            </a:r>
            <a:r>
              <a:rPr lang="en-US" sz="3600" i="1" dirty="0" err="1">
                <a:solidFill>
                  <a:schemeClr val="accent6"/>
                </a:solidFill>
                <a:latin typeface="+mn-lt"/>
              </a:rPr>
              <a:t>patiënt</a:t>
            </a:r>
            <a:endParaRPr lang="nl-NL" sz="3600" i="1" dirty="0">
              <a:solidFill>
                <a:schemeClr val="accent6"/>
              </a:solidFill>
              <a:latin typeface="+mn-lt"/>
            </a:endParaRPr>
          </a:p>
        </p:txBody>
      </p:sp>
    </p:spTree>
    <p:extLst>
      <p:ext uri="{BB962C8B-B14F-4D97-AF65-F5344CB8AC3E}">
        <p14:creationId xmlns:p14="http://schemas.microsoft.com/office/powerpoint/2010/main" val="58364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36F-057D-43EF-B07E-EDCAC84073E0}"/>
              </a:ext>
            </a:extLst>
          </p:cNvPr>
          <p:cNvSpPr>
            <a:spLocks noGrp="1"/>
          </p:cNvSpPr>
          <p:nvPr>
            <p:ph type="title"/>
          </p:nvPr>
        </p:nvSpPr>
        <p:spPr/>
        <p:txBody>
          <a:bodyPr/>
          <a:lstStyle/>
          <a:p>
            <a:r>
              <a:rPr lang="nl-NL" dirty="0"/>
              <a:t>Hoe naasten </a:t>
            </a:r>
            <a:r>
              <a:rPr lang="nl-NL" dirty="0">
                <a:solidFill>
                  <a:srgbClr val="00B050"/>
                </a:solidFill>
              </a:rPr>
              <a:t>ondersteunen</a:t>
            </a:r>
          </a:p>
        </p:txBody>
      </p:sp>
      <p:sp>
        <p:nvSpPr>
          <p:cNvPr id="3" name="Content Placeholder 2">
            <a:extLst>
              <a:ext uri="{FF2B5EF4-FFF2-40B4-BE49-F238E27FC236}">
                <a16:creationId xmlns:a16="http://schemas.microsoft.com/office/drawing/2014/main" id="{3152125F-DB30-4AB1-A420-D726A0E1D074}"/>
              </a:ext>
            </a:extLst>
          </p:cNvPr>
          <p:cNvSpPr>
            <a:spLocks noGrp="1"/>
          </p:cNvSpPr>
          <p:nvPr>
            <p:ph idx="1"/>
          </p:nvPr>
        </p:nvSpPr>
        <p:spPr>
          <a:xfrm>
            <a:off x="566737" y="1095399"/>
            <a:ext cx="8399841" cy="5332204"/>
          </a:xfrm>
        </p:spPr>
        <p:txBody>
          <a:bodyPr/>
          <a:lstStyle/>
          <a:p>
            <a:pPr marL="342900" indent="-342900">
              <a:buFont typeface="Arial" panose="020B0604020202020204" pitchFamily="34" charset="0"/>
              <a:buChar char="•"/>
            </a:pPr>
            <a:r>
              <a:rPr lang="nl-NL" sz="2200" dirty="0"/>
              <a:t>Vraag regelmatig: </a:t>
            </a:r>
            <a:r>
              <a:rPr lang="nl-NL" sz="2200" dirty="0">
                <a:solidFill>
                  <a:srgbClr val="00B050"/>
                </a:solidFill>
              </a:rPr>
              <a:t>‘</a:t>
            </a:r>
            <a:r>
              <a:rPr lang="nl-NL" sz="2200" i="1" dirty="0">
                <a:solidFill>
                  <a:srgbClr val="00B050"/>
                </a:solidFill>
              </a:rPr>
              <a:t>Hoe gaat het met u</a:t>
            </a:r>
            <a:r>
              <a:rPr lang="nl-NL" sz="2200" dirty="0">
                <a:solidFill>
                  <a:srgbClr val="00B050"/>
                </a:solidFill>
              </a:rPr>
              <a:t>?’ ‘</a:t>
            </a:r>
            <a:r>
              <a:rPr lang="nl-NL" sz="2200" i="1" dirty="0">
                <a:solidFill>
                  <a:srgbClr val="00B050"/>
                </a:solidFill>
              </a:rPr>
              <a:t>Kan ik iets voor u doen</a:t>
            </a:r>
            <a:r>
              <a:rPr lang="nl-NL" sz="2200" dirty="0">
                <a:solidFill>
                  <a:srgbClr val="00B050"/>
                </a:solidFill>
              </a:rPr>
              <a:t>?’</a:t>
            </a:r>
          </a:p>
          <a:p>
            <a:pPr marL="342900" indent="-342900">
              <a:buFont typeface="Arial" panose="020B0604020202020204" pitchFamily="34" charset="0"/>
              <a:buChar char="•"/>
            </a:pPr>
            <a:r>
              <a:rPr lang="nl-NL" sz="2200" dirty="0"/>
              <a:t>Geef goede informatie aan naasten over</a:t>
            </a:r>
          </a:p>
          <a:p>
            <a:pPr marL="702900" lvl="2" indent="-342900">
              <a:buFont typeface="Arial" panose="020B0604020202020204" pitchFamily="34" charset="0"/>
              <a:buChar char="•"/>
            </a:pPr>
            <a:r>
              <a:rPr lang="nl-NL" sz="2200" dirty="0"/>
              <a:t>Ziekte en behandelingen</a:t>
            </a:r>
          </a:p>
          <a:p>
            <a:pPr marL="702900" lvl="2" indent="-342900">
              <a:buFont typeface="Arial" panose="020B0604020202020204" pitchFamily="34" charset="0"/>
              <a:buChar char="•"/>
            </a:pPr>
            <a:r>
              <a:rPr lang="nl-NL" sz="2200" dirty="0"/>
              <a:t>Bezoekregeling, hoe contact houden</a:t>
            </a:r>
          </a:p>
          <a:p>
            <a:pPr marL="342900" indent="-342900">
              <a:buFont typeface="Arial" panose="020B0604020202020204" pitchFamily="34" charset="0"/>
              <a:buChar char="•"/>
            </a:pPr>
            <a:r>
              <a:rPr lang="nl-NL" sz="2200" dirty="0"/>
              <a:t>Betrek naasten bij het nemen van belangrijke beslissingen.</a:t>
            </a:r>
          </a:p>
          <a:p>
            <a:pPr marL="342900" indent="-342900">
              <a:buFont typeface="Arial" panose="020B0604020202020204" pitchFamily="34" charset="0"/>
              <a:buChar char="•"/>
            </a:pPr>
            <a:r>
              <a:rPr lang="nl-NL" sz="2200" dirty="0"/>
              <a:t>Toon begrip voor emoties die zij ervaren rond de ziekte en het (aanstaande) overlijden van hun dierbare.</a:t>
            </a:r>
          </a:p>
          <a:p>
            <a:endParaRPr lang="nl-NL" sz="800" dirty="0"/>
          </a:p>
          <a:p>
            <a:endParaRPr lang="nl-NL" sz="800" dirty="0"/>
          </a:p>
          <a:p>
            <a:pPr marL="342900" indent="-342900">
              <a:buFont typeface="Arial" panose="020B0604020202020204" pitchFamily="34" charset="0"/>
              <a:buChar char="•"/>
            </a:pPr>
            <a:r>
              <a:rPr lang="nl-NL" sz="2400" dirty="0"/>
              <a:t>Heb aandacht voor </a:t>
            </a:r>
            <a:r>
              <a:rPr lang="nl-NL" sz="2400" dirty="0">
                <a:solidFill>
                  <a:srgbClr val="00B050"/>
                </a:solidFill>
              </a:rPr>
              <a:t>overbelasting</a:t>
            </a:r>
            <a:r>
              <a:rPr lang="nl-NL" sz="2400" dirty="0"/>
              <a:t> van naasten</a:t>
            </a:r>
          </a:p>
          <a:p>
            <a:pPr marL="702900" lvl="2" indent="-342900">
              <a:buFont typeface="Arial" panose="020B0604020202020204" pitchFamily="34" charset="0"/>
              <a:buChar char="•"/>
            </a:pPr>
            <a:r>
              <a:rPr lang="nl-NL" sz="2400" dirty="0"/>
              <a:t>Stimuleer naasten om hulp te vragen, en hulp te accepteren voor wat zij zelf nodig hebben.</a:t>
            </a:r>
          </a:p>
          <a:p>
            <a:pPr marL="702900" lvl="2" indent="-342900">
              <a:buFont typeface="Arial" panose="020B0604020202020204" pitchFamily="34" charset="0"/>
              <a:buChar char="•"/>
            </a:pPr>
            <a:endParaRPr lang="nl-NL" dirty="0"/>
          </a:p>
        </p:txBody>
      </p:sp>
      <p:pic>
        <p:nvPicPr>
          <p:cNvPr id="4" name="Picture 3">
            <a:extLst>
              <a:ext uri="{FF2B5EF4-FFF2-40B4-BE49-F238E27FC236}">
                <a16:creationId xmlns:a16="http://schemas.microsoft.com/office/drawing/2014/main" id="{8A4AFCA4-89F0-4C42-A497-EB54E62FAA6F}"/>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76155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FA17A-7436-4455-ADEA-0557AD84C01A}"/>
              </a:ext>
            </a:extLst>
          </p:cNvPr>
          <p:cNvSpPr>
            <a:spLocks noGrp="1"/>
          </p:cNvSpPr>
          <p:nvPr>
            <p:ph type="title"/>
          </p:nvPr>
        </p:nvSpPr>
        <p:spPr>
          <a:xfrm>
            <a:off x="398789" y="0"/>
            <a:ext cx="7308299" cy="854075"/>
          </a:xfrm>
        </p:spPr>
        <p:txBody>
          <a:bodyPr/>
          <a:lstStyle/>
          <a:p>
            <a:r>
              <a:rPr lang="nl-NL" dirty="0"/>
              <a:t>Ondersteuning van naasten </a:t>
            </a:r>
            <a:r>
              <a:rPr lang="nl-NL" dirty="0">
                <a:solidFill>
                  <a:srgbClr val="00B050"/>
                </a:solidFill>
              </a:rPr>
              <a:t>via telefoon</a:t>
            </a:r>
            <a:br>
              <a:rPr lang="nl-NL" dirty="0">
                <a:solidFill>
                  <a:srgbClr val="00B050"/>
                </a:solidFill>
              </a:rPr>
            </a:br>
            <a:r>
              <a:rPr lang="nl-NL" dirty="0">
                <a:solidFill>
                  <a:srgbClr val="00B050"/>
                </a:solidFill>
              </a:rPr>
              <a:t>of beeldbellen</a:t>
            </a:r>
          </a:p>
        </p:txBody>
      </p:sp>
      <p:sp>
        <p:nvSpPr>
          <p:cNvPr id="3" name="Content Placeholder 2">
            <a:extLst>
              <a:ext uri="{FF2B5EF4-FFF2-40B4-BE49-F238E27FC236}">
                <a16:creationId xmlns:a16="http://schemas.microsoft.com/office/drawing/2014/main" id="{8B563B20-DC44-4B63-899E-EACB35820DD5}"/>
              </a:ext>
            </a:extLst>
          </p:cNvPr>
          <p:cNvSpPr>
            <a:spLocks noGrp="1"/>
          </p:cNvSpPr>
          <p:nvPr>
            <p:ph idx="1"/>
          </p:nvPr>
        </p:nvSpPr>
        <p:spPr>
          <a:xfrm>
            <a:off x="398789" y="1037533"/>
            <a:ext cx="8699743" cy="5113338"/>
          </a:xfrm>
        </p:spPr>
        <p:txBody>
          <a:bodyPr/>
          <a:lstStyle/>
          <a:p>
            <a:r>
              <a:rPr lang="nl-NL" sz="2200" b="1" dirty="0"/>
              <a:t>Telefoon</a:t>
            </a:r>
          </a:p>
          <a:p>
            <a:pPr marL="342900" indent="-342900">
              <a:buFont typeface="Arial" panose="020B0604020202020204" pitchFamily="34" charset="0"/>
              <a:buChar char="•"/>
            </a:pPr>
            <a:r>
              <a:rPr lang="nl-NL" sz="2200" b="1" dirty="0"/>
              <a:t>Voordeel: </a:t>
            </a:r>
            <a:r>
              <a:rPr lang="nl-NL" sz="2200" dirty="0"/>
              <a:t>Naasten kunnen deelnemen vanuit verschillende locaties; </a:t>
            </a:r>
          </a:p>
          <a:p>
            <a:pPr lvl="2" indent="0">
              <a:buNone/>
            </a:pPr>
            <a:r>
              <a:rPr lang="nl-NL" sz="2200" dirty="0"/>
              <a:t>spreek een gespreksstructuur af</a:t>
            </a:r>
          </a:p>
          <a:p>
            <a:pPr marL="342900" indent="-342900">
              <a:buFont typeface="Arial" panose="020B0604020202020204" pitchFamily="34" charset="0"/>
              <a:buChar char="•"/>
            </a:pPr>
            <a:r>
              <a:rPr lang="nl-NL" sz="2200" b="1" dirty="0"/>
              <a:t>Nadeel: </a:t>
            </a:r>
            <a:r>
              <a:rPr lang="nl-NL" sz="2200" dirty="0"/>
              <a:t>Lichaamstaal en gezichtsuitdrukking zijn niet of minder zichtbaar</a:t>
            </a:r>
          </a:p>
          <a:p>
            <a:pPr marL="342900" indent="-342900">
              <a:buFont typeface="Arial" panose="020B0604020202020204" pitchFamily="34" charset="0"/>
              <a:buChar char="•"/>
            </a:pPr>
            <a:endParaRPr lang="nl-NL" sz="800" dirty="0"/>
          </a:p>
          <a:p>
            <a:pPr marL="342900" indent="-342900">
              <a:buFont typeface="Arial" panose="020B0604020202020204" pitchFamily="34" charset="0"/>
              <a:buChar char="•"/>
            </a:pPr>
            <a:endParaRPr lang="nl-NL" sz="800" dirty="0"/>
          </a:p>
          <a:p>
            <a:pPr marL="342900" indent="-342900">
              <a:buFont typeface="Arial" panose="020B0604020202020204" pitchFamily="34" charset="0"/>
              <a:buChar char="•"/>
            </a:pPr>
            <a:endParaRPr lang="nl-NL" sz="200" dirty="0"/>
          </a:p>
          <a:p>
            <a:r>
              <a:rPr lang="nl-NL" sz="2200" b="1" dirty="0"/>
              <a:t>Tips</a:t>
            </a:r>
          </a:p>
          <a:p>
            <a:pPr marL="342900" indent="-342900">
              <a:buFont typeface="Arial" panose="020B0604020202020204" pitchFamily="34" charset="0"/>
              <a:buChar char="•"/>
            </a:pPr>
            <a:r>
              <a:rPr lang="nl-NL" sz="2200" dirty="0"/>
              <a:t>Bij het bespreken van lastige, emotionele onderwerpen helpt het om eerst </a:t>
            </a:r>
            <a:r>
              <a:rPr lang="nl-NL" sz="2200" dirty="0">
                <a:solidFill>
                  <a:srgbClr val="00B050"/>
                </a:solidFill>
              </a:rPr>
              <a:t>toestemming </a:t>
            </a:r>
            <a:r>
              <a:rPr lang="nl-NL" sz="2200" dirty="0"/>
              <a:t>te vragen om het onderwerp te bespreken</a:t>
            </a:r>
          </a:p>
          <a:p>
            <a:pPr marL="342900" indent="-342900">
              <a:buFont typeface="Arial" panose="020B0604020202020204" pitchFamily="34" charset="0"/>
              <a:buChar char="•"/>
            </a:pPr>
            <a:r>
              <a:rPr lang="nl-NL" sz="2200" dirty="0"/>
              <a:t>Overweeg om te beeldbellen in plaats van te telefoneren bij gesprekken over </a:t>
            </a:r>
            <a:r>
              <a:rPr lang="nl-NL" sz="2200" dirty="0">
                <a:solidFill>
                  <a:srgbClr val="00B050"/>
                </a:solidFill>
              </a:rPr>
              <a:t>behandelbeslissingen</a:t>
            </a:r>
          </a:p>
          <a:p>
            <a:pPr marL="342900" indent="-342900">
              <a:buFont typeface="Arial" panose="020B0604020202020204" pitchFamily="34" charset="0"/>
              <a:buChar char="•"/>
            </a:pPr>
            <a:r>
              <a:rPr lang="nl-NL" sz="2200" dirty="0"/>
              <a:t>Adviseer naasten </a:t>
            </a:r>
            <a:r>
              <a:rPr lang="nl-NL" sz="2200" dirty="0">
                <a:solidFill>
                  <a:srgbClr val="00B050"/>
                </a:solidFill>
              </a:rPr>
              <a:t>gesprekken op te nemen </a:t>
            </a:r>
            <a:r>
              <a:rPr lang="nl-NL" sz="2200" dirty="0"/>
              <a:t>zodat zij zelf en ook andere naasten kunnen terugluisteren (zie KNMG-richtlijn: opnemen gesprek)</a:t>
            </a:r>
          </a:p>
        </p:txBody>
      </p:sp>
      <p:pic>
        <p:nvPicPr>
          <p:cNvPr id="5" name="Picture 4">
            <a:extLst>
              <a:ext uri="{FF2B5EF4-FFF2-40B4-BE49-F238E27FC236}">
                <a16:creationId xmlns:a16="http://schemas.microsoft.com/office/drawing/2014/main" id="{98E61F11-814A-460B-9D59-40B861E1510C}"/>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697929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36F-057D-43EF-B07E-EDCAC84073E0}"/>
              </a:ext>
            </a:extLst>
          </p:cNvPr>
          <p:cNvSpPr>
            <a:spLocks noGrp="1"/>
          </p:cNvSpPr>
          <p:nvPr>
            <p:ph type="title"/>
          </p:nvPr>
        </p:nvSpPr>
        <p:spPr/>
        <p:txBody>
          <a:bodyPr/>
          <a:lstStyle/>
          <a:p>
            <a:r>
              <a:rPr lang="nl-NL" dirty="0"/>
              <a:t>Wat kun je nog </a:t>
            </a:r>
            <a:r>
              <a:rPr lang="nl-NL" dirty="0">
                <a:solidFill>
                  <a:srgbClr val="00B050"/>
                </a:solidFill>
              </a:rPr>
              <a:t>meer </a:t>
            </a:r>
            <a:r>
              <a:rPr lang="nl-NL" dirty="0"/>
              <a:t>doen? </a:t>
            </a:r>
          </a:p>
        </p:txBody>
      </p:sp>
      <p:sp>
        <p:nvSpPr>
          <p:cNvPr id="3" name="Content Placeholder 2">
            <a:extLst>
              <a:ext uri="{FF2B5EF4-FFF2-40B4-BE49-F238E27FC236}">
                <a16:creationId xmlns:a16="http://schemas.microsoft.com/office/drawing/2014/main" id="{3152125F-DB30-4AB1-A420-D726A0E1D074}"/>
              </a:ext>
            </a:extLst>
          </p:cNvPr>
          <p:cNvSpPr>
            <a:spLocks noGrp="1"/>
          </p:cNvSpPr>
          <p:nvPr>
            <p:ph idx="1"/>
          </p:nvPr>
        </p:nvSpPr>
        <p:spPr>
          <a:xfrm>
            <a:off x="566739" y="952219"/>
            <a:ext cx="8005762" cy="5113338"/>
          </a:xfrm>
        </p:spPr>
        <p:txBody>
          <a:bodyPr/>
          <a:lstStyle/>
          <a:p>
            <a:pPr marL="342900" indent="-342900">
              <a:buFont typeface="Arial" panose="020B0604020202020204" pitchFamily="34" charset="0"/>
              <a:buChar char="•"/>
            </a:pPr>
            <a:r>
              <a:rPr lang="nl-NL" sz="2200" dirty="0"/>
              <a:t>Verwijs naasten door voor aanvullende (professionele) ondersteuning als zij daar behoefte aan hebben.</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200" dirty="0"/>
              <a:t>Folders:</a:t>
            </a:r>
          </a:p>
          <a:p>
            <a:pPr marL="702900" lvl="2" indent="-342900">
              <a:buFont typeface="Arial" panose="020B0604020202020204" pitchFamily="34" charset="0"/>
              <a:buChar char="•"/>
            </a:pPr>
            <a:r>
              <a:rPr lang="nl-NL" sz="2000" dirty="0"/>
              <a:t>“Tips voor naasten van ernstig zieke corona patiënten” (www.palliaweb.nl/ patiënten-naasten bij corona)</a:t>
            </a:r>
          </a:p>
          <a:p>
            <a:pPr marL="342900" indent="-342900">
              <a:buFont typeface="Arial" panose="020B0604020202020204" pitchFamily="34" charset="0"/>
              <a:buChar char="•"/>
            </a:pPr>
            <a:endParaRPr lang="nl-NL" sz="900" dirty="0"/>
          </a:p>
          <a:p>
            <a:pPr marL="702900" lvl="2" indent="-342900">
              <a:buFont typeface="Arial" panose="020B0604020202020204" pitchFamily="34" charset="0"/>
              <a:buChar char="•"/>
            </a:pPr>
            <a:r>
              <a:rPr lang="nl-NL" sz="2000" dirty="0"/>
              <a:t>“Samen zijn op afstand” (</a:t>
            </a:r>
            <a:r>
              <a:rPr lang="nl-NL" sz="2000" dirty="0">
                <a:hlinkClick r:id="rId3"/>
              </a:rPr>
              <a:t>www.samenzijnopafstand.nl</a:t>
            </a:r>
            <a:r>
              <a:rPr lang="nl-NL" sz="2000" dirty="0"/>
              <a:t>) met </a:t>
            </a:r>
          </a:p>
          <a:p>
            <a:pPr marL="1422900" lvl="4" indent="-342900">
              <a:buFont typeface="Arial" panose="020B0604020202020204" pitchFamily="34" charset="0"/>
              <a:buChar char="•"/>
            </a:pPr>
            <a:r>
              <a:rPr lang="nl-NL" sz="2000" dirty="0"/>
              <a:t>Omschrijving van de patiënt zelf, waardoor zorg beter kan aansluiten bij wie de patiënt is</a:t>
            </a:r>
          </a:p>
          <a:p>
            <a:pPr marL="1422900" lvl="4" indent="-342900">
              <a:buFont typeface="Arial" panose="020B0604020202020204" pitchFamily="34" charset="0"/>
              <a:buChar char="•"/>
            </a:pPr>
            <a:r>
              <a:rPr lang="nl-NL" sz="2000" dirty="0"/>
              <a:t>Dagboek wat patiënt zelf, de naasten of zorgverleners kunnen gebruiken</a:t>
            </a:r>
          </a:p>
          <a:p>
            <a:pPr marL="1422900" lvl="4" indent="-342900">
              <a:buFont typeface="Arial" panose="020B0604020202020204" pitchFamily="34" charset="0"/>
              <a:buChar char="•"/>
            </a:pPr>
            <a:r>
              <a:rPr lang="nl-NL" sz="2000" dirty="0"/>
              <a:t>Tips over praten over het levenseinde</a:t>
            </a:r>
          </a:p>
          <a:p>
            <a:endParaRPr lang="nl-NL" dirty="0"/>
          </a:p>
          <a:p>
            <a:endParaRPr lang="en-US" dirty="0"/>
          </a:p>
        </p:txBody>
      </p:sp>
      <p:pic>
        <p:nvPicPr>
          <p:cNvPr id="4" name="Picture 3">
            <a:extLst>
              <a:ext uri="{FF2B5EF4-FFF2-40B4-BE49-F238E27FC236}">
                <a16:creationId xmlns:a16="http://schemas.microsoft.com/office/drawing/2014/main" id="{58D7185F-914A-4167-A180-6EBEA909A781}"/>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15225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060A-C6C7-4994-A8FB-66F9CB36BBF0}"/>
              </a:ext>
            </a:extLst>
          </p:cNvPr>
          <p:cNvSpPr>
            <a:spLocks noGrp="1"/>
          </p:cNvSpPr>
          <p:nvPr>
            <p:ph type="title"/>
          </p:nvPr>
        </p:nvSpPr>
        <p:spPr/>
        <p:txBody>
          <a:bodyPr/>
          <a:lstStyle/>
          <a:p>
            <a:r>
              <a:rPr lang="nl-NL" dirty="0"/>
              <a:t>Ondersteuning van </a:t>
            </a:r>
            <a:r>
              <a:rPr lang="nl-NL" dirty="0">
                <a:solidFill>
                  <a:srgbClr val="00B050"/>
                </a:solidFill>
              </a:rPr>
              <a:t>jonge (klein) kinderen </a:t>
            </a:r>
          </a:p>
        </p:txBody>
      </p:sp>
      <p:sp>
        <p:nvSpPr>
          <p:cNvPr id="3" name="Content Placeholder 2">
            <a:extLst>
              <a:ext uri="{FF2B5EF4-FFF2-40B4-BE49-F238E27FC236}">
                <a16:creationId xmlns:a16="http://schemas.microsoft.com/office/drawing/2014/main" id="{B1F8B993-0EA4-4855-A79B-50817B57D315}"/>
              </a:ext>
            </a:extLst>
          </p:cNvPr>
          <p:cNvSpPr>
            <a:spLocks noGrp="1"/>
          </p:cNvSpPr>
          <p:nvPr>
            <p:ph idx="1"/>
          </p:nvPr>
        </p:nvSpPr>
        <p:spPr>
          <a:xfrm>
            <a:off x="647700" y="1030288"/>
            <a:ext cx="7791450" cy="5113338"/>
          </a:xfrm>
        </p:spPr>
        <p:txBody>
          <a:bodyPr/>
          <a:lstStyle/>
          <a:p>
            <a:r>
              <a:rPr lang="nl-NL" sz="2200" dirty="0"/>
              <a:t>Tips voor patiënten en naasten om ernstige ziekte en mogelijk overlijden te bespreken</a:t>
            </a:r>
          </a:p>
          <a:p>
            <a:pPr marL="342900" indent="-342900" algn="just">
              <a:spcAft>
                <a:spcPts val="0"/>
              </a:spcAft>
              <a:buFont typeface="Arial" panose="020B0604020202020204" pitchFamily="34" charset="0"/>
              <a:buChar char="•"/>
            </a:pPr>
            <a:r>
              <a:rPr lang="nl-NL" sz="2200" i="1" dirty="0">
                <a:latin typeface="Calibri" panose="020F0502020204030204" pitchFamily="34" charset="0"/>
                <a:ea typeface="Times New Roman" panose="02020603050405020304" pitchFamily="18" charset="0"/>
              </a:rPr>
              <a:t>U kent uw kind het beste. Zoals jullie altijd samen praten, kan dit ook over een moeilijk onderwerp als doodgaan</a:t>
            </a:r>
            <a:endParaRPr lang="nl-NL" sz="2200" i="1" dirty="0">
              <a:latin typeface="Times New Roman" panose="02020603050405020304" pitchFamily="18" charset="0"/>
              <a:ea typeface="Times New Roman" panose="02020603050405020304" pitchFamily="18" charset="0"/>
            </a:endParaRPr>
          </a:p>
          <a:p>
            <a:pPr marL="342900" indent="-342900" algn="just">
              <a:spcAft>
                <a:spcPts val="0"/>
              </a:spcAft>
              <a:buFont typeface="Arial" panose="020B0604020202020204" pitchFamily="34" charset="0"/>
              <a:buChar char="•"/>
            </a:pPr>
            <a:r>
              <a:rPr lang="nl-NL" sz="2200" i="1" dirty="0">
                <a:latin typeface="Calibri" panose="020F0502020204030204" pitchFamily="34" charset="0"/>
                <a:ea typeface="Times New Roman" panose="02020603050405020304" pitchFamily="18" charset="0"/>
              </a:rPr>
              <a:t>Probeer open en eerlijk te zijn en houdt geen belangrijke informatie achter</a:t>
            </a:r>
          </a:p>
          <a:p>
            <a:pPr marL="342900" indent="-342900" algn="just">
              <a:spcAft>
                <a:spcPts val="0"/>
              </a:spcAft>
              <a:buFont typeface="Arial" panose="020B0604020202020204" pitchFamily="34" charset="0"/>
              <a:buChar char="•"/>
            </a:pPr>
            <a:r>
              <a:rPr lang="nl-NL" sz="2200" i="1" dirty="0">
                <a:latin typeface="Calibri" panose="020F0502020204030204" pitchFamily="34" charset="0"/>
                <a:ea typeface="Times New Roman" panose="02020603050405020304" pitchFamily="18" charset="0"/>
              </a:rPr>
              <a:t>Gebruik begrijpelijke taal, passend bij het ontwikkelingsniveau van het kind</a:t>
            </a:r>
          </a:p>
          <a:p>
            <a:pPr marL="342900" indent="-342900" algn="just">
              <a:spcAft>
                <a:spcPts val="0"/>
              </a:spcAft>
              <a:buFont typeface="Arial" panose="020B0604020202020204" pitchFamily="34" charset="0"/>
              <a:buChar char="•"/>
            </a:pPr>
            <a:r>
              <a:rPr lang="nl-NL" sz="2200" i="1" dirty="0">
                <a:latin typeface="Calibri" panose="020F0502020204030204" pitchFamily="34" charset="0"/>
                <a:ea typeface="Times New Roman" panose="02020603050405020304" pitchFamily="18" charset="0"/>
              </a:rPr>
              <a:t>U hoeft uw eigen gevoelens niet te verbergen. Samen huilen kan heel erg opluchten </a:t>
            </a:r>
            <a:endParaRPr lang="nl-NL" sz="2200" i="1" dirty="0">
              <a:latin typeface="Times New Roman" panose="02020603050405020304" pitchFamily="18" charset="0"/>
              <a:ea typeface="Times New Roman" panose="02020603050405020304" pitchFamily="18" charset="0"/>
            </a:endParaRPr>
          </a:p>
          <a:p>
            <a:endParaRPr lang="nl-NL" sz="800" dirty="0"/>
          </a:p>
          <a:p>
            <a:endParaRPr lang="nl-NL" sz="800" dirty="0"/>
          </a:p>
          <a:p>
            <a:endParaRPr lang="nl-NL" sz="800" dirty="0"/>
          </a:p>
          <a:p>
            <a:r>
              <a:rPr lang="nl-NL" sz="2200" dirty="0"/>
              <a:t>Folders</a:t>
            </a:r>
          </a:p>
          <a:p>
            <a:pPr marL="342900" indent="-342900">
              <a:buFont typeface="Arial" panose="020B0604020202020204" pitchFamily="34" charset="0"/>
              <a:buChar char="•"/>
            </a:pPr>
            <a:r>
              <a:rPr lang="nl-NL" sz="2200" dirty="0"/>
              <a:t>“Met kinderen praten over CORONA” (intranet LUMC)</a:t>
            </a:r>
            <a:endParaRPr lang="nl-NL" dirty="0"/>
          </a:p>
          <a:p>
            <a:r>
              <a:rPr lang="en-US" dirty="0"/>
              <a:t>  </a:t>
            </a:r>
            <a:endParaRPr lang="nl-NL" dirty="0"/>
          </a:p>
        </p:txBody>
      </p:sp>
      <p:pic>
        <p:nvPicPr>
          <p:cNvPr id="5" name="Picture 4">
            <a:extLst>
              <a:ext uri="{FF2B5EF4-FFF2-40B4-BE49-F238E27FC236}">
                <a16:creationId xmlns:a16="http://schemas.microsoft.com/office/drawing/2014/main" id="{2C9F6F20-E80E-431A-BDA3-2B1B774C8A0A}"/>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411138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15A5-31DC-46B2-AE5D-243A8121F463}"/>
              </a:ext>
            </a:extLst>
          </p:cNvPr>
          <p:cNvSpPr>
            <a:spLocks noGrp="1"/>
          </p:cNvSpPr>
          <p:nvPr>
            <p:ph type="title"/>
          </p:nvPr>
        </p:nvSpPr>
        <p:spPr/>
        <p:txBody>
          <a:bodyPr/>
          <a:lstStyle/>
          <a:p>
            <a:r>
              <a:rPr lang="nl-NL" dirty="0"/>
              <a:t>Tenslotte</a:t>
            </a:r>
          </a:p>
        </p:txBody>
      </p:sp>
      <p:sp>
        <p:nvSpPr>
          <p:cNvPr id="3" name="Content Placeholder 2">
            <a:extLst>
              <a:ext uri="{FF2B5EF4-FFF2-40B4-BE49-F238E27FC236}">
                <a16:creationId xmlns:a16="http://schemas.microsoft.com/office/drawing/2014/main" id="{5D222F59-47B8-4B09-A05C-B297227A581D}"/>
              </a:ext>
            </a:extLst>
          </p:cNvPr>
          <p:cNvSpPr>
            <a:spLocks noGrp="1"/>
          </p:cNvSpPr>
          <p:nvPr>
            <p:ph idx="1"/>
          </p:nvPr>
        </p:nvSpPr>
        <p:spPr>
          <a:xfrm>
            <a:off x="566738" y="1144587"/>
            <a:ext cx="8291512" cy="5310803"/>
          </a:xfrm>
        </p:spPr>
        <p:txBody>
          <a:bodyPr/>
          <a:lstStyle/>
          <a:p>
            <a:pPr marL="342900" lvl="1" indent="-342900"/>
            <a:r>
              <a:rPr lang="nl-NL" sz="2200" dirty="0">
                <a:solidFill>
                  <a:srgbClr val="00B050"/>
                </a:solidFill>
              </a:rPr>
              <a:t>Nazorg</a:t>
            </a:r>
            <a:r>
              <a:rPr lang="nl-NL" sz="2200" dirty="0"/>
              <a:t> is zeer steunend voor naasten</a:t>
            </a:r>
            <a:endParaRPr lang="nl-NL" sz="2200" dirty="0">
              <a:solidFill>
                <a:srgbClr val="00B050"/>
              </a:solidFill>
            </a:endParaRPr>
          </a:p>
          <a:p>
            <a:pPr marL="702900" lvl="2" indent="-342900"/>
            <a:r>
              <a:rPr lang="nl-NL" sz="2000" dirty="0"/>
              <a:t>direct na overlijden</a:t>
            </a:r>
          </a:p>
          <a:p>
            <a:pPr marL="702900" lvl="2" indent="-342900"/>
            <a:r>
              <a:rPr lang="nl-NL" sz="2000" dirty="0"/>
              <a:t>en na overlijden, bijv. na 14 dagen</a:t>
            </a:r>
          </a:p>
          <a:p>
            <a:pPr marL="342900" lvl="1" indent="-342900"/>
            <a:endParaRPr lang="nl-NL" sz="2200" dirty="0"/>
          </a:p>
          <a:p>
            <a:pPr marL="342900" lvl="1" indent="-342900"/>
            <a:r>
              <a:rPr lang="nl-NL" sz="2200" dirty="0"/>
              <a:t>Oog voor naasten is óók </a:t>
            </a:r>
            <a:r>
              <a:rPr lang="nl-NL" sz="2200" dirty="0">
                <a:solidFill>
                  <a:srgbClr val="00B050"/>
                </a:solidFill>
              </a:rPr>
              <a:t>oog voor jezelf</a:t>
            </a:r>
          </a:p>
          <a:p>
            <a:pPr marL="342900" lvl="1" indent="-342900"/>
            <a:endParaRPr lang="nl-NL" sz="2200" dirty="0"/>
          </a:p>
          <a:p>
            <a:pPr marL="342900" lvl="1" indent="-342900"/>
            <a:r>
              <a:rPr lang="nl-NL" sz="2200" dirty="0">
                <a:solidFill>
                  <a:srgbClr val="0070C0"/>
                </a:solidFill>
              </a:rPr>
              <a:t>Zie </a:t>
            </a:r>
            <a:r>
              <a:rPr lang="nl-NL" sz="2200" dirty="0">
                <a:solidFill>
                  <a:srgbClr val="0070C0"/>
                </a:solidFill>
                <a:hlinkClick r:id="rId3"/>
              </a:rPr>
              <a:t>palliaweb.nl </a:t>
            </a:r>
            <a:r>
              <a:rPr lang="nl-NL" sz="2200" dirty="0">
                <a:solidFill>
                  <a:srgbClr val="0070C0"/>
                </a:solidFill>
              </a:rPr>
              <a:t>voor meer informatie over Voorzorg en Nazorg bij COVID-19</a:t>
            </a:r>
          </a:p>
          <a:p>
            <a:pPr marL="342900" lvl="1" indent="-342900"/>
            <a:r>
              <a:rPr lang="nl-NL" sz="2200" dirty="0">
                <a:solidFill>
                  <a:srgbClr val="0070C0"/>
                </a:solidFill>
              </a:rPr>
              <a:t>Voor meer informatie over de </a:t>
            </a:r>
            <a:r>
              <a:rPr lang="nl-NL" sz="2200" dirty="0">
                <a:solidFill>
                  <a:srgbClr val="0070C0"/>
                </a:solidFill>
                <a:hlinkClick r:id="rId4"/>
              </a:rPr>
              <a:t>methodiek 'Oog voor naasten'</a:t>
            </a:r>
            <a:r>
              <a:rPr lang="nl-NL" sz="2200" dirty="0">
                <a:solidFill>
                  <a:srgbClr val="0070C0"/>
                </a:solidFill>
              </a:rPr>
              <a:t> ‘</a:t>
            </a:r>
            <a:r>
              <a:rPr lang="nl-NL" dirty="0">
                <a:solidFill>
                  <a:srgbClr val="0070C0"/>
                </a:solidFill>
              </a:rPr>
              <a:t> </a:t>
            </a:r>
          </a:p>
        </p:txBody>
      </p:sp>
      <p:pic>
        <p:nvPicPr>
          <p:cNvPr id="5" name="Picture 4">
            <a:extLst>
              <a:ext uri="{FF2B5EF4-FFF2-40B4-BE49-F238E27FC236}">
                <a16:creationId xmlns:a16="http://schemas.microsoft.com/office/drawing/2014/main" id="{5DAEF8A6-2AB3-4B6C-B661-4F8D06A655E4}"/>
              </a:ext>
            </a:extLst>
          </p:cNvPr>
          <p:cNvPicPr>
            <a:picLocks noChangeAspect="1"/>
          </p:cNvPicPr>
          <p:nvPr/>
        </p:nvPicPr>
        <p:blipFill>
          <a:blip r:embed="rId5"/>
          <a:stretch>
            <a:fillRect/>
          </a:stretch>
        </p:blipFill>
        <p:spPr>
          <a:xfrm>
            <a:off x="6564883" y="91108"/>
            <a:ext cx="2533650" cy="619125"/>
          </a:xfrm>
          <a:prstGeom prst="rect">
            <a:avLst/>
          </a:prstGeom>
        </p:spPr>
      </p:pic>
      <p:sp>
        <p:nvSpPr>
          <p:cNvPr id="4" name="TextBox 3">
            <a:extLst>
              <a:ext uri="{FF2B5EF4-FFF2-40B4-BE49-F238E27FC236}">
                <a16:creationId xmlns:a16="http://schemas.microsoft.com/office/drawing/2014/main" id="{E61AD112-0333-407E-A28F-332FB4CA05B3}"/>
              </a:ext>
            </a:extLst>
          </p:cNvPr>
          <p:cNvSpPr txBox="1"/>
          <p:nvPr/>
        </p:nvSpPr>
        <p:spPr>
          <a:xfrm>
            <a:off x="2190044" y="4809067"/>
            <a:ext cx="184731" cy="461665"/>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22438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8BF9-964E-40C7-9592-310E5F0C78D4}"/>
              </a:ext>
            </a:extLst>
          </p:cNvPr>
          <p:cNvSpPr>
            <a:spLocks noGrp="1"/>
          </p:cNvSpPr>
          <p:nvPr>
            <p:ph type="title"/>
          </p:nvPr>
        </p:nvSpPr>
        <p:spPr/>
        <p:txBody>
          <a:bodyPr/>
          <a:lstStyle/>
          <a:p>
            <a:r>
              <a:rPr lang="nl-NL" dirty="0"/>
              <a:t>Meer informatie en contact</a:t>
            </a:r>
          </a:p>
        </p:txBody>
      </p:sp>
      <p:sp>
        <p:nvSpPr>
          <p:cNvPr id="3" name="Content Placeholder 2">
            <a:extLst>
              <a:ext uri="{FF2B5EF4-FFF2-40B4-BE49-F238E27FC236}">
                <a16:creationId xmlns:a16="http://schemas.microsoft.com/office/drawing/2014/main" id="{7B67706D-4985-463C-9496-C5691BDF70F3}"/>
              </a:ext>
            </a:extLst>
          </p:cNvPr>
          <p:cNvSpPr>
            <a:spLocks noGrp="1"/>
          </p:cNvSpPr>
          <p:nvPr>
            <p:ph idx="1"/>
          </p:nvPr>
        </p:nvSpPr>
        <p:spPr>
          <a:xfrm>
            <a:off x="526132" y="1144588"/>
            <a:ext cx="8442022" cy="5113338"/>
          </a:xfrm>
        </p:spPr>
        <p:txBody>
          <a:bodyPr/>
          <a:lstStyle/>
          <a:p>
            <a:r>
              <a:rPr lang="nl-NL" dirty="0"/>
              <a:t>Overleg met consultteam palliatieve zorg van eigen ziekenhuis </a:t>
            </a:r>
            <a:r>
              <a:rPr lang="nl-NL" dirty="0">
                <a:solidFill>
                  <a:srgbClr val="0070C0"/>
                </a:solidFill>
              </a:rPr>
              <a:t>→ intranet</a:t>
            </a:r>
            <a:endParaRPr lang="nl-NL" dirty="0"/>
          </a:p>
          <a:p>
            <a:endParaRPr lang="nl-NL" dirty="0">
              <a:solidFill>
                <a:srgbClr val="0070C0"/>
              </a:solidFill>
            </a:endParaRPr>
          </a:p>
          <a:p>
            <a:r>
              <a:rPr lang="nl-NL" dirty="0">
                <a:solidFill>
                  <a:srgbClr val="0070C0"/>
                </a:solidFill>
              </a:rPr>
              <a:t>Regionale consultatieteams palliatieve zorg van eigen regio zijn </a:t>
            </a:r>
            <a:r>
              <a:rPr lang="nl-NL" dirty="0">
                <a:solidFill>
                  <a:srgbClr val="00B050"/>
                </a:solidFill>
              </a:rPr>
              <a:t>24/7</a:t>
            </a:r>
            <a:r>
              <a:rPr lang="nl-NL" dirty="0">
                <a:solidFill>
                  <a:srgbClr val="0070C0"/>
                </a:solidFill>
              </a:rPr>
              <a:t> telefonisch bereikbaar → </a:t>
            </a:r>
            <a:r>
              <a:rPr lang="nl-NL" dirty="0">
                <a:solidFill>
                  <a:srgbClr val="0070C0"/>
                </a:solidFill>
                <a:hlinkClick r:id="rId3"/>
              </a:rPr>
              <a:t>palliaweb.nl /consultatie</a:t>
            </a:r>
            <a:endParaRPr lang="nl-NL" i="1" dirty="0">
              <a:solidFill>
                <a:srgbClr val="0070C0"/>
              </a:solidFill>
            </a:endParaRPr>
          </a:p>
          <a:p>
            <a:endParaRPr lang="nl-NL" sz="800" dirty="0"/>
          </a:p>
          <a:p>
            <a:endParaRPr lang="nl-NL" dirty="0"/>
          </a:p>
          <a:p>
            <a:endParaRPr lang="nl-NL" dirty="0"/>
          </a:p>
          <a:p>
            <a:endParaRPr lang="nl-NL" dirty="0"/>
          </a:p>
          <a:p>
            <a:endParaRPr lang="nl-NL" dirty="0"/>
          </a:p>
          <a:p>
            <a:endParaRPr lang="nl-NL" dirty="0"/>
          </a:p>
          <a:p>
            <a:endParaRPr lang="nl-NL" dirty="0"/>
          </a:p>
          <a:p>
            <a:endParaRPr lang="nl-NL" dirty="0"/>
          </a:p>
          <a:p>
            <a:endParaRPr lang="nl-NL" i="1" dirty="0"/>
          </a:p>
          <a:p>
            <a:r>
              <a:rPr lang="nl-NL" i="1" dirty="0" err="1"/>
              <a:t>PPTs</a:t>
            </a:r>
            <a:r>
              <a:rPr lang="nl-NL" i="1" dirty="0"/>
              <a:t> nodig voor geven eigen scholing? Kijk op palliaweb.nl voor de dia’s incl. tekst</a:t>
            </a:r>
          </a:p>
        </p:txBody>
      </p:sp>
      <p:grpSp>
        <p:nvGrpSpPr>
          <p:cNvPr id="4" name="Group 3">
            <a:extLst>
              <a:ext uri="{FF2B5EF4-FFF2-40B4-BE49-F238E27FC236}">
                <a16:creationId xmlns:a16="http://schemas.microsoft.com/office/drawing/2014/main" id="{FFCAD73B-86B8-454F-854B-0ADA25189907}"/>
              </a:ext>
            </a:extLst>
          </p:cNvPr>
          <p:cNvGrpSpPr/>
          <p:nvPr/>
        </p:nvGrpSpPr>
        <p:grpSpPr>
          <a:xfrm>
            <a:off x="554546" y="3524037"/>
            <a:ext cx="8016430" cy="2031325"/>
            <a:chOff x="554546" y="3430253"/>
            <a:chExt cx="8016430" cy="2031325"/>
          </a:xfrm>
        </p:grpSpPr>
        <p:sp>
          <p:nvSpPr>
            <p:cNvPr id="5" name="TextBox 4">
              <a:extLst>
                <a:ext uri="{FF2B5EF4-FFF2-40B4-BE49-F238E27FC236}">
                  <a16:creationId xmlns:a16="http://schemas.microsoft.com/office/drawing/2014/main" id="{6AE7F52B-43CB-45D9-AB24-0B17422E2225}"/>
                </a:ext>
              </a:extLst>
            </p:cNvPr>
            <p:cNvSpPr txBox="1"/>
            <p:nvPr/>
          </p:nvSpPr>
          <p:spPr>
            <a:xfrm>
              <a:off x="554546" y="3430253"/>
              <a:ext cx="8016430" cy="2031325"/>
            </a:xfrm>
            <a:prstGeom prst="rect">
              <a:avLst/>
            </a:prstGeom>
            <a:solidFill>
              <a:srgbClr val="B4E6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dirty="0">
                  <a:ln>
                    <a:noFill/>
                  </a:ln>
                  <a:solidFill>
                    <a:srgbClr val="0070C0"/>
                  </a:solidFill>
                  <a:effectLst/>
                  <a:uLnTx/>
                  <a:uFillTx/>
                  <a:latin typeface="Calibri"/>
                  <a:ea typeface="ＭＳ Ｐゴシック" charset="0"/>
                  <a:cs typeface="+mn-cs"/>
                </a:rPr>
                <a:t>Voor LUMC zorgverleners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Bel voor vragen of overleg met de consulenten palliatieve zorg van het EPZ</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Ma t/m vrij van 8:30 – 17:00, via tel 071-5261916 / 978136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800" b="0" i="1" u="none" strike="noStrike" kern="1200" cap="none" spc="0" normalizeH="0" baseline="0" dirty="0">
                <a:ln>
                  <a:noFill/>
                </a:ln>
                <a:solidFill>
                  <a:srgbClr val="0070C0"/>
                </a:solidFill>
                <a:effectLst/>
                <a:uLnTx/>
                <a:uFillTx/>
                <a:latin typeface="Calibri"/>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Of mail met palliatievezorg@lumc.nl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000" b="0" i="1" u="none" strike="noStrike" kern="1200" cap="none" spc="0" normalizeH="0" baseline="0" dirty="0">
                <a:ln>
                  <a:noFill/>
                </a:ln>
                <a:solidFill>
                  <a:srgbClr val="0070C0"/>
                </a:solidFill>
                <a:effectLst/>
                <a:uLnTx/>
                <a:uFillTx/>
                <a:latin typeface="Calibri"/>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Het regionale Consultatieteam Hollands Midden is voor vragen over palliatieve zorg 24/7 te bereiken via 088-1232451</a:t>
              </a:r>
            </a:p>
          </p:txBody>
        </p:sp>
        <p:pic>
          <p:nvPicPr>
            <p:cNvPr id="6" name="Picture 5">
              <a:extLst>
                <a:ext uri="{FF2B5EF4-FFF2-40B4-BE49-F238E27FC236}">
                  <a16:creationId xmlns:a16="http://schemas.microsoft.com/office/drawing/2014/main" id="{35F97704-D9CD-428B-882C-AC52C64DAAF1}"/>
                </a:ext>
              </a:extLst>
            </p:cNvPr>
            <p:cNvPicPr>
              <a:picLocks noChangeAspect="1"/>
            </p:cNvPicPr>
            <p:nvPr/>
          </p:nvPicPr>
          <p:blipFill>
            <a:blip r:embed="rId4"/>
            <a:stretch>
              <a:fillRect/>
            </a:stretch>
          </p:blipFill>
          <p:spPr>
            <a:xfrm>
              <a:off x="6318737" y="4164095"/>
              <a:ext cx="2051173" cy="501226"/>
            </a:xfrm>
            <a:prstGeom prst="rect">
              <a:avLst/>
            </a:prstGeom>
          </p:spPr>
        </p:pic>
      </p:grpSp>
    </p:spTree>
    <p:extLst>
      <p:ext uri="{BB962C8B-B14F-4D97-AF65-F5344CB8AC3E}">
        <p14:creationId xmlns:p14="http://schemas.microsoft.com/office/powerpoint/2010/main" val="2522401488"/>
      </p:ext>
    </p:extLst>
  </p:cSld>
  <p:clrMapOvr>
    <a:masterClrMapping/>
  </p:clrMapOvr>
</p:sld>
</file>

<file path=ppt/theme/theme1.xml><?xml version="1.0" encoding="utf-8"?>
<a:theme xmlns:a="http://schemas.openxmlformats.org/drawingml/2006/main" name="LUMC Basispresentatie_NL">
  <a:themeElements>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375726BA2F244AB4458CA1D7599EC1" ma:contentTypeVersion="6" ma:contentTypeDescription="Een nieuw document maken." ma:contentTypeScope="" ma:versionID="79f837cafb0c38f6ea62a33c9c40855c">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9ba8469ad252d89c559c8a43ee14d2a3" ns1:_="" ns2:_="">
    <xsd:import namespace="http://schemas.microsoft.com/sharepoint/v3"/>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afzender" ma:hidden="true" ma:internalName="EmailSender">
      <xsd:simpleType>
        <xsd:restriction base="dms:Note">
          <xsd:maxLength value="255"/>
        </xsd:restriction>
      </xsd:simpleType>
    </xsd:element>
    <xsd:element name="EmailTo" ma:index="9" nillable="true" ma:displayName="E-mail aan"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van" ma:hidden="true" ma:internalName="EmailFrom">
      <xsd:simpleType>
        <xsd:restriction base="dms:Text"/>
      </xsd:simpleType>
    </xsd:element>
    <xsd:element name="EmailSubject" ma:index="12" nillable="true" ma:displayName="E-mailonderwerp"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3" nillable="true" ma:displayName="Kopteksten voor e-mail"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0E41F710-E85E-4A0C-A334-9F3DCB906740}">
  <ds:schemaRefs>
    <ds:schemaRef ds:uri="http://schemas.microsoft.com/sharepoint/v3/contenttype/forms"/>
  </ds:schemaRefs>
</ds:datastoreItem>
</file>

<file path=customXml/itemProps2.xml><?xml version="1.0" encoding="utf-8"?>
<ds:datastoreItem xmlns:ds="http://schemas.openxmlformats.org/officeDocument/2006/customXml" ds:itemID="{88613F06-D0EB-4BEE-A5D4-D3B7B021B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BBFAE5-1B1A-432D-9F4C-16707800DE9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microsoft.com/sharepoint/v4"/>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LUMC Basispresentatie_NL</Template>
  <TotalTime>7558</TotalTime>
  <Words>2569</Words>
  <Application>Microsoft Macintosh PowerPoint</Application>
  <PresentationFormat>On-screen Show (4:3)</PresentationFormat>
  <Paragraphs>141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NexusSerif</vt:lpstr>
      <vt:lpstr>Times</vt:lpstr>
      <vt:lpstr>Times New Roman</vt:lpstr>
      <vt:lpstr>LUMC Basispresentatie_NL</vt:lpstr>
      <vt:lpstr>Basisscholingen COVID-19 en palliatieve zorg</vt:lpstr>
      <vt:lpstr>COVID-19 en palliatieve zorg </vt:lpstr>
      <vt:lpstr>Wie zijn de naasten en waarom is zorg voor naasten belangrijk?</vt:lpstr>
      <vt:lpstr>Hoe naasten ondersteunen</vt:lpstr>
      <vt:lpstr>Ondersteuning van naasten via telefoon of beeldbellen</vt:lpstr>
      <vt:lpstr>Wat kun je nog meer doen? </vt:lpstr>
      <vt:lpstr>Ondersteuning van jonge (klein) kinderen </vt:lpstr>
      <vt:lpstr>Tenslotte</vt:lpstr>
      <vt:lpstr>Meer informatie en contact</vt:lpstr>
      <vt:lpstr>COVID-19 en palliatieve zorg</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Palliatieve zorg in het LUMC</dc:title>
  <dc:creator>Oomes, M. (ONCO)</dc:creator>
  <cp:lastModifiedBy>Ine Visscher</cp:lastModifiedBy>
  <cp:revision>209</cp:revision>
  <cp:lastPrinted>2017-03-30T08:11:57Z</cp:lastPrinted>
  <dcterms:created xsi:type="dcterms:W3CDTF">2017-02-09T11:17:02Z</dcterms:created>
  <dcterms:modified xsi:type="dcterms:W3CDTF">2021-03-29T09:05:39Z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0x010100F3375726BA2F244AB4458CA1D7599EC1</vt:lpwstr>
  </property>
</Properties>
</file>