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handoutMasterIdLst>
    <p:handoutMasterId r:id="rId42"/>
  </p:handoutMasterIdLst>
  <p:sldIdLst>
    <p:sldId id="484" r:id="rId2"/>
    <p:sldId id="256" r:id="rId3"/>
    <p:sldId id="257" r:id="rId4"/>
    <p:sldId id="439" r:id="rId5"/>
    <p:sldId id="440" r:id="rId6"/>
    <p:sldId id="441" r:id="rId7"/>
    <p:sldId id="442" r:id="rId8"/>
    <p:sldId id="444" r:id="rId9"/>
    <p:sldId id="445" r:id="rId10"/>
    <p:sldId id="446" r:id="rId11"/>
    <p:sldId id="447" r:id="rId12"/>
    <p:sldId id="448" r:id="rId13"/>
    <p:sldId id="449" r:id="rId14"/>
    <p:sldId id="476" r:id="rId15"/>
    <p:sldId id="517" r:id="rId16"/>
    <p:sldId id="481" r:id="rId17"/>
    <p:sldId id="482" r:id="rId18"/>
    <p:sldId id="483" r:id="rId19"/>
    <p:sldId id="485" r:id="rId20"/>
    <p:sldId id="520" r:id="rId21"/>
    <p:sldId id="486" r:id="rId22"/>
    <p:sldId id="487" r:id="rId23"/>
    <p:sldId id="498" r:id="rId24"/>
    <p:sldId id="499" r:id="rId25"/>
    <p:sldId id="500" r:id="rId26"/>
    <p:sldId id="511" r:id="rId27"/>
    <p:sldId id="512" r:id="rId28"/>
    <p:sldId id="514" r:id="rId29"/>
    <p:sldId id="515" r:id="rId30"/>
    <p:sldId id="516" r:id="rId31"/>
    <p:sldId id="513" r:id="rId32"/>
    <p:sldId id="521" r:id="rId33"/>
    <p:sldId id="450" r:id="rId34"/>
    <p:sldId id="451" r:id="rId35"/>
    <p:sldId id="452" r:id="rId36"/>
    <p:sldId id="453" r:id="rId37"/>
    <p:sldId id="454" r:id="rId38"/>
    <p:sldId id="455" r:id="rId39"/>
    <p:sldId id="258" r:id="rId40"/>
  </p:sldIdLst>
  <p:sldSz cx="20104100" cy="11309350"/>
  <p:notesSz cx="20104100" cy="11309350"/>
  <p:embeddedFontLst>
    <p:embeddedFont>
      <p:font typeface="Calibri" panose="020F0502020204030204" pitchFamily="34"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
      <p:font typeface="Lato" panose="020F0502020204030203" pitchFamily="34" charset="0"/>
      <p:regular r:id="rId51"/>
      <p:bold r:id="rId52"/>
      <p:italic r:id="rId53"/>
      <p:boldItalic r:id="rId54"/>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 Verlouw" initials="CV" lastIdx="5" clrIdx="0">
    <p:extLst>
      <p:ext uri="{19B8F6BF-5375-455C-9EA6-DF929625EA0E}">
        <p15:presenceInfo xmlns:p15="http://schemas.microsoft.com/office/powerpoint/2012/main" userId="S::c.verlouw@IKNL.NL::c24ff1df-8eb6-4c00-ab64-681ff648ac24" providerId="AD"/>
      </p:ext>
    </p:extLst>
  </p:cmAuthor>
  <p:cmAuthor id="2" name="Jacqueline Schweig" initials="JS" lastIdx="26" clrIdx="1">
    <p:extLst>
      <p:ext uri="{19B8F6BF-5375-455C-9EA6-DF929625EA0E}">
        <p15:presenceInfo xmlns:p15="http://schemas.microsoft.com/office/powerpoint/2012/main" userId="S::jacqueline@schweig.nl::9410e268-dc76-4207-b2af-fb86bc688a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C7328-EC83-488B-B332-945201D0B09A}" v="11" dt="2021-10-05T13:39:28.13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330" autoAdjust="0"/>
    <p:restoredTop sz="67195" autoAdjust="0"/>
  </p:normalViewPr>
  <p:slideViewPr>
    <p:cSldViewPr>
      <p:cViewPr varScale="1">
        <p:scale>
          <a:sx n="40" d="100"/>
          <a:sy n="40" d="100"/>
        </p:scale>
        <p:origin x="206" y="53"/>
      </p:cViewPr>
      <p:guideLst>
        <p:guide orient="horz" pos="2880"/>
        <p:guide pos="2160"/>
      </p:guideLst>
    </p:cSldViewPr>
  </p:slideViewPr>
  <p:notesTextViewPr>
    <p:cViewPr>
      <p:scale>
        <a:sx n="100" d="100"/>
        <a:sy n="100" d="100"/>
      </p:scale>
      <p:origin x="0" y="0"/>
    </p:cViewPr>
  </p:notesTextViewPr>
  <p:notesViewPr>
    <p:cSldViewPr>
      <p:cViewPr varScale="1">
        <p:scale>
          <a:sx n="70" d="100"/>
          <a:sy n="70" d="100"/>
        </p:scale>
        <p:origin x="129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 Verlouw" userId="c24ff1df-8eb6-4c00-ab64-681ff648ac24" providerId="ADAL" clId="{08FC7328-EC83-488B-B332-945201D0B09A}"/>
    <pc:docChg chg="custSel addSld delSld modSld sldOrd">
      <pc:chgData name="Caro Verlouw" userId="c24ff1df-8eb6-4c00-ab64-681ff648ac24" providerId="ADAL" clId="{08FC7328-EC83-488B-B332-945201D0B09A}" dt="2021-10-05T13:48:48.423" v="388" actId="20577"/>
      <pc:docMkLst>
        <pc:docMk/>
      </pc:docMkLst>
      <pc:sldChg chg="modSp mod modNotesTx">
        <pc:chgData name="Caro Verlouw" userId="c24ff1df-8eb6-4c00-ab64-681ff648ac24" providerId="ADAL" clId="{08FC7328-EC83-488B-B332-945201D0B09A}" dt="2021-10-05T13:31:56.792" v="150" actId="20577"/>
        <pc:sldMkLst>
          <pc:docMk/>
          <pc:sldMk cId="3905564270" sldId="257"/>
        </pc:sldMkLst>
        <pc:spChg chg="mod">
          <ac:chgData name="Caro Verlouw" userId="c24ff1df-8eb6-4c00-ab64-681ff648ac24" providerId="ADAL" clId="{08FC7328-EC83-488B-B332-945201D0B09A}" dt="2021-10-05T13:31:56.792" v="150" actId="20577"/>
          <ac:spMkLst>
            <pc:docMk/>
            <pc:sldMk cId="3905564270" sldId="257"/>
            <ac:spMk id="3" creationId="{4FA9B278-F20E-104D-8FC6-6020E67A743C}"/>
          </ac:spMkLst>
        </pc:spChg>
      </pc:sldChg>
      <pc:sldChg chg="del">
        <pc:chgData name="Caro Verlouw" userId="c24ff1df-8eb6-4c00-ab64-681ff648ac24" providerId="ADAL" clId="{08FC7328-EC83-488B-B332-945201D0B09A}" dt="2021-10-05T13:25:43.129" v="13" actId="47"/>
        <pc:sldMkLst>
          <pc:docMk/>
          <pc:sldMk cId="4245571294" sldId="433"/>
        </pc:sldMkLst>
      </pc:sldChg>
      <pc:sldChg chg="del">
        <pc:chgData name="Caro Verlouw" userId="c24ff1df-8eb6-4c00-ab64-681ff648ac24" providerId="ADAL" clId="{08FC7328-EC83-488B-B332-945201D0B09A}" dt="2021-10-05T13:26:15.745" v="19" actId="47"/>
        <pc:sldMkLst>
          <pc:docMk/>
          <pc:sldMk cId="2171820558" sldId="434"/>
        </pc:sldMkLst>
      </pc:sldChg>
      <pc:sldChg chg="modSp del mod">
        <pc:chgData name="Caro Verlouw" userId="c24ff1df-8eb6-4c00-ab64-681ff648ac24" providerId="ADAL" clId="{08FC7328-EC83-488B-B332-945201D0B09A}" dt="2021-10-05T13:26:31.297" v="23" actId="2696"/>
        <pc:sldMkLst>
          <pc:docMk/>
          <pc:sldMk cId="2146288307" sldId="435"/>
        </pc:sldMkLst>
        <pc:spChg chg="mod">
          <ac:chgData name="Caro Verlouw" userId="c24ff1df-8eb6-4c00-ab64-681ff648ac24" providerId="ADAL" clId="{08FC7328-EC83-488B-B332-945201D0B09A}" dt="2021-10-05T13:26:27.940" v="22" actId="6549"/>
          <ac:spMkLst>
            <pc:docMk/>
            <pc:sldMk cId="2146288307" sldId="435"/>
            <ac:spMk id="4" creationId="{60E7B39F-E2F2-415B-B109-DD572D75AD1F}"/>
          </ac:spMkLst>
        </pc:spChg>
      </pc:sldChg>
      <pc:sldChg chg="del">
        <pc:chgData name="Caro Verlouw" userId="c24ff1df-8eb6-4c00-ab64-681ff648ac24" providerId="ADAL" clId="{08FC7328-EC83-488B-B332-945201D0B09A}" dt="2021-10-05T13:23:28.470" v="1" actId="47"/>
        <pc:sldMkLst>
          <pc:docMk/>
          <pc:sldMk cId="3336409853" sldId="438"/>
        </pc:sldMkLst>
      </pc:sldChg>
      <pc:sldChg chg="modSp mod">
        <pc:chgData name="Caro Verlouw" userId="c24ff1df-8eb6-4c00-ab64-681ff648ac24" providerId="ADAL" clId="{08FC7328-EC83-488B-B332-945201D0B09A}" dt="2021-10-05T13:47:33.142" v="375" actId="20577"/>
        <pc:sldMkLst>
          <pc:docMk/>
          <pc:sldMk cId="1824877759" sldId="445"/>
        </pc:sldMkLst>
        <pc:spChg chg="mod">
          <ac:chgData name="Caro Verlouw" userId="c24ff1df-8eb6-4c00-ab64-681ff648ac24" providerId="ADAL" clId="{08FC7328-EC83-488B-B332-945201D0B09A}" dt="2021-10-05T13:47:33.142" v="375" actId="20577"/>
          <ac:spMkLst>
            <pc:docMk/>
            <pc:sldMk cId="1824877759" sldId="445"/>
            <ac:spMk id="5" creationId="{EF645B0D-2D46-E340-B578-A15B4251B086}"/>
          </ac:spMkLst>
        </pc:spChg>
      </pc:sldChg>
      <pc:sldChg chg="modSp mod modNotesTx">
        <pc:chgData name="Caro Verlouw" userId="c24ff1df-8eb6-4c00-ab64-681ff648ac24" providerId="ADAL" clId="{08FC7328-EC83-488B-B332-945201D0B09A}" dt="2021-10-05T13:42:52.166" v="326" actId="20577"/>
        <pc:sldMkLst>
          <pc:docMk/>
          <pc:sldMk cId="3668964909" sldId="455"/>
        </pc:sldMkLst>
        <pc:spChg chg="mod">
          <ac:chgData name="Caro Verlouw" userId="c24ff1df-8eb6-4c00-ab64-681ff648ac24" providerId="ADAL" clId="{08FC7328-EC83-488B-B332-945201D0B09A}" dt="2021-10-05T13:30:46.529" v="126"/>
          <ac:spMkLst>
            <pc:docMk/>
            <pc:sldMk cId="3668964909" sldId="455"/>
            <ac:spMk id="4" creationId="{9296C844-ACAB-2F42-8D5D-AC1DCCD43511}"/>
          </ac:spMkLst>
        </pc:spChg>
        <pc:spChg chg="mod">
          <ac:chgData name="Caro Verlouw" userId="c24ff1df-8eb6-4c00-ab64-681ff648ac24" providerId="ADAL" clId="{08FC7328-EC83-488B-B332-945201D0B09A}" dt="2021-10-05T13:31:03.331" v="129" actId="20577"/>
          <ac:spMkLst>
            <pc:docMk/>
            <pc:sldMk cId="3668964909" sldId="455"/>
            <ac:spMk id="5" creationId="{18D4DFCC-CAD7-DB46-93AE-49A2F4320C83}"/>
          </ac:spMkLst>
        </pc:spChg>
      </pc:sldChg>
      <pc:sldChg chg="modSp del mod">
        <pc:chgData name="Caro Verlouw" userId="c24ff1df-8eb6-4c00-ab64-681ff648ac24" providerId="ADAL" clId="{08FC7328-EC83-488B-B332-945201D0B09A}" dt="2021-10-05T13:30:57.249" v="128" actId="47"/>
        <pc:sldMkLst>
          <pc:docMk/>
          <pc:sldMk cId="3679536381" sldId="456"/>
        </pc:sldMkLst>
        <pc:spChg chg="mod">
          <ac:chgData name="Caro Verlouw" userId="c24ff1df-8eb6-4c00-ab64-681ff648ac24" providerId="ADAL" clId="{08FC7328-EC83-488B-B332-945201D0B09A}" dt="2021-10-05T13:30:17.481" v="125" actId="6549"/>
          <ac:spMkLst>
            <pc:docMk/>
            <pc:sldMk cId="3679536381" sldId="456"/>
            <ac:spMk id="4" creationId="{1E90EB04-87A9-6044-BD4B-93FAC1B28610}"/>
          </ac:spMkLst>
        </pc:spChg>
      </pc:sldChg>
      <pc:sldChg chg="del">
        <pc:chgData name="Caro Verlouw" userId="c24ff1df-8eb6-4c00-ab64-681ff648ac24" providerId="ADAL" clId="{08FC7328-EC83-488B-B332-945201D0B09A}" dt="2021-10-05T13:23:53.129" v="2" actId="47"/>
        <pc:sldMkLst>
          <pc:docMk/>
          <pc:sldMk cId="1731896162" sldId="457"/>
        </pc:sldMkLst>
      </pc:sldChg>
      <pc:sldChg chg="del">
        <pc:chgData name="Caro Verlouw" userId="c24ff1df-8eb6-4c00-ab64-681ff648ac24" providerId="ADAL" clId="{08FC7328-EC83-488B-B332-945201D0B09A}" dt="2021-10-05T13:23:53.129" v="2" actId="47"/>
        <pc:sldMkLst>
          <pc:docMk/>
          <pc:sldMk cId="1471090019" sldId="458"/>
        </pc:sldMkLst>
      </pc:sldChg>
      <pc:sldChg chg="del">
        <pc:chgData name="Caro Verlouw" userId="c24ff1df-8eb6-4c00-ab64-681ff648ac24" providerId="ADAL" clId="{08FC7328-EC83-488B-B332-945201D0B09A}" dt="2021-10-05T13:23:53.129" v="2" actId="47"/>
        <pc:sldMkLst>
          <pc:docMk/>
          <pc:sldMk cId="3775039625" sldId="459"/>
        </pc:sldMkLst>
      </pc:sldChg>
      <pc:sldChg chg="del">
        <pc:chgData name="Caro Verlouw" userId="c24ff1df-8eb6-4c00-ab64-681ff648ac24" providerId="ADAL" clId="{08FC7328-EC83-488B-B332-945201D0B09A}" dt="2021-10-05T13:23:53.129" v="2" actId="47"/>
        <pc:sldMkLst>
          <pc:docMk/>
          <pc:sldMk cId="802861850" sldId="460"/>
        </pc:sldMkLst>
      </pc:sldChg>
      <pc:sldChg chg="del">
        <pc:chgData name="Caro Verlouw" userId="c24ff1df-8eb6-4c00-ab64-681ff648ac24" providerId="ADAL" clId="{08FC7328-EC83-488B-B332-945201D0B09A}" dt="2021-10-05T13:23:53.129" v="2" actId="47"/>
        <pc:sldMkLst>
          <pc:docMk/>
          <pc:sldMk cId="998434756" sldId="461"/>
        </pc:sldMkLst>
      </pc:sldChg>
      <pc:sldChg chg="del">
        <pc:chgData name="Caro Verlouw" userId="c24ff1df-8eb6-4c00-ab64-681ff648ac24" providerId="ADAL" clId="{08FC7328-EC83-488B-B332-945201D0B09A}" dt="2021-10-05T13:23:53.129" v="2" actId="47"/>
        <pc:sldMkLst>
          <pc:docMk/>
          <pc:sldMk cId="686127136" sldId="462"/>
        </pc:sldMkLst>
      </pc:sldChg>
      <pc:sldChg chg="del">
        <pc:chgData name="Caro Verlouw" userId="c24ff1df-8eb6-4c00-ab64-681ff648ac24" providerId="ADAL" clId="{08FC7328-EC83-488B-B332-945201D0B09A}" dt="2021-10-05T13:23:53.129" v="2" actId="47"/>
        <pc:sldMkLst>
          <pc:docMk/>
          <pc:sldMk cId="3221424086" sldId="463"/>
        </pc:sldMkLst>
      </pc:sldChg>
      <pc:sldChg chg="del">
        <pc:chgData name="Caro Verlouw" userId="c24ff1df-8eb6-4c00-ab64-681ff648ac24" providerId="ADAL" clId="{08FC7328-EC83-488B-B332-945201D0B09A}" dt="2021-10-05T13:23:53.129" v="2" actId="47"/>
        <pc:sldMkLst>
          <pc:docMk/>
          <pc:sldMk cId="3214505474" sldId="464"/>
        </pc:sldMkLst>
      </pc:sldChg>
      <pc:sldChg chg="del">
        <pc:chgData name="Caro Verlouw" userId="c24ff1df-8eb6-4c00-ab64-681ff648ac24" providerId="ADAL" clId="{08FC7328-EC83-488B-B332-945201D0B09A}" dt="2021-10-05T13:23:53.129" v="2" actId="47"/>
        <pc:sldMkLst>
          <pc:docMk/>
          <pc:sldMk cId="1186691427" sldId="465"/>
        </pc:sldMkLst>
      </pc:sldChg>
      <pc:sldChg chg="del">
        <pc:chgData name="Caro Verlouw" userId="c24ff1df-8eb6-4c00-ab64-681ff648ac24" providerId="ADAL" clId="{08FC7328-EC83-488B-B332-945201D0B09A}" dt="2021-10-05T13:23:53.129" v="2" actId="47"/>
        <pc:sldMkLst>
          <pc:docMk/>
          <pc:sldMk cId="3851612925" sldId="466"/>
        </pc:sldMkLst>
      </pc:sldChg>
      <pc:sldChg chg="del">
        <pc:chgData name="Caro Verlouw" userId="c24ff1df-8eb6-4c00-ab64-681ff648ac24" providerId="ADAL" clId="{08FC7328-EC83-488B-B332-945201D0B09A}" dt="2021-10-05T13:23:53.129" v="2" actId="47"/>
        <pc:sldMkLst>
          <pc:docMk/>
          <pc:sldMk cId="79175331" sldId="467"/>
        </pc:sldMkLst>
      </pc:sldChg>
      <pc:sldChg chg="del">
        <pc:chgData name="Caro Verlouw" userId="c24ff1df-8eb6-4c00-ab64-681ff648ac24" providerId="ADAL" clId="{08FC7328-EC83-488B-B332-945201D0B09A}" dt="2021-10-05T13:23:53.129" v="2" actId="47"/>
        <pc:sldMkLst>
          <pc:docMk/>
          <pc:sldMk cId="3298958316" sldId="468"/>
        </pc:sldMkLst>
      </pc:sldChg>
      <pc:sldChg chg="del">
        <pc:chgData name="Caro Verlouw" userId="c24ff1df-8eb6-4c00-ab64-681ff648ac24" providerId="ADAL" clId="{08FC7328-EC83-488B-B332-945201D0B09A}" dt="2021-10-05T13:23:53.129" v="2" actId="47"/>
        <pc:sldMkLst>
          <pc:docMk/>
          <pc:sldMk cId="3631326421" sldId="469"/>
        </pc:sldMkLst>
      </pc:sldChg>
      <pc:sldChg chg="del">
        <pc:chgData name="Caro Verlouw" userId="c24ff1df-8eb6-4c00-ab64-681ff648ac24" providerId="ADAL" clId="{08FC7328-EC83-488B-B332-945201D0B09A}" dt="2021-10-05T13:23:53.129" v="2" actId="47"/>
        <pc:sldMkLst>
          <pc:docMk/>
          <pc:sldMk cId="179392560" sldId="470"/>
        </pc:sldMkLst>
      </pc:sldChg>
      <pc:sldChg chg="del">
        <pc:chgData name="Caro Verlouw" userId="c24ff1df-8eb6-4c00-ab64-681ff648ac24" providerId="ADAL" clId="{08FC7328-EC83-488B-B332-945201D0B09A}" dt="2021-10-05T13:23:53.129" v="2" actId="47"/>
        <pc:sldMkLst>
          <pc:docMk/>
          <pc:sldMk cId="673431704" sldId="471"/>
        </pc:sldMkLst>
      </pc:sldChg>
      <pc:sldChg chg="del">
        <pc:chgData name="Caro Verlouw" userId="c24ff1df-8eb6-4c00-ab64-681ff648ac24" providerId="ADAL" clId="{08FC7328-EC83-488B-B332-945201D0B09A}" dt="2021-10-05T13:23:53.129" v="2" actId="47"/>
        <pc:sldMkLst>
          <pc:docMk/>
          <pc:sldMk cId="2886510559" sldId="472"/>
        </pc:sldMkLst>
      </pc:sldChg>
      <pc:sldChg chg="del">
        <pc:chgData name="Caro Verlouw" userId="c24ff1df-8eb6-4c00-ab64-681ff648ac24" providerId="ADAL" clId="{08FC7328-EC83-488B-B332-945201D0B09A}" dt="2021-10-05T13:23:53.129" v="2" actId="47"/>
        <pc:sldMkLst>
          <pc:docMk/>
          <pc:sldMk cId="1174927456" sldId="473"/>
        </pc:sldMkLst>
      </pc:sldChg>
      <pc:sldChg chg="del">
        <pc:chgData name="Caro Verlouw" userId="c24ff1df-8eb6-4c00-ab64-681ff648ac24" providerId="ADAL" clId="{08FC7328-EC83-488B-B332-945201D0B09A}" dt="2021-10-05T13:23:53.129" v="2" actId="47"/>
        <pc:sldMkLst>
          <pc:docMk/>
          <pc:sldMk cId="114753746" sldId="474"/>
        </pc:sldMkLst>
      </pc:sldChg>
      <pc:sldChg chg="del">
        <pc:chgData name="Caro Verlouw" userId="c24ff1df-8eb6-4c00-ab64-681ff648ac24" providerId="ADAL" clId="{08FC7328-EC83-488B-B332-945201D0B09A}" dt="2021-10-05T13:23:53.129" v="2" actId="47"/>
        <pc:sldMkLst>
          <pc:docMk/>
          <pc:sldMk cId="2354501695" sldId="475"/>
        </pc:sldMkLst>
      </pc:sldChg>
      <pc:sldChg chg="addSp modSp mod ord modNotesTx">
        <pc:chgData name="Caro Verlouw" userId="c24ff1df-8eb6-4c00-ab64-681ff648ac24" providerId="ADAL" clId="{08FC7328-EC83-488B-B332-945201D0B09A}" dt="2021-10-05T13:47:40.221" v="378" actId="20577"/>
        <pc:sldMkLst>
          <pc:docMk/>
          <pc:sldMk cId="3468646802" sldId="476"/>
        </pc:sldMkLst>
        <pc:spChg chg="mod">
          <ac:chgData name="Caro Verlouw" userId="c24ff1df-8eb6-4c00-ab64-681ff648ac24" providerId="ADAL" clId="{08FC7328-EC83-488B-B332-945201D0B09A}" dt="2021-10-05T13:47:40.221" v="378" actId="20577"/>
          <ac:spMkLst>
            <pc:docMk/>
            <pc:sldMk cId="3468646802" sldId="476"/>
            <ac:spMk id="5" creationId="{88D5CDED-4174-3A4D-88FA-71BBF6193195}"/>
          </ac:spMkLst>
        </pc:spChg>
        <pc:spChg chg="mod">
          <ac:chgData name="Caro Verlouw" userId="c24ff1df-8eb6-4c00-ab64-681ff648ac24" providerId="ADAL" clId="{08FC7328-EC83-488B-B332-945201D0B09A}" dt="2021-10-05T13:33:06.904" v="156" actId="20577"/>
          <ac:spMkLst>
            <pc:docMk/>
            <pc:sldMk cId="3468646802" sldId="476"/>
            <ac:spMk id="7" creationId="{9FE0C022-11C2-D746-9877-112FEDF74538}"/>
          </ac:spMkLst>
        </pc:spChg>
        <pc:picChg chg="add mod">
          <ac:chgData name="Caro Verlouw" userId="c24ff1df-8eb6-4c00-ab64-681ff648ac24" providerId="ADAL" clId="{08FC7328-EC83-488B-B332-945201D0B09A}" dt="2021-10-05T13:33:35.831" v="163" actId="1076"/>
          <ac:picMkLst>
            <pc:docMk/>
            <pc:sldMk cId="3468646802" sldId="476"/>
            <ac:picMk id="6" creationId="{CE66755F-52BE-4394-BEA5-46213A113F63}"/>
          </ac:picMkLst>
        </pc:picChg>
      </pc:sldChg>
      <pc:sldChg chg="delSp del mod">
        <pc:chgData name="Caro Verlouw" userId="c24ff1df-8eb6-4c00-ab64-681ff648ac24" providerId="ADAL" clId="{08FC7328-EC83-488B-B332-945201D0B09A}" dt="2021-10-05T13:34:12.254" v="168" actId="47"/>
        <pc:sldMkLst>
          <pc:docMk/>
          <pc:sldMk cId="1761665477" sldId="477"/>
        </pc:sldMkLst>
        <pc:picChg chg="del">
          <ac:chgData name="Caro Verlouw" userId="c24ff1df-8eb6-4c00-ab64-681ff648ac24" providerId="ADAL" clId="{08FC7328-EC83-488B-B332-945201D0B09A}" dt="2021-10-05T13:33:00.638" v="151" actId="21"/>
          <ac:picMkLst>
            <pc:docMk/>
            <pc:sldMk cId="1761665477" sldId="477"/>
            <ac:picMk id="6" creationId="{5F4D0F59-8EF6-3E4F-901C-BB20DA6F4D22}"/>
          </ac:picMkLst>
        </pc:picChg>
      </pc:sldChg>
      <pc:sldChg chg="delSp del mod">
        <pc:chgData name="Caro Verlouw" userId="c24ff1df-8eb6-4c00-ab64-681ff648ac24" providerId="ADAL" clId="{08FC7328-EC83-488B-B332-945201D0B09A}" dt="2021-10-05T13:35:32.122" v="180" actId="47"/>
        <pc:sldMkLst>
          <pc:docMk/>
          <pc:sldMk cId="3369006038" sldId="478"/>
        </pc:sldMkLst>
        <pc:picChg chg="del">
          <ac:chgData name="Caro Verlouw" userId="c24ff1df-8eb6-4c00-ab64-681ff648ac24" providerId="ADAL" clId="{08FC7328-EC83-488B-B332-945201D0B09A}" dt="2021-10-05T13:35:08.593" v="174" actId="21"/>
          <ac:picMkLst>
            <pc:docMk/>
            <pc:sldMk cId="3369006038" sldId="478"/>
            <ac:picMk id="7" creationId="{1BAF49EB-A11F-5D4F-AAA0-AAB401DAE985}"/>
          </ac:picMkLst>
        </pc:picChg>
      </pc:sldChg>
      <pc:sldChg chg="modSp mod">
        <pc:chgData name="Caro Verlouw" userId="c24ff1df-8eb6-4c00-ab64-681ff648ac24" providerId="ADAL" clId="{08FC7328-EC83-488B-B332-945201D0B09A}" dt="2021-10-05T13:47:22.508" v="374" actId="20577"/>
        <pc:sldMkLst>
          <pc:docMk/>
          <pc:sldMk cId="136597260" sldId="481"/>
        </pc:sldMkLst>
        <pc:spChg chg="mod">
          <ac:chgData name="Caro Verlouw" userId="c24ff1df-8eb6-4c00-ab64-681ff648ac24" providerId="ADAL" clId="{08FC7328-EC83-488B-B332-945201D0B09A}" dt="2021-10-05T13:47:22.508" v="374" actId="20577"/>
          <ac:spMkLst>
            <pc:docMk/>
            <pc:sldMk cId="136597260" sldId="481"/>
            <ac:spMk id="5" creationId="{88D5CDED-4174-3A4D-88FA-71BBF6193195}"/>
          </ac:spMkLst>
        </pc:spChg>
        <pc:spChg chg="mod">
          <ac:chgData name="Caro Verlouw" userId="c24ff1df-8eb6-4c00-ab64-681ff648ac24" providerId="ADAL" clId="{08FC7328-EC83-488B-B332-945201D0B09A}" dt="2021-10-05T13:38:09.452" v="214" actId="20577"/>
          <ac:spMkLst>
            <pc:docMk/>
            <pc:sldMk cId="136597260" sldId="481"/>
            <ac:spMk id="7" creationId="{9FE0C022-11C2-D746-9877-112FEDF74538}"/>
          </ac:spMkLst>
        </pc:spChg>
      </pc:sldChg>
      <pc:sldChg chg="modSp mod">
        <pc:chgData name="Caro Verlouw" userId="c24ff1df-8eb6-4c00-ab64-681ff648ac24" providerId="ADAL" clId="{08FC7328-EC83-488B-B332-945201D0B09A}" dt="2021-10-05T13:31:25.950" v="141" actId="20577"/>
        <pc:sldMkLst>
          <pc:docMk/>
          <pc:sldMk cId="573955986" sldId="484"/>
        </pc:sldMkLst>
        <pc:spChg chg="mod">
          <ac:chgData name="Caro Verlouw" userId="c24ff1df-8eb6-4c00-ab64-681ff648ac24" providerId="ADAL" clId="{08FC7328-EC83-488B-B332-945201D0B09A}" dt="2021-10-05T13:31:25.950" v="141" actId="20577"/>
          <ac:spMkLst>
            <pc:docMk/>
            <pc:sldMk cId="573955986" sldId="484"/>
            <ac:spMk id="3" creationId="{4FA9B278-F20E-104D-8FC6-6020E67A743C}"/>
          </ac:spMkLst>
        </pc:spChg>
      </pc:sldChg>
      <pc:sldChg chg="del">
        <pc:chgData name="Caro Verlouw" userId="c24ff1df-8eb6-4c00-ab64-681ff648ac24" providerId="ADAL" clId="{08FC7328-EC83-488B-B332-945201D0B09A}" dt="2021-10-05T13:24:30.555" v="3" actId="47"/>
        <pc:sldMkLst>
          <pc:docMk/>
          <pc:sldMk cId="208700230" sldId="488"/>
        </pc:sldMkLst>
      </pc:sldChg>
      <pc:sldChg chg="del">
        <pc:chgData name="Caro Verlouw" userId="c24ff1df-8eb6-4c00-ab64-681ff648ac24" providerId="ADAL" clId="{08FC7328-EC83-488B-B332-945201D0B09A}" dt="2021-10-05T13:24:30.555" v="3" actId="47"/>
        <pc:sldMkLst>
          <pc:docMk/>
          <pc:sldMk cId="328064621" sldId="489"/>
        </pc:sldMkLst>
      </pc:sldChg>
      <pc:sldChg chg="del">
        <pc:chgData name="Caro Verlouw" userId="c24ff1df-8eb6-4c00-ab64-681ff648ac24" providerId="ADAL" clId="{08FC7328-EC83-488B-B332-945201D0B09A}" dt="2021-10-05T13:24:30.555" v="3" actId="47"/>
        <pc:sldMkLst>
          <pc:docMk/>
          <pc:sldMk cId="3469868659" sldId="490"/>
        </pc:sldMkLst>
      </pc:sldChg>
      <pc:sldChg chg="del">
        <pc:chgData name="Caro Verlouw" userId="c24ff1df-8eb6-4c00-ab64-681ff648ac24" providerId="ADAL" clId="{08FC7328-EC83-488B-B332-945201D0B09A}" dt="2021-10-05T13:24:30.555" v="3" actId="47"/>
        <pc:sldMkLst>
          <pc:docMk/>
          <pc:sldMk cId="1927341744" sldId="491"/>
        </pc:sldMkLst>
      </pc:sldChg>
      <pc:sldChg chg="del">
        <pc:chgData name="Caro Verlouw" userId="c24ff1df-8eb6-4c00-ab64-681ff648ac24" providerId="ADAL" clId="{08FC7328-EC83-488B-B332-945201D0B09A}" dt="2021-10-05T13:24:30.555" v="3" actId="47"/>
        <pc:sldMkLst>
          <pc:docMk/>
          <pc:sldMk cId="3332380459" sldId="492"/>
        </pc:sldMkLst>
      </pc:sldChg>
      <pc:sldChg chg="del">
        <pc:chgData name="Caro Verlouw" userId="c24ff1df-8eb6-4c00-ab64-681ff648ac24" providerId="ADAL" clId="{08FC7328-EC83-488B-B332-945201D0B09A}" dt="2021-10-05T13:24:30.555" v="3" actId="47"/>
        <pc:sldMkLst>
          <pc:docMk/>
          <pc:sldMk cId="1595769522" sldId="493"/>
        </pc:sldMkLst>
      </pc:sldChg>
      <pc:sldChg chg="del">
        <pc:chgData name="Caro Verlouw" userId="c24ff1df-8eb6-4c00-ab64-681ff648ac24" providerId="ADAL" clId="{08FC7328-EC83-488B-B332-945201D0B09A}" dt="2021-10-05T13:24:30.555" v="3" actId="47"/>
        <pc:sldMkLst>
          <pc:docMk/>
          <pc:sldMk cId="1629585737" sldId="494"/>
        </pc:sldMkLst>
      </pc:sldChg>
      <pc:sldChg chg="del">
        <pc:chgData name="Caro Verlouw" userId="c24ff1df-8eb6-4c00-ab64-681ff648ac24" providerId="ADAL" clId="{08FC7328-EC83-488B-B332-945201D0B09A}" dt="2021-10-05T13:24:30.555" v="3" actId="47"/>
        <pc:sldMkLst>
          <pc:docMk/>
          <pc:sldMk cId="3622329620" sldId="495"/>
        </pc:sldMkLst>
      </pc:sldChg>
      <pc:sldChg chg="del">
        <pc:chgData name="Caro Verlouw" userId="c24ff1df-8eb6-4c00-ab64-681ff648ac24" providerId="ADAL" clId="{08FC7328-EC83-488B-B332-945201D0B09A}" dt="2021-10-05T13:24:30.555" v="3" actId="47"/>
        <pc:sldMkLst>
          <pc:docMk/>
          <pc:sldMk cId="2036539233" sldId="496"/>
        </pc:sldMkLst>
      </pc:sldChg>
      <pc:sldChg chg="del">
        <pc:chgData name="Caro Verlouw" userId="c24ff1df-8eb6-4c00-ab64-681ff648ac24" providerId="ADAL" clId="{08FC7328-EC83-488B-B332-945201D0B09A}" dt="2021-10-05T13:24:30.555" v="3" actId="47"/>
        <pc:sldMkLst>
          <pc:docMk/>
          <pc:sldMk cId="3606674423" sldId="497"/>
        </pc:sldMkLst>
      </pc:sldChg>
      <pc:sldChg chg="modSp mod">
        <pc:chgData name="Caro Verlouw" userId="c24ff1df-8eb6-4c00-ab64-681ff648ac24" providerId="ADAL" clId="{08FC7328-EC83-488B-B332-945201D0B09A}" dt="2021-10-05T13:48:23.012" v="384" actId="20577"/>
        <pc:sldMkLst>
          <pc:docMk/>
          <pc:sldMk cId="2154772757" sldId="498"/>
        </pc:sldMkLst>
        <pc:spChg chg="mod">
          <ac:chgData name="Caro Verlouw" userId="c24ff1df-8eb6-4c00-ab64-681ff648ac24" providerId="ADAL" clId="{08FC7328-EC83-488B-B332-945201D0B09A}" dt="2021-10-05T13:48:23.012" v="384" actId="20577"/>
          <ac:spMkLst>
            <pc:docMk/>
            <pc:sldMk cId="2154772757" sldId="498"/>
            <ac:spMk id="5" creationId="{88D5CDED-4174-3A4D-88FA-71BBF6193195}"/>
          </ac:spMkLst>
        </pc:spChg>
      </pc:sldChg>
      <pc:sldChg chg="del">
        <pc:chgData name="Caro Verlouw" userId="c24ff1df-8eb6-4c00-ab64-681ff648ac24" providerId="ADAL" clId="{08FC7328-EC83-488B-B332-945201D0B09A}" dt="2021-10-05T13:24:45.475" v="4" actId="47"/>
        <pc:sldMkLst>
          <pc:docMk/>
          <pc:sldMk cId="1722867559" sldId="501"/>
        </pc:sldMkLst>
      </pc:sldChg>
      <pc:sldChg chg="del">
        <pc:chgData name="Caro Verlouw" userId="c24ff1df-8eb6-4c00-ab64-681ff648ac24" providerId="ADAL" clId="{08FC7328-EC83-488B-B332-945201D0B09A}" dt="2021-10-05T13:24:45.475" v="4" actId="47"/>
        <pc:sldMkLst>
          <pc:docMk/>
          <pc:sldMk cId="2112809168" sldId="502"/>
        </pc:sldMkLst>
      </pc:sldChg>
      <pc:sldChg chg="del">
        <pc:chgData name="Caro Verlouw" userId="c24ff1df-8eb6-4c00-ab64-681ff648ac24" providerId="ADAL" clId="{08FC7328-EC83-488B-B332-945201D0B09A}" dt="2021-10-05T13:24:45.475" v="4" actId="47"/>
        <pc:sldMkLst>
          <pc:docMk/>
          <pc:sldMk cId="2208508135" sldId="504"/>
        </pc:sldMkLst>
      </pc:sldChg>
      <pc:sldChg chg="del">
        <pc:chgData name="Caro Verlouw" userId="c24ff1df-8eb6-4c00-ab64-681ff648ac24" providerId="ADAL" clId="{08FC7328-EC83-488B-B332-945201D0B09A}" dt="2021-10-05T13:24:45.475" v="4" actId="47"/>
        <pc:sldMkLst>
          <pc:docMk/>
          <pc:sldMk cId="599638596" sldId="506"/>
        </pc:sldMkLst>
      </pc:sldChg>
      <pc:sldChg chg="del">
        <pc:chgData name="Caro Verlouw" userId="c24ff1df-8eb6-4c00-ab64-681ff648ac24" providerId="ADAL" clId="{08FC7328-EC83-488B-B332-945201D0B09A}" dt="2021-10-05T13:24:45.475" v="4" actId="47"/>
        <pc:sldMkLst>
          <pc:docMk/>
          <pc:sldMk cId="3866745836" sldId="507"/>
        </pc:sldMkLst>
      </pc:sldChg>
      <pc:sldChg chg="del">
        <pc:chgData name="Caro Verlouw" userId="c24ff1df-8eb6-4c00-ab64-681ff648ac24" providerId="ADAL" clId="{08FC7328-EC83-488B-B332-945201D0B09A}" dt="2021-10-05T13:24:45.475" v="4" actId="47"/>
        <pc:sldMkLst>
          <pc:docMk/>
          <pc:sldMk cId="2772076633" sldId="508"/>
        </pc:sldMkLst>
      </pc:sldChg>
      <pc:sldChg chg="del">
        <pc:chgData name="Caro Verlouw" userId="c24ff1df-8eb6-4c00-ab64-681ff648ac24" providerId="ADAL" clId="{08FC7328-EC83-488B-B332-945201D0B09A}" dt="2021-10-05T13:24:45.475" v="4" actId="47"/>
        <pc:sldMkLst>
          <pc:docMk/>
          <pc:sldMk cId="1601296804" sldId="509"/>
        </pc:sldMkLst>
      </pc:sldChg>
      <pc:sldChg chg="modSp mod">
        <pc:chgData name="Caro Verlouw" userId="c24ff1df-8eb6-4c00-ab64-681ff648ac24" providerId="ADAL" clId="{08FC7328-EC83-488B-B332-945201D0B09A}" dt="2021-10-05T13:48:30.907" v="385" actId="20577"/>
        <pc:sldMkLst>
          <pc:docMk/>
          <pc:sldMk cId="832194055" sldId="511"/>
        </pc:sldMkLst>
        <pc:spChg chg="mod">
          <ac:chgData name="Caro Verlouw" userId="c24ff1df-8eb6-4c00-ab64-681ff648ac24" providerId="ADAL" clId="{08FC7328-EC83-488B-B332-945201D0B09A}" dt="2021-10-05T13:48:30.907" v="385" actId="20577"/>
          <ac:spMkLst>
            <pc:docMk/>
            <pc:sldMk cId="832194055" sldId="511"/>
            <ac:spMk id="5" creationId="{88D5CDED-4174-3A4D-88FA-71BBF6193195}"/>
          </ac:spMkLst>
        </pc:spChg>
        <pc:spChg chg="mod">
          <ac:chgData name="Caro Verlouw" userId="c24ff1df-8eb6-4c00-ab64-681ff648ac24" providerId="ADAL" clId="{08FC7328-EC83-488B-B332-945201D0B09A}" dt="2021-10-05T13:40:40.235" v="256" actId="207"/>
          <ac:spMkLst>
            <pc:docMk/>
            <pc:sldMk cId="832194055" sldId="511"/>
            <ac:spMk id="7" creationId="{9FE0C022-11C2-D746-9877-112FEDF74538}"/>
          </ac:spMkLst>
        </pc:spChg>
      </pc:sldChg>
      <pc:sldChg chg="modSp mod">
        <pc:chgData name="Caro Verlouw" userId="c24ff1df-8eb6-4c00-ab64-681ff648ac24" providerId="ADAL" clId="{08FC7328-EC83-488B-B332-945201D0B09A}" dt="2021-10-05T13:48:38.648" v="386" actId="20577"/>
        <pc:sldMkLst>
          <pc:docMk/>
          <pc:sldMk cId="4069032016" sldId="515"/>
        </pc:sldMkLst>
        <pc:spChg chg="mod">
          <ac:chgData name="Caro Verlouw" userId="c24ff1df-8eb6-4c00-ab64-681ff648ac24" providerId="ADAL" clId="{08FC7328-EC83-488B-B332-945201D0B09A}" dt="2021-10-05T13:48:38.648" v="386" actId="20577"/>
          <ac:spMkLst>
            <pc:docMk/>
            <pc:sldMk cId="4069032016" sldId="515"/>
            <ac:spMk id="5" creationId="{88D5CDED-4174-3A4D-88FA-71BBF6193195}"/>
          </ac:spMkLst>
        </pc:spChg>
        <pc:spChg chg="mod">
          <ac:chgData name="Caro Verlouw" userId="c24ff1df-8eb6-4c00-ab64-681ff648ac24" providerId="ADAL" clId="{08FC7328-EC83-488B-B332-945201D0B09A}" dt="2021-10-05T13:41:21.309" v="259" actId="403"/>
          <ac:spMkLst>
            <pc:docMk/>
            <pc:sldMk cId="4069032016" sldId="515"/>
            <ac:spMk id="7" creationId="{9FE0C022-11C2-D746-9877-112FEDF74538}"/>
          </ac:spMkLst>
        </pc:spChg>
      </pc:sldChg>
      <pc:sldChg chg="addSp modSp mod modNotesTx">
        <pc:chgData name="Caro Verlouw" userId="c24ff1df-8eb6-4c00-ab64-681ff648ac24" providerId="ADAL" clId="{08FC7328-EC83-488B-B332-945201D0B09A}" dt="2021-10-05T13:47:45.591" v="382" actId="20577"/>
        <pc:sldMkLst>
          <pc:docMk/>
          <pc:sldMk cId="1465193243" sldId="517"/>
        </pc:sldMkLst>
        <pc:spChg chg="mod">
          <ac:chgData name="Caro Verlouw" userId="c24ff1df-8eb6-4c00-ab64-681ff648ac24" providerId="ADAL" clId="{08FC7328-EC83-488B-B332-945201D0B09A}" dt="2021-10-05T13:35:14.859" v="177" actId="5793"/>
          <ac:spMkLst>
            <pc:docMk/>
            <pc:sldMk cId="1465193243" sldId="517"/>
            <ac:spMk id="4" creationId="{D5D166B8-09F3-4CB9-840C-57F9749839F5}"/>
          </ac:spMkLst>
        </pc:spChg>
        <pc:spChg chg="mod">
          <ac:chgData name="Caro Verlouw" userId="c24ff1df-8eb6-4c00-ab64-681ff648ac24" providerId="ADAL" clId="{08FC7328-EC83-488B-B332-945201D0B09A}" dt="2021-10-05T13:47:45.591" v="382" actId="20577"/>
          <ac:spMkLst>
            <pc:docMk/>
            <pc:sldMk cId="1465193243" sldId="517"/>
            <ac:spMk id="5" creationId="{BA865954-9805-4192-8047-E51EF4814401}"/>
          </ac:spMkLst>
        </pc:spChg>
        <pc:picChg chg="add mod">
          <ac:chgData name="Caro Verlouw" userId="c24ff1df-8eb6-4c00-ab64-681ff648ac24" providerId="ADAL" clId="{08FC7328-EC83-488B-B332-945201D0B09A}" dt="2021-10-05T13:35:16.535" v="178"/>
          <ac:picMkLst>
            <pc:docMk/>
            <pc:sldMk cId="1465193243" sldId="517"/>
            <ac:picMk id="6" creationId="{14EF5F5E-5E3B-4FE2-89E0-CF50509184D0}"/>
          </ac:picMkLst>
        </pc:picChg>
      </pc:sldChg>
      <pc:sldChg chg="del">
        <pc:chgData name="Caro Verlouw" userId="c24ff1df-8eb6-4c00-ab64-681ff648ac24" providerId="ADAL" clId="{08FC7328-EC83-488B-B332-945201D0B09A}" dt="2021-10-05T13:24:30.555" v="3" actId="47"/>
        <pc:sldMkLst>
          <pc:docMk/>
          <pc:sldMk cId="1458782142" sldId="519"/>
        </pc:sldMkLst>
      </pc:sldChg>
      <pc:sldChg chg="modSp mod">
        <pc:chgData name="Caro Verlouw" userId="c24ff1df-8eb6-4c00-ab64-681ff648ac24" providerId="ADAL" clId="{08FC7328-EC83-488B-B332-945201D0B09A}" dt="2021-10-05T13:37:39.240" v="212" actId="113"/>
        <pc:sldMkLst>
          <pc:docMk/>
          <pc:sldMk cId="3131949108" sldId="520"/>
        </pc:sldMkLst>
        <pc:spChg chg="mod">
          <ac:chgData name="Caro Verlouw" userId="c24ff1df-8eb6-4c00-ab64-681ff648ac24" providerId="ADAL" clId="{08FC7328-EC83-488B-B332-945201D0B09A}" dt="2021-10-05T13:37:39.240" v="212" actId="113"/>
          <ac:spMkLst>
            <pc:docMk/>
            <pc:sldMk cId="3131949108" sldId="520"/>
            <ac:spMk id="5" creationId="{94B16A96-6D25-4E2C-91E1-8C209D1F68C5}"/>
          </ac:spMkLst>
        </pc:spChg>
      </pc:sldChg>
      <pc:sldChg chg="addSp modSp new mod ord modNotesTx">
        <pc:chgData name="Caro Verlouw" userId="c24ff1df-8eb6-4c00-ab64-681ff648ac24" providerId="ADAL" clId="{08FC7328-EC83-488B-B332-945201D0B09A}" dt="2021-10-05T13:48:48.423" v="388" actId="20577"/>
        <pc:sldMkLst>
          <pc:docMk/>
          <pc:sldMk cId="3932664800" sldId="521"/>
        </pc:sldMkLst>
        <pc:spChg chg="mod">
          <ac:chgData name="Caro Verlouw" userId="c24ff1df-8eb6-4c00-ab64-681ff648ac24" providerId="ADAL" clId="{08FC7328-EC83-488B-B332-945201D0B09A}" dt="2021-10-05T13:39:09.694" v="232" actId="20577"/>
          <ac:spMkLst>
            <pc:docMk/>
            <pc:sldMk cId="3932664800" sldId="521"/>
            <ac:spMk id="4" creationId="{F536B564-48CD-4102-B0B3-DAB541FE2D66}"/>
          </ac:spMkLst>
        </pc:spChg>
        <pc:spChg chg="mod">
          <ac:chgData name="Caro Verlouw" userId="c24ff1df-8eb6-4c00-ab64-681ff648ac24" providerId="ADAL" clId="{08FC7328-EC83-488B-B332-945201D0B09A}" dt="2021-10-05T13:48:48.423" v="388" actId="20577"/>
          <ac:spMkLst>
            <pc:docMk/>
            <pc:sldMk cId="3932664800" sldId="521"/>
            <ac:spMk id="5" creationId="{839F9A72-7DC6-4E34-9CB1-DFAF4813ADB3}"/>
          </ac:spMkLst>
        </pc:spChg>
        <pc:picChg chg="add mod">
          <ac:chgData name="Caro Verlouw" userId="c24ff1df-8eb6-4c00-ab64-681ff648ac24" providerId="ADAL" clId="{08FC7328-EC83-488B-B332-945201D0B09A}" dt="2021-10-05T13:39:15.470" v="234" actId="1076"/>
          <ac:picMkLst>
            <pc:docMk/>
            <pc:sldMk cId="3932664800" sldId="521"/>
            <ac:picMk id="6" creationId="{955A3DBA-5A4E-4F98-BD33-DBE157C323C3}"/>
          </ac:picMkLst>
        </pc:picChg>
      </pc:sldChg>
      <pc:sldChg chg="addSp delSp modSp new del mod modNotesTx">
        <pc:chgData name="Caro Verlouw" userId="c24ff1df-8eb6-4c00-ab64-681ff648ac24" providerId="ADAL" clId="{08FC7328-EC83-488B-B332-945201D0B09A}" dt="2021-10-05T13:39:49.610" v="240" actId="47"/>
        <pc:sldMkLst>
          <pc:docMk/>
          <pc:sldMk cId="2105542314" sldId="522"/>
        </pc:sldMkLst>
        <pc:spChg chg="mod">
          <ac:chgData name="Caro Verlouw" userId="c24ff1df-8eb6-4c00-ab64-681ff648ac24" providerId="ADAL" clId="{08FC7328-EC83-488B-B332-945201D0B09A}" dt="2021-10-05T13:25:55.980" v="15"/>
          <ac:spMkLst>
            <pc:docMk/>
            <pc:sldMk cId="2105542314" sldId="522"/>
            <ac:spMk id="5" creationId="{CBF555FB-401D-4377-ABCE-27C06ABA485B}"/>
          </ac:spMkLst>
        </pc:spChg>
        <pc:picChg chg="add del mod">
          <ac:chgData name="Caro Verlouw" userId="c24ff1df-8eb6-4c00-ab64-681ff648ac24" providerId="ADAL" clId="{08FC7328-EC83-488B-B332-945201D0B09A}" dt="2021-10-05T13:39:03.986" v="231" actId="21"/>
          <ac:picMkLst>
            <pc:docMk/>
            <pc:sldMk cId="2105542314" sldId="522"/>
            <ac:picMk id="6" creationId="{1A06CCF2-42B5-42AB-93FF-6A6AC64245CA}"/>
          </ac:picMkLst>
        </pc:picChg>
      </pc:sldChg>
      <pc:sldChg chg="modSp add del mod ord">
        <pc:chgData name="Caro Verlouw" userId="c24ff1df-8eb6-4c00-ab64-681ff648ac24" providerId="ADAL" clId="{08FC7328-EC83-488B-B332-945201D0B09A}" dt="2021-10-05T13:41:55.654" v="262" actId="47"/>
        <pc:sldMkLst>
          <pc:docMk/>
          <pc:sldMk cId="2299458107" sldId="523"/>
        </pc:sldMkLst>
        <pc:spChg chg="mod">
          <ac:chgData name="Caro Verlouw" userId="c24ff1df-8eb6-4c00-ab64-681ff648ac24" providerId="ADAL" clId="{08FC7328-EC83-488B-B332-945201D0B09A}" dt="2021-10-05T13:27:32.853" v="68" actId="13926"/>
          <ac:spMkLst>
            <pc:docMk/>
            <pc:sldMk cId="2299458107" sldId="523"/>
            <ac:spMk id="5" creationId="{88D5CDED-4174-3A4D-88FA-71BBF6193195}"/>
          </ac:spMkLst>
        </pc:spChg>
        <pc:spChg chg="mod">
          <ac:chgData name="Caro Verlouw" userId="c24ff1df-8eb6-4c00-ab64-681ff648ac24" providerId="ADAL" clId="{08FC7328-EC83-488B-B332-945201D0B09A}" dt="2021-10-05T13:28:02.226" v="123" actId="313"/>
          <ac:spMkLst>
            <pc:docMk/>
            <pc:sldMk cId="2299458107" sldId="523"/>
            <ac:spMk id="7" creationId="{9FE0C022-11C2-D746-9877-112FEDF74538}"/>
          </ac:spMkLst>
        </pc:spChg>
      </pc:sldChg>
      <pc:sldChg chg="new del">
        <pc:chgData name="Caro Verlouw" userId="c24ff1df-8eb6-4c00-ab64-681ff648ac24" providerId="ADAL" clId="{08FC7328-EC83-488B-B332-945201D0B09A}" dt="2021-10-05T13:26:45.724" v="28" actId="47"/>
        <pc:sldMkLst>
          <pc:docMk/>
          <pc:sldMk cId="2334206482" sldId="523"/>
        </pc:sldMkLst>
      </pc:sldChg>
      <pc:sldMasterChg chg="delSldLayout">
        <pc:chgData name="Caro Verlouw" userId="c24ff1df-8eb6-4c00-ab64-681ff648ac24" providerId="ADAL" clId="{08FC7328-EC83-488B-B332-945201D0B09A}" dt="2021-10-05T13:26:31.297" v="23" actId="2696"/>
        <pc:sldMasterMkLst>
          <pc:docMk/>
          <pc:sldMasterMk cId="0" sldId="2147483648"/>
        </pc:sldMasterMkLst>
        <pc:sldLayoutChg chg="del">
          <pc:chgData name="Caro Verlouw" userId="c24ff1df-8eb6-4c00-ab64-681ff648ac24" providerId="ADAL" clId="{08FC7328-EC83-488B-B332-945201D0B09A}" dt="2021-10-05T13:26:31.297" v="23" actId="2696"/>
          <pc:sldLayoutMkLst>
            <pc:docMk/>
            <pc:sldMasterMk cId="0" sldId="2147483648"/>
            <pc:sldLayoutMk cId="3775244775" sldId="214748366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B8D32E-A4AD-4616-8C90-C7B8753BD734}"/>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A9ED9747-6CE0-4F03-9956-C0C67623022E}"/>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740469F7-E356-488A-B2B0-6E1FCDEDC089}" type="datetimeFigureOut">
              <a:rPr lang="en-NL" smtClean="0"/>
              <a:t>10/05/2021</a:t>
            </a:fld>
            <a:endParaRPr lang="en-NL"/>
          </a:p>
        </p:txBody>
      </p:sp>
      <p:sp>
        <p:nvSpPr>
          <p:cNvPr id="4" name="Footer Placeholder 3">
            <a:extLst>
              <a:ext uri="{FF2B5EF4-FFF2-40B4-BE49-F238E27FC236}">
                <a16:creationId xmlns:a16="http://schemas.microsoft.com/office/drawing/2014/main" id="{D74F3918-7B67-4C85-B536-4250E3C3FB39}"/>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078605BB-7B4E-40ED-9AFB-8509F0E680E0}"/>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81C37DA2-C96B-4B1D-B8AE-4AAB8548DED6}" type="slidenum">
              <a:rPr lang="en-NL" smtClean="0"/>
              <a:t>‹nr.›</a:t>
            </a:fld>
            <a:endParaRPr lang="en-NL"/>
          </a:p>
        </p:txBody>
      </p:sp>
    </p:spTree>
    <p:extLst>
      <p:ext uri="{BB962C8B-B14F-4D97-AF65-F5344CB8AC3E}">
        <p14:creationId xmlns:p14="http://schemas.microsoft.com/office/powerpoint/2010/main" val="175663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2C8AC6D-82FB-6546-8FB9-BD43CEFB98F4}" type="datetimeFigureOut">
              <a:rPr lang="nl-NL" smtClean="0"/>
              <a:t>5-10-2021</a:t>
            </a:fld>
            <a:endParaRPr lang="nl-NL"/>
          </a:p>
        </p:txBody>
      </p:sp>
      <p:sp>
        <p:nvSpPr>
          <p:cNvPr id="4" name="Tijdelijke aanduiding voor dia-afbeelding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0E4E3A9-84EA-DE4F-BEC3-A0A325D8B6AE}" type="slidenum">
              <a:rPr lang="nl-NL" smtClean="0"/>
              <a:t>‹nr.›</a:t>
            </a:fld>
            <a:endParaRPr lang="nl-NL"/>
          </a:p>
        </p:txBody>
      </p:sp>
    </p:spTree>
    <p:extLst>
      <p:ext uri="{BB962C8B-B14F-4D97-AF65-F5344CB8AC3E}">
        <p14:creationId xmlns:p14="http://schemas.microsoft.com/office/powerpoint/2010/main" val="1137457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haros.nl/kennisbank/draaiboek-voor-een-voorlichtingsbijeenkomst-over-palliatieve-zorg-voor-migrantenvoorlichter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allialine.nl/uploaded/docs/Kwaliteitskader_pz/Meetinstrument_SPICT_NL_May2017.pdf?u=1PpoE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rPr>
              <a:t>Inhoud: </a:t>
            </a:r>
            <a:r>
              <a:rPr lang="nl-NL" dirty="0"/>
              <a:t>Deze PowerPoint presentatie hoort bij de handleiding voor het organiseren van bijeenkomsten over markeren en proactieve zorgplanning. In deze PowerPoint zijn korte definities van de essenties opgenomen. Daarnaast is er voor iedere essentie een icoon opgenomen. De voorzitter kan de definities en de iconen gebruiken als input voor zijn eigen presentatie. </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a:t>
            </a:fld>
            <a:endParaRPr lang="nl-NL"/>
          </a:p>
        </p:txBody>
      </p:sp>
    </p:spTree>
    <p:extLst>
      <p:ext uri="{BB962C8B-B14F-4D97-AF65-F5344CB8AC3E}">
        <p14:creationId xmlns:p14="http://schemas.microsoft.com/office/powerpoint/2010/main" val="2355830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en-US" sz="1200" dirty="0">
                <a:effectLst/>
                <a:latin typeface="Century Gothic" panose="020B0502020202020204" pitchFamily="34" charset="0"/>
                <a:ea typeface="Calibri" panose="020F0502020204030204" pitchFamily="34" charset="0"/>
                <a:cs typeface="Arial" panose="020B0604020202020204" pitchFamily="34" charset="0"/>
              </a:rPr>
              <a:t>de Surprise Question </a:t>
            </a:r>
            <a:r>
              <a:rPr lang="nl-NL" sz="1200" dirty="0">
                <a:effectLst/>
                <a:latin typeface="Century Gothic" panose="020B0502020202020204" pitchFamily="34" charset="0"/>
                <a:ea typeface="Calibri" panose="020F0502020204030204" pitchFamily="34" charset="0"/>
                <a:cs typeface="Arial" panose="020B0604020202020204" pitchFamily="34" charset="0"/>
              </a:rPr>
              <a:t>is een vraag die iedere zorgverlener zichzelf kan stellen. De vraag helpt zorgverleners om de palliatieve fase tijdig te herkennen. De nadruk in deze zin ligt op het woord verbazen, het gaat over een ‘niet pluis’ gevoel en niet zozeer om een opsomming van feiten (voorbeeld: ‘mevrouw is nog zo kwiek’). </a:t>
            </a:r>
            <a:r>
              <a:rPr lang="nl-NL" sz="1200" kern="1200" dirty="0">
                <a:solidFill>
                  <a:schemeClr val="tx1"/>
                </a:solidFill>
                <a:effectLst/>
                <a:latin typeface="Century Gothic" panose="020B0502020202020204" pitchFamily="34" charset="0"/>
                <a:ea typeface="+mn-ea"/>
                <a:cs typeface="Arial" panose="020B0604020202020204" pitchFamily="34" charset="0"/>
              </a:rPr>
              <a:t>Vraag aan de groep of zij de SQ kennen en hier mogelijk ervaring mee hebben. Is dit niet het geval? Vraag dan aan de groep een voorbeeld te geven van een patiënt waarbij de SQ volgens hun met een ‘nee’ beantwoord kan worden (met andere woorden; men is niet verbaas als deze patiënt binnen een jaar kan overlijden). </a:t>
            </a:r>
            <a:endParaRPr lang="nl-NL"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uitleg SPICT NL</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10</a:t>
            </a:fld>
            <a:endParaRPr lang="nl-NL"/>
          </a:p>
        </p:txBody>
      </p:sp>
    </p:spTree>
    <p:extLst>
      <p:ext uri="{BB962C8B-B14F-4D97-AF65-F5344CB8AC3E}">
        <p14:creationId xmlns:p14="http://schemas.microsoft.com/office/powerpoint/2010/main" val="1436976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Werkvorm: kort toelichten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De SPICT is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een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handreiking</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om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personen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te</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identificeren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die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een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verhoogd</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risico</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hebben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op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achteruitgang</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van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hun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gezondheid</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Hyperlink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naar</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het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hulpmiddel</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https://</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www.pallialine.nl</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/uploaded/docs/</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Kwaliteitskader_pz</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/Meetinstrument_SPICT_NL_May2017.pdf?u=1PpoEp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Suggestie</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de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afbeelding</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is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niet</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goed</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leesbaar</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door de link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te</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openen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kun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je het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hulpmiddel</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leesbaar</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op scherm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tonen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11</a:t>
            </a:fld>
            <a:endParaRPr lang="nl-NL"/>
          </a:p>
        </p:txBody>
      </p:sp>
    </p:spTree>
    <p:extLst>
      <p:ext uri="{BB962C8B-B14F-4D97-AF65-F5344CB8AC3E}">
        <p14:creationId xmlns:p14="http://schemas.microsoft.com/office/powerpoint/2010/main" val="3514053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Volgende dia: uitleg definitie proactieve zorgplanning </a:t>
            </a:r>
            <a:endParaRPr lang="nl-NL" u="sng" dirty="0"/>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12</a:t>
            </a:fld>
            <a:endParaRPr lang="nl-NL"/>
          </a:p>
        </p:txBody>
      </p:sp>
    </p:spTree>
    <p:extLst>
      <p:ext uri="{BB962C8B-B14F-4D97-AF65-F5344CB8AC3E}">
        <p14:creationId xmlns:p14="http://schemas.microsoft.com/office/powerpoint/2010/main" val="20720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Werkvorm: kort toelichten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Inhoud: </a:t>
            </a:r>
            <a:r>
              <a:rPr lang="nl-NL" sz="1200" dirty="0">
                <a:effectLst/>
                <a:latin typeface="Century Gothic" panose="020B0502020202020204" pitchFamily="34" charset="0"/>
                <a:ea typeface="Calibri" panose="020F0502020204030204" pitchFamily="34" charset="0"/>
                <a:cs typeface="Arial" panose="020B0604020202020204" pitchFamily="34" charset="0"/>
              </a:rPr>
              <a:t>Als zorgverlener ben je je bewust dat patiënten, die een verhoogde kans hebben om achteruit te gaan en te overlijden, behoefte kunnen hebben aan palliatieve zorg. Om zo goed mogelijk afgestemde palliatieve zorg te bieden is het belangrijk om de behandelwensen- en grenzen van de patiënt te kennen. Je wilt daarom in een vroeg stadium van het ziekteproces het gesprek met de patiënt hierover voeren en checken of hij of zij daarvoor openstaat.  </a:t>
            </a:r>
            <a:br>
              <a:rPr lang="nl-NL" sz="1200" dirty="0">
                <a:effectLst/>
                <a:latin typeface="Calibri" panose="020F0502020204030204" pitchFamily="34" charset="0"/>
                <a:ea typeface="Calibri" panose="020F0502020204030204" pitchFamily="34" charset="0"/>
              </a:rPr>
            </a:br>
            <a:r>
              <a:rPr lang="nl-NL" sz="1000" kern="1200" dirty="0">
                <a:solidFill>
                  <a:schemeClr val="tx1"/>
                </a:solidFill>
                <a:effectLst/>
                <a:latin typeface="+mn-lt"/>
                <a:ea typeface="+mn-ea"/>
                <a:cs typeface="+mn-cs"/>
              </a:rPr>
              <a:t>Volgende dia: video ‘Proactieve zorgplanning in de praktijk’</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13</a:t>
            </a:fld>
            <a:endParaRPr lang="nl-NL"/>
          </a:p>
        </p:txBody>
      </p:sp>
    </p:spTree>
    <p:extLst>
      <p:ext uri="{BB962C8B-B14F-4D97-AF65-F5344CB8AC3E}">
        <p14:creationId xmlns:p14="http://schemas.microsoft.com/office/powerpoint/2010/main" val="1863186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De voorzitter kan één of enkele hulpmiddelen naar keuze selecteren. Daarnaast kan de voorzitter ervoor kiezen om alle hulpmiddelen als overzicht te presenteren en daarna het gesprek te gaan over welke hulpmiddelen er mogelijk passend zijn bij het team de organisatie of het netwerk.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entury Gothic" panose="020B0502020202020204" pitchFamily="34" charset="0"/>
                <a:ea typeface="Times New Roman" panose="02020603050405020304" pitchFamily="18" charset="0"/>
                <a:cs typeface="Arial" panose="020B0604020202020204" pitchFamily="34" charset="0"/>
              </a:rPr>
              <a:t>De leidraad biedt een overzicht van stappen om tot individuele behandelwensen en -grenzen te komen. Hyperlink: https://palliaweb.nl/getmedia/1e1ce663-6f7d-46ac-a47a-c8cb589597b7/Leidraad-proactieve-zorgplanning-(ACP)_22102020_new.pdf</a:t>
            </a:r>
            <a:endParaRPr lang="nl-NL" sz="10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14</a:t>
            </a:fld>
            <a:endParaRPr lang="nl-NL"/>
          </a:p>
        </p:txBody>
      </p:sp>
    </p:spTree>
    <p:extLst>
      <p:ext uri="{BB962C8B-B14F-4D97-AF65-F5344CB8AC3E}">
        <p14:creationId xmlns:p14="http://schemas.microsoft.com/office/powerpoint/2010/main" val="3869607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Werkvorm: </a:t>
            </a:r>
            <a:r>
              <a:rPr lang="nl-NL" u="none" dirty="0"/>
              <a:t>korte toelichting, bespreken</a:t>
            </a:r>
            <a:endParaRPr lang="nl-NL" u="sng" dirty="0"/>
          </a:p>
          <a:p>
            <a:r>
              <a:rPr lang="nl-NL" u="sng" dirty="0"/>
              <a:t>Inhoud: </a:t>
            </a:r>
            <a:r>
              <a:rPr lang="nl-NL" dirty="0"/>
              <a:t>Dit formulier is ontwikkeld om afspraken voortkomend uit het proces van proactieve zorgplanning eenduidig vast te leggen. Het is GEEN afvinklijst. Het kan alleen na deskundig en genuanceerd gesprek door een zorgverlener worden ingevuld. Handreikingen voor het voeren van deze gesprekken zijn te vinden in de ‘Leidraad voor het proces en uniform vastleggen van proactieve zorgplanning (advance care planning, ACP) naar aanleiding van de COVID-19- pandemie’</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15</a:t>
            </a:fld>
            <a:endParaRPr lang="nl-NL"/>
          </a:p>
        </p:txBody>
      </p:sp>
    </p:spTree>
    <p:extLst>
      <p:ext uri="{BB962C8B-B14F-4D97-AF65-F5344CB8AC3E}">
        <p14:creationId xmlns:p14="http://schemas.microsoft.com/office/powerpoint/2010/main" val="1461865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De voorzitter kan hier al enkele hulpmiddelen selecteren. Daarnaast kan de voorzitter ervoor kiezen om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16</a:t>
            </a:fld>
            <a:endParaRPr lang="nl-NL"/>
          </a:p>
        </p:txBody>
      </p:sp>
    </p:spTree>
    <p:extLst>
      <p:ext uri="{BB962C8B-B14F-4D97-AF65-F5344CB8AC3E}">
        <p14:creationId xmlns:p14="http://schemas.microsoft.com/office/powerpoint/2010/main" val="374526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r>
              <a:rPr lang="nl-NL" u="sng" dirty="0"/>
              <a:t> </a:t>
            </a:r>
          </a:p>
          <a:p>
            <a:pPr marL="0" lvl="0" indent="0">
              <a:lnSpc>
                <a:spcPts val="1300"/>
              </a:lnSpc>
              <a:buFont typeface="Symbol" panose="05050102010706020507" pitchFamily="18" charset="2"/>
              <a:buNone/>
            </a:pPr>
            <a:r>
              <a:rPr lang="nl-NL" u="sng" dirty="0"/>
              <a:t>Inhoud</a:t>
            </a:r>
            <a:r>
              <a:rPr lang="nl-NL" u="none" dirty="0"/>
              <a:t>: </a:t>
            </a:r>
            <a:r>
              <a:rPr lang="nl-NL" sz="1200" u="none" dirty="0">
                <a:effectLst/>
                <a:latin typeface="Century Gothic" panose="020B0502020202020204" pitchFamily="34" charset="0"/>
                <a:ea typeface="Times New Roman" panose="02020603050405020304" pitchFamily="18" charset="0"/>
                <a:cs typeface="Maiandra GD" panose="020E0502030308020204" pitchFamily="34" charset="0"/>
              </a:rPr>
              <a:t>E-book voor de patiënt </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‘Praat op tijd over uw levenseinde’ [</a:t>
            </a:r>
            <a:r>
              <a:rPr lang="nl-NL" sz="1200" dirty="0" err="1">
                <a:effectLst/>
                <a:latin typeface="Century Gothic" panose="020B0502020202020204" pitchFamily="34" charset="0"/>
                <a:ea typeface="Times New Roman" panose="02020603050405020304" pitchFamily="18" charset="0"/>
                <a:cs typeface="Maiandra GD" panose="020E0502030308020204" pitchFamily="34" charset="0"/>
              </a:rPr>
              <a:t>https</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a:t>
            </a:r>
            <a:r>
              <a:rPr lang="nl-NL" sz="1200" dirty="0" err="1">
                <a:effectLst/>
                <a:latin typeface="Century Gothic" panose="020B0502020202020204" pitchFamily="34" charset="0"/>
                <a:ea typeface="Times New Roman" panose="02020603050405020304" pitchFamily="18" charset="0"/>
                <a:cs typeface="Maiandra GD" panose="020E0502030308020204" pitchFamily="34" charset="0"/>
              </a:rPr>
              <a:t>www.patz.nu</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a:t>
            </a:r>
            <a:r>
              <a:rPr lang="nl-NL" sz="1200" dirty="0" err="1">
                <a:effectLst/>
                <a:latin typeface="Century Gothic" panose="020B0502020202020204" pitchFamily="34" charset="0"/>
                <a:ea typeface="Times New Roman" panose="02020603050405020304" pitchFamily="18" charset="0"/>
                <a:cs typeface="Maiandra GD" panose="020E0502030308020204" pitchFamily="34" charset="0"/>
              </a:rPr>
              <a:t>wp</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-content/</a:t>
            </a:r>
            <a:r>
              <a:rPr lang="nl-NL" sz="1200" dirty="0" err="1">
                <a:effectLst/>
                <a:latin typeface="Century Gothic" panose="020B0502020202020204" pitchFamily="34" charset="0"/>
                <a:ea typeface="Times New Roman" panose="02020603050405020304" pitchFamily="18" charset="0"/>
                <a:cs typeface="Maiandra GD" panose="020E0502030308020204" pitchFamily="34" charset="0"/>
              </a:rPr>
              <a:t>uploads</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/2020/05/Pati%C3%ABntenfederatie-ebook.pdf]. Een PDF over het praten met de dokter over grenzen, wensen en verwachtingen rond het levenseinde. </a:t>
            </a:r>
            <a:r>
              <a:rPr lang="nl-NL" sz="1200" dirty="0">
                <a:effectLst/>
                <a:latin typeface="Arial" panose="020B0604020202020204" pitchFamily="34" charset="0"/>
                <a:ea typeface="Times New Roman" panose="02020603050405020304" pitchFamily="18" charset="0"/>
                <a:cs typeface="Maiandra GD" panose="020E0502030308020204" pitchFamily="34" charset="0"/>
              </a:rPr>
              <a:t> </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 </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17</a:t>
            </a:fld>
            <a:endParaRPr lang="nl-NL"/>
          </a:p>
        </p:txBody>
      </p:sp>
    </p:spTree>
    <p:extLst>
      <p:ext uri="{BB962C8B-B14F-4D97-AF65-F5344CB8AC3E}">
        <p14:creationId xmlns:p14="http://schemas.microsoft.com/office/powerpoint/2010/main" val="662173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keuzehulp voor patiënten en naasten die helpt bij het nadenken over wensen voor zorg en behandeling, en het bespreken en vastleggen daarvan. </a:t>
            </a:r>
            <a:r>
              <a:rPr lang="nl-NL" sz="1200" dirty="0">
                <a:effectLst/>
                <a:latin typeface="Century Gothic" panose="020B0502020202020204" pitchFamily="34" charset="0"/>
                <a:ea typeface="Calibri" panose="020F0502020204030204" pitchFamily="34" charset="0"/>
                <a:cs typeface="Arial" panose="020B0604020202020204" pitchFamily="34" charset="0"/>
              </a:rPr>
              <a:t>De keuzehulp is beschikbaar op </a:t>
            </a:r>
            <a:r>
              <a:rPr lang="nl-NL" sz="1200" dirty="0" err="1">
                <a:effectLst/>
                <a:latin typeface="Century Gothic" panose="020B0502020202020204" pitchFamily="34" charset="0"/>
                <a:ea typeface="Calibri" panose="020F0502020204030204" pitchFamily="34" charset="0"/>
                <a:cs typeface="Arial" panose="020B0604020202020204" pitchFamily="34" charset="0"/>
              </a:rPr>
              <a:t>www.thuisarts.nl</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Video keuzehulp</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18</a:t>
            </a:fld>
            <a:endParaRPr lang="nl-NL"/>
          </a:p>
        </p:txBody>
      </p:sp>
    </p:spTree>
    <p:extLst>
      <p:ext uri="{BB962C8B-B14F-4D97-AF65-F5344CB8AC3E}">
        <p14:creationId xmlns:p14="http://schemas.microsoft.com/office/powerpoint/2010/main" val="1520333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In dit twee minuten durende filmpje ‘Hoe de keuzehulp helpt om je behandelwensen ‘op papier’ te zetten’ [</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https</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www.youtube.com</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watch?v</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=UY5iaEhijb4] wordt het hulpmiddel toegelicht door een onderzoeker. Een patiënt en naaste vertellen over hun ervaringen met de keuzehulp.  </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t>
            </a:r>
            <a:r>
              <a:rPr lang="nl-NL" sz="10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Wachtkamerfilmpje ‘Praat op tijd over uw levenseinde’ </a:t>
            </a:r>
            <a:endParaRPr lang="nl-NL" dirty="0"/>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19</a:t>
            </a:fld>
            <a:endParaRPr lang="nl-NL"/>
          </a:p>
        </p:txBody>
      </p:sp>
    </p:spTree>
    <p:extLst>
      <p:ext uri="{BB962C8B-B14F-4D97-AF65-F5344CB8AC3E}">
        <p14:creationId xmlns:p14="http://schemas.microsoft.com/office/powerpoint/2010/main" val="423851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Versie oktober 2021</a:t>
            </a:r>
          </a:p>
          <a:p>
            <a:r>
              <a:rPr lang="nl-NL" dirty="0" err="1"/>
              <a:t>Openingsdia</a:t>
            </a:r>
            <a:endParaRPr lang="nl-NL" dirty="0"/>
          </a:p>
          <a:p>
            <a:r>
              <a:rPr lang="nl-NL" dirty="0"/>
              <a:t>thema invullen</a:t>
            </a:r>
          </a:p>
          <a:p>
            <a:r>
              <a:rPr lang="nl-NL" dirty="0"/>
              <a:t>Volgende dia: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a:t>
            </a:fld>
            <a:endParaRPr lang="nl-NL"/>
          </a:p>
        </p:txBody>
      </p:sp>
    </p:spTree>
    <p:extLst>
      <p:ext uri="{BB962C8B-B14F-4D97-AF65-F5344CB8AC3E}">
        <p14:creationId xmlns:p14="http://schemas.microsoft.com/office/powerpoint/2010/main" val="2135411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u="none" dirty="0"/>
              <a:t>folder met </a:t>
            </a:r>
            <a:r>
              <a:rPr lang="nl-NL" b="0" i="0" dirty="0">
                <a:solidFill>
                  <a:srgbClr val="2C408B"/>
                </a:solidFill>
                <a:effectLst/>
                <a:latin typeface="century-gothic"/>
              </a:rPr>
              <a:t>informatie voor patiënten en familie over behandelbeperkingen.</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20</a:t>
            </a:fld>
            <a:endParaRPr lang="nl-NL"/>
          </a:p>
        </p:txBody>
      </p:sp>
    </p:spTree>
    <p:extLst>
      <p:ext uri="{BB962C8B-B14F-4D97-AF65-F5344CB8AC3E}">
        <p14:creationId xmlns:p14="http://schemas.microsoft.com/office/powerpoint/2010/main" val="615159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Een animatie van ruim 1 minuut (zonder geluid) over het nadenken, bespreken en vastleggen van wensen rondom het levenseinde. </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21</a:t>
            </a:fld>
            <a:endParaRPr lang="nl-NL"/>
          </a:p>
        </p:txBody>
      </p:sp>
    </p:spTree>
    <p:extLst>
      <p:ext uri="{BB962C8B-B14F-4D97-AF65-F5344CB8AC3E}">
        <p14:creationId xmlns:p14="http://schemas.microsoft.com/office/powerpoint/2010/main" val="3628751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Arial" panose="020B0604020202020204" pitchFamily="34" charset="0"/>
                <a:ea typeface="Times New Roman" panose="02020603050405020304" pitchFamily="18" charset="0"/>
                <a:cs typeface="Maiandra GD" panose="020E0502030308020204" pitchFamily="34" charset="0"/>
              </a:rPr>
              <a:t>E</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en animatie van twee minuten (zonder geluid) met voorbeelden waarom het goed is dat patiënten tijdig praten over het levenseinde.</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22</a:t>
            </a:fld>
            <a:endParaRPr lang="nl-NL"/>
          </a:p>
        </p:txBody>
      </p:sp>
    </p:spTree>
    <p:extLst>
      <p:ext uri="{BB962C8B-B14F-4D97-AF65-F5344CB8AC3E}">
        <p14:creationId xmlns:p14="http://schemas.microsoft.com/office/powerpoint/2010/main" val="433006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bij patiënten met hartfalen. De voorzitter kan hier al enkele hulpmiddelen selecteren. Daarnaast kan de voorzitter ervoor kiezen om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I-HARP</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23</a:t>
            </a:fld>
            <a:endParaRPr lang="nl-NL"/>
          </a:p>
        </p:txBody>
      </p:sp>
    </p:spTree>
    <p:extLst>
      <p:ext uri="{BB962C8B-B14F-4D97-AF65-F5344CB8AC3E}">
        <p14:creationId xmlns:p14="http://schemas.microsoft.com/office/powerpoint/2010/main" val="3206641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ts val="13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Calibri" panose="020F0502020204030204" pitchFamily="34" charset="0"/>
                <a:cs typeface="Arial" panose="020B0604020202020204" pitchFamily="34" charset="0"/>
              </a:rPr>
              <a:t>I-HARP ( Identificeren van patiënten met </a:t>
            </a:r>
            <a:r>
              <a:rPr lang="nl-NL" sz="1200" dirty="0" err="1">
                <a:effectLst/>
                <a:latin typeface="Century Gothic" panose="020B0502020202020204" pitchFamily="34" charset="0"/>
                <a:ea typeface="Calibri" panose="020F0502020204030204" pitchFamily="34" charset="0"/>
                <a:cs typeface="Arial" panose="020B0604020202020204" pitchFamily="34" charset="0"/>
              </a:rPr>
              <a:t>HARtfalen</a:t>
            </a:r>
            <a:r>
              <a:rPr lang="nl-NL" sz="1200" dirty="0">
                <a:effectLst/>
                <a:latin typeface="Century Gothic" panose="020B0502020202020204" pitchFamily="34" charset="0"/>
                <a:ea typeface="Calibri" panose="020F0502020204030204" pitchFamily="34" charset="0"/>
                <a:cs typeface="Arial" panose="020B0604020202020204" pitchFamily="34" charset="0"/>
              </a:rPr>
              <a:t> met Palliatieve zorgbehoeften) is een tool voor het inventariseren van palliatieve zorgbehoeften bij patiënten met gevorderd hartfalen </a:t>
            </a:r>
            <a:r>
              <a:rPr lang="nl-NL" sz="1200" dirty="0">
                <a:solidFill>
                  <a:srgbClr val="000000"/>
                </a:solidFill>
                <a:effectLst/>
                <a:latin typeface="Century Gothic" panose="020B0502020202020204" pitchFamily="34" charset="0"/>
                <a:ea typeface="Calibri" panose="020F0502020204030204" pitchFamily="34" charset="0"/>
              </a:rPr>
              <a:t>(NYHA klasse III en IV)</a:t>
            </a:r>
            <a:r>
              <a:rPr lang="nl-NL" sz="1200" dirty="0">
                <a:effectLst/>
                <a:latin typeface="Century Gothic" panose="020B0502020202020204" pitchFamily="34" charset="0"/>
                <a:ea typeface="Calibri" panose="020F0502020204030204" pitchFamily="34" charset="0"/>
                <a:cs typeface="Arial" panose="020B0604020202020204" pitchFamily="34" charset="0"/>
              </a:rPr>
              <a:t>. </a:t>
            </a:r>
            <a:r>
              <a:rPr lang="nl-NL" sz="1200" dirty="0">
                <a:effectLst/>
                <a:latin typeface="Century Gothic" panose="020B0502020202020204" pitchFamily="34" charset="0"/>
                <a:ea typeface="Calibri" panose="020F0502020204030204" pitchFamily="34" charset="0"/>
              </a:rPr>
              <a:t>I-HARP bestaat uit drie delen. Het eerste deel (Signaleren) is bedoeld om een indruk van de palliatieve zorgbehoeften te krijgen. Het bestaat uit voorbeeldvragen om het gesprek te openen en dertien laagdrempelige signaleringsvragen. Indien de patiënt of zijn naaste(n) één van de signaleringsvragen met 'ja' beantwoordt, helpen de doorvraagsuggesties uit het tweede deel (Doorvragen) bij het herkennen van de specifieke zorgbehoeften. In deel 3 (Richting geven) staan tips en adviezen om met de geïdentificeerde zorgbehoeften aan de slag te gaan. De tool is voorzien van instructiemateriaal en tips voor implementatie in het ziekenhuis. </a:t>
            </a:r>
            <a:endParaRPr lang="nl-NL"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ts val="1300"/>
              </a:lnSpc>
              <a:spcBef>
                <a:spcPts val="0"/>
              </a:spcBef>
              <a:spcAft>
                <a:spcPts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24</a:t>
            </a:fld>
            <a:endParaRPr lang="nl-NL"/>
          </a:p>
        </p:txBody>
      </p:sp>
    </p:spTree>
    <p:extLst>
      <p:ext uri="{BB962C8B-B14F-4D97-AF65-F5344CB8AC3E}">
        <p14:creationId xmlns:p14="http://schemas.microsoft.com/office/powerpoint/2010/main" val="3508632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ts val="13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Calibri" panose="020F0502020204030204" pitchFamily="34" charset="0"/>
                <a:cs typeface="Arial" panose="020B0604020202020204" pitchFamily="34" charset="0"/>
              </a:rPr>
              <a:t>I-HARP ( Identificeren van patiënten met </a:t>
            </a:r>
            <a:r>
              <a:rPr lang="nl-NL" sz="1200" dirty="0" err="1">
                <a:effectLst/>
                <a:latin typeface="Century Gothic" panose="020B0502020202020204" pitchFamily="34" charset="0"/>
                <a:ea typeface="Calibri" panose="020F0502020204030204" pitchFamily="34" charset="0"/>
                <a:cs typeface="Arial" panose="020B0604020202020204" pitchFamily="34" charset="0"/>
              </a:rPr>
              <a:t>HARtfalen</a:t>
            </a:r>
            <a:r>
              <a:rPr lang="nl-NL" sz="1200" dirty="0">
                <a:effectLst/>
                <a:latin typeface="Century Gothic" panose="020B0502020202020204" pitchFamily="34" charset="0"/>
                <a:ea typeface="Calibri" panose="020F0502020204030204" pitchFamily="34" charset="0"/>
                <a:cs typeface="Arial" panose="020B0604020202020204" pitchFamily="34" charset="0"/>
              </a:rPr>
              <a:t> met Palliatieve zorgbehoeften) is een tool voor het inventariseren van palliatieve zorgbehoeften bij patiënten met gevorderd hartfalen </a:t>
            </a:r>
            <a:r>
              <a:rPr lang="nl-NL" sz="1200" dirty="0">
                <a:solidFill>
                  <a:srgbClr val="000000"/>
                </a:solidFill>
                <a:effectLst/>
                <a:latin typeface="Century Gothic" panose="020B0502020202020204" pitchFamily="34" charset="0"/>
                <a:ea typeface="Calibri" panose="020F0502020204030204" pitchFamily="34" charset="0"/>
              </a:rPr>
              <a:t>(NYHA klasse III en IV)</a:t>
            </a:r>
            <a:r>
              <a:rPr lang="nl-NL" sz="1200" dirty="0">
                <a:effectLst/>
                <a:latin typeface="Century Gothic" panose="020B0502020202020204" pitchFamily="34" charset="0"/>
                <a:ea typeface="Calibri" panose="020F0502020204030204" pitchFamily="34" charset="0"/>
                <a:cs typeface="Arial" panose="020B0604020202020204" pitchFamily="34" charset="0"/>
              </a:rPr>
              <a:t>. </a:t>
            </a:r>
            <a:r>
              <a:rPr lang="nl-NL" sz="1200" dirty="0">
                <a:effectLst/>
                <a:latin typeface="Century Gothic" panose="020B0502020202020204" pitchFamily="34" charset="0"/>
                <a:ea typeface="Calibri" panose="020F0502020204030204" pitchFamily="34" charset="0"/>
              </a:rPr>
              <a:t>I-HARP bestaat uit drie delen. Het eerste deel (Signaleren) is bedoeld om een indruk van de palliatieve zorgbehoeften te krijgen. Het bestaat uit voorbeeldvragen om het gesprek te openen en dertien laagdrempelige signaleringsvragen. Indien de patiënt of zijn naaste(n) één van de signaleringsvragen met 'ja' beantwoordt, helpen de doorvraagsuggesties uit het tweede deel (Doorvragen) bij het herkennen van de specifieke zorgbehoeften. In deel 3 (Richting geven) staan tips en adviezen om met de geïdentificeerde zorgbehoeften aan de slag te gaan. De tool is voorzien van instructiemateriaal en tips voor implementatie in het ziekenhuis. </a:t>
            </a:r>
            <a:endParaRPr lang="nl-NL"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ts val="1300"/>
              </a:lnSpc>
              <a:spcBef>
                <a:spcPts val="0"/>
              </a:spcBef>
              <a:spcAft>
                <a:spcPts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25</a:t>
            </a:fld>
            <a:endParaRPr lang="nl-NL"/>
          </a:p>
        </p:txBody>
      </p:sp>
    </p:spTree>
    <p:extLst>
      <p:ext uri="{BB962C8B-B14F-4D97-AF65-F5344CB8AC3E}">
        <p14:creationId xmlns:p14="http://schemas.microsoft.com/office/powerpoint/2010/main" val="1546883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Op deze dia zie je de eerste opsomming, op de volgende dia staat het vervolg van deze opsomming .  De voorzitter kan hier al enkele hulpmiddelen selecteren. Daarnaast kan de voorzitter ervoor kiezen om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26</a:t>
            </a:fld>
            <a:endParaRPr lang="nl-NL"/>
          </a:p>
        </p:txBody>
      </p:sp>
    </p:spTree>
    <p:extLst>
      <p:ext uri="{BB962C8B-B14F-4D97-AF65-F5344CB8AC3E}">
        <p14:creationId xmlns:p14="http://schemas.microsoft.com/office/powerpoint/2010/main" val="3700417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draaiboek voor migrantenvoorlichters palliatieve zorg [</a:t>
            </a:r>
            <a:r>
              <a:rPr lang="nl-NL" sz="1200" dirty="0">
                <a:solidFill>
                  <a:srgbClr val="0563C1"/>
                </a:solidFill>
                <a:effectLst/>
                <a:latin typeface="Century Gothic" panose="020B0502020202020204" pitchFamily="34" charset="0"/>
                <a:ea typeface="Times New Roman" panose="02020603050405020304" pitchFamily="18" charset="0"/>
                <a:cs typeface="Arial" panose="020B0604020202020204" pitchFamily="34" charset="0"/>
                <a:hlinkClick r:id="rId3"/>
              </a:rPr>
              <a:t>https://www.pharos.nl/kennisbank/draaiboek-voor-een-voorlichtingsbijeenkomst-over-palliatieve-zorg-voor-migrantenvoorlichters/</a:t>
            </a:r>
            <a:r>
              <a:rPr lang="nl-NL" sz="1200" u="sng" dirty="0">
                <a:effectLst/>
                <a:latin typeface="Century Gothic" panose="020B0502020202020204" pitchFamily="34" charset="0"/>
                <a:ea typeface="Times New Roman" panose="02020603050405020304" pitchFamily="18" charset="0"/>
                <a:cs typeface="Arial" panose="020B0604020202020204" pitchFamily="34" charset="0"/>
              </a:rPr>
              <a:t>]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voor het voorbereiden, uitvoeren en evalueren van voorlichtingsbijeenkomsten over palliatieve zorg.</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27</a:t>
            </a:fld>
            <a:endParaRPr lang="nl-NL"/>
          </a:p>
        </p:txBody>
      </p:sp>
    </p:spTree>
    <p:extLst>
      <p:ext uri="{BB962C8B-B14F-4D97-AF65-F5344CB8AC3E}">
        <p14:creationId xmlns:p14="http://schemas.microsoft.com/office/powerpoint/2010/main" val="2606106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Een document van zestien pagina’s met adviezen voor zorgverleners die gebruikt kunnen worden in de voorlichting over palliatieve zorg aan patiënten met een migratieachtergrond. </a:t>
            </a:r>
            <a:r>
              <a:rPr lang="nl-NL" u="sng"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28</a:t>
            </a:fld>
            <a:endParaRPr lang="nl-NL"/>
          </a:p>
        </p:txBody>
      </p:sp>
    </p:spTree>
    <p:extLst>
      <p:ext uri="{BB962C8B-B14F-4D97-AF65-F5344CB8AC3E}">
        <p14:creationId xmlns:p14="http://schemas.microsoft.com/office/powerpoint/2010/main" val="3784016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De voorzitter kan ervoor kiezen om één of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29</a:t>
            </a:fld>
            <a:endParaRPr lang="nl-NL"/>
          </a:p>
        </p:txBody>
      </p:sp>
    </p:spTree>
    <p:extLst>
      <p:ext uri="{BB962C8B-B14F-4D97-AF65-F5344CB8AC3E}">
        <p14:creationId xmlns:p14="http://schemas.microsoft.com/office/powerpoint/2010/main" val="88373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Blok 1</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rPr>
              <a:t>Werkvorm: </a:t>
            </a:r>
            <a:r>
              <a:rPr lang="nl-NL" sz="1200" u="none" kern="1200" dirty="0">
                <a:solidFill>
                  <a:schemeClr val="tx1"/>
                </a:solidFill>
                <a:effectLst/>
                <a:latin typeface="+mn-lt"/>
                <a:ea typeface="+mn-ea"/>
                <a:cs typeface="+mn-cs"/>
              </a:rPr>
              <a:t>toelichting </a:t>
            </a:r>
          </a:p>
          <a:p>
            <a:pPr marL="1348740" indent="-1348740"/>
            <a:r>
              <a:rPr lang="nl-NL" sz="1200" u="sng" kern="1200" dirty="0">
                <a:solidFill>
                  <a:schemeClr val="tx1"/>
                </a:solidFill>
                <a:effectLst/>
                <a:latin typeface="+mn-lt"/>
                <a:ea typeface="+mn-ea"/>
                <a:cs typeface="+mn-cs"/>
              </a:rPr>
              <a:t>Inhoud: </a:t>
            </a:r>
            <a:r>
              <a:rPr lang="nl-NL" sz="1200" u="none" kern="1200" dirty="0">
                <a:solidFill>
                  <a:schemeClr val="tx1"/>
                </a:solidFill>
                <a:effectLst/>
                <a:latin typeface="+mn-lt"/>
                <a:ea typeface="+mn-ea"/>
                <a:cs typeface="+mn-cs"/>
              </a:rPr>
              <a:t>toelichting op het programma. </a:t>
            </a:r>
            <a:r>
              <a:rPr lang="nl-NL" sz="1800" b="1" u="none"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I</a:t>
            </a:r>
            <a:r>
              <a:rPr lang="nl-NL" sz="1800" b="1"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ntroductie </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Welkom door de voorzitter. Doel en aanleiding van de </a:t>
            </a:r>
          </a:p>
          <a:p>
            <a:pPr marL="1348740" indent="-1348740">
              <a:lnSpc>
                <a:spcPts val="1300"/>
              </a:lnSpc>
            </a:pP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bijeenkomst presenteren. Eventueel een voorstelrondje. </a:t>
            </a:r>
            <a:r>
              <a:rPr lang="nl-NL" sz="1800" b="1"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Themaverkenning en wensen voor de toekomst</a:t>
            </a:r>
            <a:endPar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marL="1348740" indent="-1348740">
              <a:lnSpc>
                <a:spcPts val="1300"/>
              </a:lnSpc>
            </a:pP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Aan de hand van video’s, vragen en stellingen met elkaar in gesprek over het thema en de kwaliteitsverbetering</a:t>
            </a:r>
          </a:p>
          <a:p>
            <a:pPr marL="1348740" indent="-1348740">
              <a:lnSpc>
                <a:spcPts val="1300"/>
              </a:lnSpc>
            </a:pP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die met elkaar gemaakt kan worden. </a:t>
            </a:r>
            <a:r>
              <a:rPr lang="nl-NL" sz="1800" b="1"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Conclusie wensen voor de toekomst</a:t>
            </a:r>
            <a:r>
              <a:rPr lang="nl-NL" sz="1800" b="1"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 </a:t>
            </a: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Korte nabespreking. Wat viel op </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tijdens de themaverkenning? </a:t>
            </a:r>
            <a:r>
              <a:rPr lang="nl-NL" sz="1800" b="1"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Acties voor verbetering benoemen</a:t>
            </a:r>
            <a:r>
              <a:rPr lang="nl-NL" sz="1800" b="1"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 </a:t>
            </a: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Met elkaar in gesprek. Benoemen van acties</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voor verbetering om wensen voor de toekomst te realiseren. En benoemen welke hulpmiddelen daarbij kunnen </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helpen. </a:t>
            </a:r>
            <a:r>
              <a:rPr lang="nl-NL" sz="1800" b="1"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Acties voor verbetering verzamelen </a:t>
            </a: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Nabespreking en verhelderingsvragen stellen zodat alle verzamelde </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acties voor alle deelnemers duidelijk zijn om in het volgende blok te kunnen prioriteren. </a:t>
            </a:r>
            <a:r>
              <a:rPr lang="nl-NL" sz="1800" b="1"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Prioriteren</a:t>
            </a:r>
            <a:r>
              <a:rPr lang="nl-NL" sz="1800" b="1"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 </a:t>
            </a: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Met elkaar in </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gesprek. Hoe gaan we verder met dit onderwerp? Prioriteren van acties en mogelijke eigenaren toekennen.</a:t>
            </a:r>
          </a:p>
          <a:p>
            <a:pPr marL="1348740" indent="-1348740">
              <a:lnSpc>
                <a:spcPts val="1300"/>
              </a:lnSpc>
            </a:pPr>
            <a:r>
              <a:rPr lang="nl-NL" sz="1800" b="1"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Afronding</a:t>
            </a:r>
            <a:r>
              <a:rPr lang="nl-NL" sz="1800" b="1"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 </a:t>
            </a: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De voorzitter geeft een korte samenvatting van de bijeenkomst en de gemaakte afspraken. De </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voorzitter vraagt aan de deelnemers hoe ze de bijeenkomst ervaren hebben.</a:t>
            </a:r>
            <a:endPar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marL="1348740" indent="-1348740">
              <a:lnSpc>
                <a:spcPts val="1300"/>
              </a:lnSpc>
            </a:pPr>
            <a:r>
              <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Volgende dia welkom en introductie</a:t>
            </a:r>
          </a:p>
          <a:p>
            <a:pPr marL="1348740" indent="-1348740">
              <a:lnSpc>
                <a:spcPts val="1300"/>
              </a:lnSpc>
            </a:pPr>
            <a:endPar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marL="1348740" indent="-1348740">
              <a:lnSpc>
                <a:spcPts val="1300"/>
              </a:lnSpc>
            </a:pPr>
            <a:endPar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 </a:t>
            </a:r>
            <a:endPar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a:lnSpc>
                <a:spcPts val="1300"/>
              </a:lnSpc>
            </a:pPr>
            <a:endPar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Volgende dia: welkom en introductie</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a:t>
            </a:fld>
            <a:endParaRPr lang="nl-NL"/>
          </a:p>
        </p:txBody>
      </p:sp>
    </p:spTree>
    <p:extLst>
      <p:ext uri="{BB962C8B-B14F-4D97-AF65-F5344CB8AC3E}">
        <p14:creationId xmlns:p14="http://schemas.microsoft.com/office/powerpoint/2010/main" val="998779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De films zijn bedoeld voor de patiënt en zijn familie. Zij kunnen de film thuis bekijken, of eventueel samen met u als zorgverlener. U zult zien dat u daarna veel te bespreken heeft.</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 </a:t>
            </a:r>
            <a:r>
              <a:rPr lang="nl-NL"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De films zijn gemaakt in vier talen; Papiaments, </a:t>
            </a:r>
            <a:r>
              <a:rPr lang="nl-NL" sz="1200" dirty="0" err="1">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Kantonees</a:t>
            </a:r>
            <a:r>
              <a:rPr lang="nl-NL"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(met ondertitels in het Mandarijn), Turks en Marokkaans-Arabisch.  </a:t>
            </a:r>
            <a:endParaRPr lang="nl-NL" sz="10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bijsluiter video’s</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30</a:t>
            </a:fld>
            <a:endParaRPr lang="nl-NL"/>
          </a:p>
        </p:txBody>
      </p:sp>
    </p:spTree>
    <p:extLst>
      <p:ext uri="{BB962C8B-B14F-4D97-AF65-F5344CB8AC3E}">
        <p14:creationId xmlns:p14="http://schemas.microsoft.com/office/powerpoint/2010/main" val="1417692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bijsluiter video’s [</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https</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www.pharos.nl</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wp</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-content/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uploads</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/2020/11/Bijsluiter-voorlichtingsfilms-In-gesprek-over-leven-en-</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dood.pdf</a:t>
            </a:r>
            <a:r>
              <a:rPr lang="nl-NL" sz="1200" u="sng" dirty="0">
                <a:effectLst/>
                <a:latin typeface="Century Gothic" panose="020B0502020202020204" pitchFamily="34" charset="0"/>
                <a:ea typeface="Times New Roman" panose="02020603050405020304" pitchFamily="18" charset="0"/>
                <a:cs typeface="Arial" panose="020B0604020202020204" pitchFamily="34" charset="0"/>
              </a:rPr>
              <a:t>] </a:t>
            </a:r>
            <a:r>
              <a:rPr lang="nl-NL"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geeft handvatten voor het gebruik van voorlichtingsfilms bij gesprekken over het levenseinde</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3. conclusies wensen voor de toekomst </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31</a:t>
            </a:fld>
            <a:endParaRPr lang="nl-NL"/>
          </a:p>
        </p:txBody>
      </p:sp>
    </p:spTree>
    <p:extLst>
      <p:ext uri="{BB962C8B-B14F-4D97-AF65-F5344CB8AC3E}">
        <p14:creationId xmlns:p14="http://schemas.microsoft.com/office/powerpoint/2010/main" val="2438508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de </a:t>
            </a:r>
            <a:r>
              <a:rPr lang="nl-NL" sz="1200" u="none" dirty="0">
                <a:effectLst/>
                <a:latin typeface="Century Gothic" panose="020B0502020202020204" pitchFamily="34" charset="0"/>
                <a:cs typeface="Arial" panose="020B0604020202020204" pitchFamily="34" charset="0"/>
              </a:rPr>
              <a:t>T</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oolkit ‘Proactieve palliatieve zorg in de GGZ file:///C:/Users/cmo2009.53918/Downloads/file_7a0d97ba-f986-4fb0-bccc-afe4b637a9ea_Implementatiehandleiding-Digitaal%20(5).pdf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Lato"/>
              </a:rPr>
              <a:t>biedt hulpverleners in de ggz ondersteuning bij het bieden van goede lichamelijke, psychosociale en spirituele zorg in geval van een ernstige en levensbedreigende aandoening. De </a:t>
            </a:r>
            <a:r>
              <a:rPr lang="nl-NL" b="0" i="0" dirty="0" err="1">
                <a:solidFill>
                  <a:srgbClr val="000000"/>
                </a:solidFill>
                <a:effectLst/>
                <a:latin typeface="Lato"/>
              </a:rPr>
              <a:t>toolkit</a:t>
            </a:r>
            <a:r>
              <a:rPr lang="nl-NL" b="0" i="0" dirty="0">
                <a:solidFill>
                  <a:srgbClr val="000000"/>
                </a:solidFill>
                <a:effectLst/>
                <a:latin typeface="Lato"/>
              </a:rPr>
              <a:t> biedt specifieke handvatten voor zorg in de laatste levensfase. Daarbij wordt ook aandacht besteed aan begeleiding van familieleden. Verschillende bestaande methodieken voor het bieden van palliatieve zorg zijn in de </a:t>
            </a:r>
            <a:r>
              <a:rPr lang="nl-NL" b="0" i="0" dirty="0" err="1">
                <a:solidFill>
                  <a:srgbClr val="000000"/>
                </a:solidFill>
                <a:effectLst/>
                <a:latin typeface="Lato"/>
              </a:rPr>
              <a:t>toolkit</a:t>
            </a:r>
            <a:r>
              <a:rPr lang="nl-NL" b="0" i="0" dirty="0">
                <a:solidFill>
                  <a:srgbClr val="000000"/>
                </a:solidFill>
                <a:effectLst/>
                <a:latin typeface="Lato"/>
              </a:rPr>
              <a:t> geïntegreerd.</a:t>
            </a:r>
            <a:endParaRPr lang="nl-NL" sz="1200" dirty="0">
              <a:effectLst/>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32</a:t>
            </a:fld>
            <a:endParaRPr lang="nl-NL"/>
          </a:p>
        </p:txBody>
      </p:sp>
    </p:spTree>
    <p:extLst>
      <p:ext uri="{BB962C8B-B14F-4D97-AF65-F5344CB8AC3E}">
        <p14:creationId xmlns:p14="http://schemas.microsoft.com/office/powerpoint/2010/main" val="2602388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Blok 3 </a:t>
            </a:r>
            <a:r>
              <a:rPr lang="nl-NL" sz="12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(15 min)</a:t>
            </a:r>
            <a:endParaRPr lang="nl-NL"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Werkvorm: nabespreking</a:t>
            </a:r>
          </a:p>
          <a:p>
            <a:pPr>
              <a:lnSpc>
                <a:spcPct val="115000"/>
              </a:lnSpc>
            </a:pPr>
            <a:r>
              <a:rPr lang="nl-NL" sz="1000" kern="1200" dirty="0">
                <a:solidFill>
                  <a:schemeClr val="tx1"/>
                </a:solidFill>
                <a:effectLst/>
                <a:latin typeface="+mn-lt"/>
                <a:ea typeface="+mn-ea"/>
                <a:cs typeface="+mn-cs"/>
              </a:rPr>
              <a:t>Inhoud: </a:t>
            </a:r>
            <a:r>
              <a:rPr lang="nl-NL" sz="1200" b="1"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Na de discussie (in </a:t>
            </a:r>
            <a:r>
              <a:rPr lang="nl-NL" sz="12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subgroepjes</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komen de deelnemers weer bij elkaar in de plenaire bijeenkomst. De voorzitter geeft ieder groepje het woord en vraagt wat het </a:t>
            </a:r>
            <a:r>
              <a:rPr lang="nl-NL" sz="12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subgroepje</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wil terugkoppelen over de discussie. De input van de </a:t>
            </a:r>
            <a:r>
              <a:rPr lang="nl-NL" sz="12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subgroepjes</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wordt nabesproken. De voorzitter vraagt bijvoorbeeld aan de deelnemers wat hen is opgevallen en welke mogelijkheden en kansen er liggen. </a:t>
            </a:r>
          </a:p>
          <a:p>
            <a:pPr>
              <a:lnSpc>
                <a:spcPct val="90000"/>
              </a:lnSpc>
              <a:spcBef>
                <a:spcPts val="1000"/>
              </a:spcBef>
            </a:pPr>
            <a:r>
              <a:rPr lang="nl-NL" dirty="0">
                <a:cs typeface="Calibri"/>
              </a:rPr>
              <a:t>Volgende dia: 4 acties voor verbetering benoemen</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33</a:t>
            </a:fld>
            <a:endParaRPr lang="nl-NL"/>
          </a:p>
        </p:txBody>
      </p:sp>
    </p:spTree>
    <p:extLst>
      <p:ext uri="{BB962C8B-B14F-4D97-AF65-F5344CB8AC3E}">
        <p14:creationId xmlns:p14="http://schemas.microsoft.com/office/powerpoint/2010/main" val="128145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Blok 4 </a:t>
            </a:r>
            <a:r>
              <a:rPr lang="nl-NL" sz="12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(20 min)</a:t>
            </a:r>
            <a:endParaRPr lang="nl-NL"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Werkvorm: groepsgesprek</a:t>
            </a:r>
          </a:p>
          <a:p>
            <a:pPr marL="1348740" indent="-1348740">
              <a:lnSpc>
                <a:spcPts val="1300"/>
              </a:lnSpc>
            </a:pPr>
            <a:r>
              <a:rPr lang="nl-NL" sz="1000" kern="1200" dirty="0">
                <a:solidFill>
                  <a:schemeClr val="tx1"/>
                </a:solidFill>
                <a:effectLst/>
                <a:latin typeface="+mn-lt"/>
                <a:ea typeface="+mn-ea"/>
                <a:cs typeface="+mn-cs"/>
              </a:rPr>
              <a:t>Inhoud: </a:t>
            </a:r>
            <a:r>
              <a:rPr lang="nl-NL" sz="12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Benoemen van acties voor verbetering om wensen voor de toekomst te realiseren. En benoemen welke hulpmiddelen daarbij</a:t>
            </a:r>
          </a:p>
          <a:p>
            <a:pPr marL="1348740" indent="-1348740">
              <a:lnSpc>
                <a:spcPts val="1300"/>
              </a:lnSpc>
            </a:pPr>
            <a:r>
              <a:rPr lang="nl-NL" sz="12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kunnen helpen. </a:t>
            </a:r>
            <a:endParaRPr lang="nl-NL" sz="12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Calibri"/>
              </a:rPr>
              <a:t>Volgende dia: 5 acties voor verbetering verzamelen</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34</a:t>
            </a:fld>
            <a:endParaRPr lang="nl-NL"/>
          </a:p>
        </p:txBody>
      </p:sp>
    </p:spTree>
    <p:extLst>
      <p:ext uri="{BB962C8B-B14F-4D97-AF65-F5344CB8AC3E}">
        <p14:creationId xmlns:p14="http://schemas.microsoft.com/office/powerpoint/2010/main" val="2924011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Blok 5 </a:t>
            </a:r>
            <a:r>
              <a:rPr lang="nl-NL" sz="12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(10 min)</a:t>
            </a:r>
            <a:endParaRPr lang="nl-NL"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Werkvorm: groepsgesprek</a:t>
            </a:r>
          </a:p>
          <a:p>
            <a:pPr marL="0" marR="0" lvl="0" indent="0" algn="l" defTabSz="914400" rtl="0" eaLnBrk="1" fontAlgn="auto" latinLnBrk="0" hangingPunct="1">
              <a:lnSpc>
                <a:spcPct val="90000"/>
              </a:lnSpc>
              <a:spcBef>
                <a:spcPts val="1000"/>
              </a:spcBef>
              <a:spcAft>
                <a:spcPts val="0"/>
              </a:spcAft>
              <a:buClrTx/>
              <a:buSzTx/>
              <a:buFontTx/>
              <a:buNone/>
              <a:tabLst/>
              <a:defRPr/>
            </a:pPr>
            <a:r>
              <a:rPr lang="nl-NL" sz="1000" kern="1200" dirty="0">
                <a:solidFill>
                  <a:schemeClr val="tx1"/>
                </a:solidFill>
                <a:effectLst/>
                <a:latin typeface="+mn-lt"/>
                <a:ea typeface="+mn-ea"/>
                <a:cs typeface="+mn-cs"/>
              </a:rPr>
              <a:t>Inhoud: </a:t>
            </a:r>
            <a:r>
              <a:rPr lang="nl-NL" sz="12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Nabespreking en verhelderingsvragen stellen zodat alle verzamelde acties voor alle deelnemers duidelijk zijn om in het volgende blok te kunnen prioriteren. </a:t>
            </a:r>
            <a:endParaRPr lang="nl-NL" sz="12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a:lnSpc>
                <a:spcPct val="90000"/>
              </a:lnSpc>
              <a:spcBef>
                <a:spcPts val="1000"/>
              </a:spcBef>
            </a:pPr>
            <a:r>
              <a:rPr lang="nl-NL" dirty="0">
                <a:cs typeface="Calibri"/>
              </a:rPr>
              <a:t>Volgende dia: 6 prioriteren</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35</a:t>
            </a:fld>
            <a:endParaRPr lang="nl-NL"/>
          </a:p>
        </p:txBody>
      </p:sp>
    </p:spTree>
    <p:extLst>
      <p:ext uri="{BB962C8B-B14F-4D97-AF65-F5344CB8AC3E}">
        <p14:creationId xmlns:p14="http://schemas.microsoft.com/office/powerpoint/2010/main" val="260105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Blok 6 </a:t>
            </a:r>
            <a:r>
              <a:rPr lang="nl-NL" sz="12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(30 min)</a:t>
            </a:r>
            <a:endParaRPr lang="nl-NL"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Werkvorm: prioriteren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rgbClr val="053C5C"/>
                </a:solidFill>
                <a:effectLst/>
                <a:latin typeface="Century Gothic" panose="020B0502020202020204" pitchFamily="34" charset="0"/>
                <a:ea typeface="+mn-ea"/>
                <a:cs typeface="Times New Roman" panose="02020603050405020304" pitchFamily="18" charset="0"/>
              </a:rPr>
              <a:t>Inhoud: </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Na de terugkoppeling kunnen er concrete acties worden afgesproken. Waar wil de groep morgen mee aan de slag? De voorzitter haalt de acties op uit de groep door personen het woord te geven. Nadat alle acties opgehaald zijn worden er met de groep prioriteiten gesteld.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Calibri"/>
              </a:rPr>
              <a:t>Volgende dia: afronding</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36</a:t>
            </a:fld>
            <a:endParaRPr lang="nl-NL"/>
          </a:p>
        </p:txBody>
      </p:sp>
    </p:spTree>
    <p:extLst>
      <p:ext uri="{BB962C8B-B14F-4D97-AF65-F5344CB8AC3E}">
        <p14:creationId xmlns:p14="http://schemas.microsoft.com/office/powerpoint/2010/main" val="3112187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Blok 7 </a:t>
            </a:r>
            <a:r>
              <a:rPr lang="nl-NL" sz="12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(10 min)</a:t>
            </a:r>
            <a:endParaRPr lang="nl-NL" sz="1200" u="sng" kern="1200" dirty="0">
              <a:solidFill>
                <a:schemeClr val="tx1"/>
              </a:solidFill>
              <a:effectLst/>
              <a:latin typeface="Arial" charset="0"/>
              <a:ea typeface="+mn-ea"/>
              <a:cs typeface="+mn-cs"/>
            </a:endParaRPr>
          </a:p>
          <a:p>
            <a:r>
              <a:rPr lang="nl-NL" sz="1200" u="sng" kern="1200" dirty="0">
                <a:solidFill>
                  <a:schemeClr val="tx1"/>
                </a:solidFill>
                <a:effectLst/>
                <a:latin typeface="Arial" charset="0"/>
                <a:ea typeface="+mn-ea"/>
                <a:cs typeface="+mn-cs"/>
              </a:rPr>
              <a:t>Werkvorm:</a:t>
            </a:r>
            <a:r>
              <a:rPr lang="nl-NL" sz="1200" kern="1200" dirty="0">
                <a:solidFill>
                  <a:schemeClr val="tx1"/>
                </a:solidFill>
                <a:effectLst/>
                <a:latin typeface="Arial" charset="0"/>
                <a:ea typeface="+mn-ea"/>
                <a:cs typeface="+mn-cs"/>
              </a:rPr>
              <a:t> samenvatten, nazit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Arial" charset="0"/>
                <a:ea typeface="+mn-ea"/>
                <a:cs typeface="+mn-cs"/>
              </a:rPr>
              <a:t>Inhoud:</a:t>
            </a:r>
            <a:r>
              <a:rPr lang="nl-NL" sz="1200" kern="1200" dirty="0">
                <a:solidFill>
                  <a:schemeClr val="tx1"/>
                </a:solidFill>
                <a:effectLst/>
                <a:latin typeface="Arial" charset="0"/>
                <a:ea typeface="+mn-ea"/>
                <a:cs typeface="+mn-cs"/>
              </a:rPr>
              <a:t> </a:t>
            </a:r>
            <a:r>
              <a:rPr lang="nl-NL" sz="1200" kern="1200" dirty="0">
                <a:solidFill>
                  <a:srgbClr val="053C5C"/>
                </a:solidFill>
                <a:effectLst/>
                <a:latin typeface="Century Gothic" panose="020B0502020202020204" pitchFamily="34" charset="0"/>
                <a:ea typeface="+mn-ea"/>
                <a:cs typeface="+mn-cs"/>
              </a:rPr>
              <a:t>d</a:t>
            </a:r>
            <a:r>
              <a:rPr lang="nl-NL" sz="12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e voorzitter geeft een korte samenvatting van de bijeenkomst en de gemaakte afspraken. De voorzitter vraagt aan de deelnemers hoe ze de bijeenkomst ervaren hebben. </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De voorzitter heeft tot een half uur na de bijeenkomst tijd voor een nazit</a:t>
            </a:r>
            <a:r>
              <a:rPr lang="nl-NL" sz="1200" b="1"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Dit geeft deelnemers de gelegenheid om vragen te stellen die zijn blijven liggen.</a:t>
            </a:r>
            <a:endParaRPr lang="nl-NL" sz="12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r>
              <a:rPr lang="nl-NL" sz="1200" kern="1200" dirty="0">
                <a:solidFill>
                  <a:schemeClr val="tx1"/>
                </a:solidFill>
                <a:effectLst/>
                <a:latin typeface="Arial" charset="0"/>
                <a:ea typeface="+mn-ea"/>
                <a:cs typeface="+mn-cs"/>
              </a:rPr>
              <a:t>Volgende dia: bronvermelding</a:t>
            </a:r>
            <a:endParaRPr lang="nl-NL" sz="12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37</a:t>
            </a:fld>
            <a:endParaRPr lang="nl-NL"/>
          </a:p>
        </p:txBody>
      </p:sp>
    </p:spTree>
    <p:extLst>
      <p:ext uri="{BB962C8B-B14F-4D97-AF65-F5344CB8AC3E}">
        <p14:creationId xmlns:p14="http://schemas.microsoft.com/office/powerpoint/2010/main" val="1130930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bronnen zijn gebruikt bij de totstandkoming van de handreiking markering en/of proactieve zorgplanning in de </a:t>
            </a:r>
            <a:r>
              <a:rPr lang="nl-NL" dirty="0" err="1"/>
              <a:t>tweedelijn</a:t>
            </a:r>
            <a:r>
              <a:rPr lang="nl-NL" dirty="0"/>
              <a:t>.</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38</a:t>
            </a:fld>
            <a:endParaRPr lang="nl-NL"/>
          </a:p>
        </p:txBody>
      </p:sp>
    </p:spTree>
    <p:extLst>
      <p:ext uri="{BB962C8B-B14F-4D97-AF65-F5344CB8AC3E}">
        <p14:creationId xmlns:p14="http://schemas.microsoft.com/office/powerpoint/2010/main" val="3905940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Laatste dia.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39</a:t>
            </a:fld>
            <a:endParaRPr lang="nl-NL"/>
          </a:p>
        </p:txBody>
      </p:sp>
    </p:spTree>
    <p:extLst>
      <p:ext uri="{BB962C8B-B14F-4D97-AF65-F5344CB8AC3E}">
        <p14:creationId xmlns:p14="http://schemas.microsoft.com/office/powerpoint/2010/main" val="2667397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Blok 2 </a:t>
            </a:r>
            <a:r>
              <a:rPr lang="nl-NL" sz="18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(20 min)</a:t>
            </a:r>
            <a:endParaRPr lang="nl-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Werkvorm: presentatie van (meerdere) hulpmiddelen, groepsgesprek. De voorzitter heeft hierbij de keuze uit dia 6 t/m 73</a:t>
            </a:r>
          </a:p>
          <a:p>
            <a:pPr marL="0" marR="0" lvl="0" indent="0" algn="l" defTabSz="914400" rtl="0" eaLnBrk="1" fontAlgn="auto" latinLnBrk="0" hangingPunct="1">
              <a:lnSpc>
                <a:spcPct val="90000"/>
              </a:lnSpc>
              <a:spcBef>
                <a:spcPts val="1000"/>
              </a:spcBef>
              <a:spcAft>
                <a:spcPts val="0"/>
              </a:spcAft>
              <a:buClrTx/>
              <a:buSzTx/>
              <a:buFontTx/>
              <a:buNone/>
              <a:tabLst/>
              <a:defRPr/>
            </a:pPr>
            <a:r>
              <a:rPr lang="nl-NL" sz="1200" kern="1200" dirty="0">
                <a:solidFill>
                  <a:schemeClr val="tx1"/>
                </a:solidFill>
                <a:effectLst/>
                <a:latin typeface="+mn-lt"/>
                <a:ea typeface="+mn-ea"/>
                <a:cs typeface="+mn-cs"/>
              </a:rPr>
              <a:t>Inhoud: </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Aan de hand van inspirerende/prikkelende video’s, vragen en stellingen met elkaar in gesprek over het thema en de kwaliteitsverbetering die met elkaar gemaakt kan worden. </a:t>
            </a:r>
            <a:endParaRPr lang="nl-NL" sz="1200" kern="1200" dirty="0">
              <a:solidFill>
                <a:schemeClr val="tx1"/>
              </a:solidFill>
              <a:effectLst/>
              <a:latin typeface="+mn-lt"/>
              <a:ea typeface="+mn-ea"/>
              <a:cs typeface="+mn-cs"/>
            </a:endParaRPr>
          </a:p>
          <a:p>
            <a:pPr>
              <a:lnSpc>
                <a:spcPct val="90000"/>
              </a:lnSpc>
              <a:spcBef>
                <a:spcPts val="1000"/>
              </a:spcBef>
            </a:pPr>
            <a:r>
              <a:rPr lang="nl-NL" dirty="0">
                <a:cs typeface="Calibri"/>
              </a:rPr>
              <a:t>Volgende dia: afhankelijk van het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a:t>
            </a:fld>
            <a:endParaRPr lang="nl-NL"/>
          </a:p>
        </p:txBody>
      </p:sp>
    </p:spTree>
    <p:extLst>
      <p:ext uri="{BB962C8B-B14F-4D97-AF65-F5344CB8AC3E}">
        <p14:creationId xmlns:p14="http://schemas.microsoft.com/office/powerpoint/2010/main" val="383766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Volgende dia: uitleg definitie markering</a:t>
            </a:r>
            <a:endParaRPr lang="nl-NL" dirty="0"/>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a:t>
            </a:fld>
            <a:endParaRPr lang="nl-NL"/>
          </a:p>
        </p:txBody>
      </p:sp>
    </p:spTree>
    <p:extLst>
      <p:ext uri="{BB962C8B-B14F-4D97-AF65-F5344CB8AC3E}">
        <p14:creationId xmlns:p14="http://schemas.microsoft.com/office/powerpoint/2010/main" val="3646629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Werkvorm: kort toelichten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Inhoud: In het kwaliteitskader is het begrip markering (nog) niet opgenomen. Met het ontwikkelen van het onderwijsraamwerk 2.0 heeft O2PZ en PZNL samen de definitie vorm gegeven. In het kwaliteitskader staat verder: </a:t>
            </a:r>
            <a:r>
              <a:rPr lang="en-US" sz="1200" dirty="0">
                <a:latin typeface="Century Gothic"/>
              </a:rPr>
              <a:t>Om </a:t>
            </a:r>
            <a:r>
              <a:rPr lang="en-US" sz="1200" dirty="0" err="1">
                <a:latin typeface="Century Gothic"/>
              </a:rPr>
              <a:t>ervoor</a:t>
            </a:r>
            <a:r>
              <a:rPr lang="en-US" sz="1200" dirty="0">
                <a:latin typeface="Century Gothic"/>
              </a:rPr>
              <a:t> </a:t>
            </a:r>
            <a:r>
              <a:rPr lang="en-US" sz="1200" dirty="0" err="1">
                <a:latin typeface="Century Gothic"/>
              </a:rPr>
              <a:t>te</a:t>
            </a:r>
            <a:r>
              <a:rPr lang="en-US" sz="1200" dirty="0">
                <a:latin typeface="Century Gothic"/>
              </a:rPr>
              <a:t> </a:t>
            </a:r>
            <a:r>
              <a:rPr lang="en-US" sz="1200" dirty="0" err="1">
                <a:latin typeface="Century Gothic"/>
              </a:rPr>
              <a:t>zorgen</a:t>
            </a:r>
            <a:r>
              <a:rPr lang="en-US" sz="1200" dirty="0">
                <a:latin typeface="Century Gothic"/>
              </a:rPr>
              <a:t> </a:t>
            </a:r>
            <a:r>
              <a:rPr lang="en-US" sz="1200" dirty="0" err="1">
                <a:latin typeface="Century Gothic"/>
              </a:rPr>
              <a:t>dat</a:t>
            </a:r>
            <a:r>
              <a:rPr lang="en-US" sz="1200" dirty="0">
                <a:latin typeface="Century Gothic"/>
              </a:rPr>
              <a:t> de </a:t>
            </a:r>
            <a:r>
              <a:rPr lang="en-US" sz="1200" dirty="0" err="1">
                <a:latin typeface="Century Gothic"/>
              </a:rPr>
              <a:t>waarden</a:t>
            </a:r>
            <a:r>
              <a:rPr lang="en-US" sz="1200" dirty="0">
                <a:latin typeface="Century Gothic"/>
              </a:rPr>
              <a:t>, </a:t>
            </a:r>
            <a:r>
              <a:rPr lang="en-US" sz="1200" dirty="0" err="1">
                <a:latin typeface="Century Gothic"/>
              </a:rPr>
              <a:t>wensen</a:t>
            </a:r>
            <a:r>
              <a:rPr lang="en-US" sz="1200" dirty="0">
                <a:latin typeface="Century Gothic"/>
              </a:rPr>
              <a:t> </a:t>
            </a:r>
            <a:r>
              <a:rPr lang="en-US" sz="1200" dirty="0" err="1">
                <a:latin typeface="Century Gothic"/>
              </a:rPr>
              <a:t>en</a:t>
            </a:r>
            <a:r>
              <a:rPr lang="en-US" sz="1200" dirty="0">
                <a:latin typeface="Century Gothic"/>
              </a:rPr>
              <a:t> </a:t>
            </a:r>
            <a:r>
              <a:rPr lang="en-US" sz="1200" dirty="0" err="1">
                <a:latin typeface="Century Gothic"/>
              </a:rPr>
              <a:t>behoeften</a:t>
            </a:r>
            <a:r>
              <a:rPr lang="en-US" sz="1200" dirty="0">
                <a:latin typeface="Century Gothic"/>
              </a:rPr>
              <a:t> van de </a:t>
            </a:r>
            <a:r>
              <a:rPr lang="en-US" sz="1200" dirty="0" err="1">
                <a:latin typeface="Century Gothic"/>
              </a:rPr>
              <a:t>patiënt</a:t>
            </a:r>
            <a:r>
              <a:rPr lang="en-US" sz="1200" dirty="0">
                <a:latin typeface="Century Gothic"/>
              </a:rPr>
              <a:t> </a:t>
            </a:r>
            <a:r>
              <a:rPr lang="en-US" sz="1200" dirty="0" err="1">
                <a:latin typeface="Century Gothic"/>
              </a:rPr>
              <a:t>bekend</a:t>
            </a:r>
            <a:r>
              <a:rPr lang="en-US" sz="1200" dirty="0">
                <a:latin typeface="Century Gothic"/>
              </a:rPr>
              <a:t> </a:t>
            </a:r>
            <a:r>
              <a:rPr lang="en-US" sz="1200" dirty="0" err="1">
                <a:latin typeface="Century Gothic"/>
              </a:rPr>
              <a:t>zijn</a:t>
            </a:r>
            <a:r>
              <a:rPr lang="en-US" sz="1200" dirty="0">
                <a:latin typeface="Century Gothic"/>
              </a:rPr>
              <a:t>, is het van </a:t>
            </a:r>
            <a:r>
              <a:rPr lang="en-US" sz="1200" dirty="0" err="1">
                <a:latin typeface="Century Gothic"/>
              </a:rPr>
              <a:t>belang</a:t>
            </a:r>
            <a:r>
              <a:rPr lang="en-US" sz="1200" dirty="0">
                <a:latin typeface="Century Gothic"/>
              </a:rPr>
              <a:t> de start van de </a:t>
            </a:r>
            <a:r>
              <a:rPr lang="en-US" sz="1200" dirty="0" err="1">
                <a:latin typeface="Century Gothic"/>
              </a:rPr>
              <a:t>palliatieve</a:t>
            </a:r>
            <a:r>
              <a:rPr lang="en-US" sz="1200" dirty="0">
                <a:latin typeface="Century Gothic"/>
              </a:rPr>
              <a:t> </a:t>
            </a:r>
            <a:r>
              <a:rPr lang="en-US" sz="1200" dirty="0" err="1">
                <a:latin typeface="Century Gothic"/>
              </a:rPr>
              <a:t>fase</a:t>
            </a:r>
            <a:r>
              <a:rPr lang="en-US" sz="1200" dirty="0">
                <a:latin typeface="Century Gothic"/>
              </a:rPr>
              <a:t>, </a:t>
            </a:r>
            <a:r>
              <a:rPr lang="en-US" sz="1200" dirty="0" err="1">
                <a:latin typeface="Century Gothic"/>
              </a:rPr>
              <a:t>en</a:t>
            </a:r>
            <a:r>
              <a:rPr lang="en-US" sz="1200" dirty="0">
                <a:latin typeface="Century Gothic"/>
              </a:rPr>
              <a:t> </a:t>
            </a:r>
            <a:r>
              <a:rPr lang="en-US" sz="1200" dirty="0" err="1">
                <a:latin typeface="Century Gothic"/>
              </a:rPr>
              <a:t>daarmee</a:t>
            </a:r>
            <a:r>
              <a:rPr lang="en-US" sz="1200" dirty="0">
                <a:latin typeface="Century Gothic"/>
              </a:rPr>
              <a:t> van de </a:t>
            </a:r>
            <a:r>
              <a:rPr lang="en-US" sz="1200" dirty="0" err="1">
                <a:latin typeface="Century Gothic"/>
              </a:rPr>
              <a:t>palliatieve</a:t>
            </a:r>
            <a:r>
              <a:rPr lang="en-US" sz="1200" dirty="0">
                <a:latin typeface="Century Gothic"/>
              </a:rPr>
              <a:t> </a:t>
            </a:r>
            <a:r>
              <a:rPr lang="en-US" sz="1200" dirty="0" err="1">
                <a:latin typeface="Century Gothic"/>
              </a:rPr>
              <a:t>zorg</a:t>
            </a:r>
            <a:r>
              <a:rPr lang="en-US" sz="1200" dirty="0">
                <a:latin typeface="Century Gothic"/>
              </a:rPr>
              <a:t>, </a:t>
            </a:r>
            <a:r>
              <a:rPr lang="en-US" sz="1200" dirty="0" err="1">
                <a:latin typeface="Century Gothic"/>
              </a:rPr>
              <a:t>te</a:t>
            </a:r>
            <a:r>
              <a:rPr lang="en-US" sz="1200" dirty="0">
                <a:latin typeface="Century Gothic"/>
              </a:rPr>
              <a:t> </a:t>
            </a:r>
            <a:r>
              <a:rPr lang="en-US" sz="1200" dirty="0" err="1">
                <a:latin typeface="Century Gothic"/>
              </a:rPr>
              <a:t>markeren</a:t>
            </a:r>
            <a:r>
              <a:rPr lang="en-US" sz="1200" dirty="0">
                <a:latin typeface="Century Gothic"/>
              </a:rPr>
              <a:t>. </a:t>
            </a:r>
            <a:r>
              <a:rPr lang="en-US" sz="1200" dirty="0" err="1">
                <a:latin typeface="Century Gothic"/>
              </a:rPr>
              <a:t>Hiervoor</a:t>
            </a:r>
            <a:r>
              <a:rPr lang="en-US" sz="1200" dirty="0">
                <a:latin typeface="Century Gothic"/>
              </a:rPr>
              <a:t> </a:t>
            </a:r>
            <a:r>
              <a:rPr lang="en-US" sz="1200" dirty="0" err="1">
                <a:latin typeface="Century Gothic"/>
              </a:rPr>
              <a:t>stelt</a:t>
            </a:r>
            <a:r>
              <a:rPr lang="en-US" sz="1200" dirty="0">
                <a:latin typeface="Century Gothic"/>
              </a:rPr>
              <a:t> de </a:t>
            </a:r>
            <a:r>
              <a:rPr lang="en-US" sz="1200" dirty="0" err="1">
                <a:latin typeface="Century Gothic"/>
              </a:rPr>
              <a:t>behandelend</a:t>
            </a:r>
            <a:r>
              <a:rPr lang="en-US" sz="1200" dirty="0">
                <a:latin typeface="Century Gothic"/>
              </a:rPr>
              <a:t> arts </a:t>
            </a:r>
            <a:r>
              <a:rPr lang="en-US" sz="1200" dirty="0" err="1">
                <a:latin typeface="Century Gothic"/>
              </a:rPr>
              <a:t>zichzelf</a:t>
            </a:r>
            <a:r>
              <a:rPr lang="en-US" sz="1200" dirty="0">
                <a:latin typeface="Century Gothic"/>
              </a:rPr>
              <a:t> de </a:t>
            </a:r>
            <a:r>
              <a:rPr lang="en-US" sz="1200" dirty="0" err="1">
                <a:latin typeface="Century Gothic"/>
              </a:rPr>
              <a:t>zogenoemde</a:t>
            </a:r>
            <a:r>
              <a:rPr lang="en-US" sz="1200" dirty="0">
                <a:latin typeface="Century Gothic"/>
              </a:rPr>
              <a:t> surprise question: ‘Zou het </a:t>
            </a:r>
            <a:r>
              <a:rPr lang="en-US" sz="1200" dirty="0" err="1">
                <a:latin typeface="Century Gothic"/>
              </a:rPr>
              <a:t>mij</a:t>
            </a:r>
            <a:r>
              <a:rPr lang="en-US" sz="1200" dirty="0">
                <a:latin typeface="Century Gothic"/>
              </a:rPr>
              <a:t> </a:t>
            </a:r>
            <a:r>
              <a:rPr lang="en-US" sz="1200" dirty="0" err="1">
                <a:latin typeface="Century Gothic"/>
              </a:rPr>
              <a:t>verbazen</a:t>
            </a:r>
            <a:r>
              <a:rPr lang="en-US" sz="1200" dirty="0">
                <a:latin typeface="Century Gothic"/>
              </a:rPr>
              <a:t> </a:t>
            </a:r>
            <a:r>
              <a:rPr lang="en-US" sz="1200" dirty="0" err="1">
                <a:latin typeface="Century Gothic"/>
              </a:rPr>
              <a:t>als</a:t>
            </a:r>
            <a:r>
              <a:rPr lang="en-US" sz="1200" dirty="0">
                <a:latin typeface="Century Gothic"/>
              </a:rPr>
              <a:t> </a:t>
            </a:r>
            <a:r>
              <a:rPr lang="en-US" sz="1200" dirty="0" err="1">
                <a:latin typeface="Century Gothic"/>
              </a:rPr>
              <a:t>deze</a:t>
            </a:r>
            <a:r>
              <a:rPr lang="en-US" sz="1200" dirty="0">
                <a:latin typeface="Century Gothic"/>
              </a:rPr>
              <a:t> </a:t>
            </a:r>
            <a:r>
              <a:rPr lang="en-US" sz="1200" dirty="0" err="1">
                <a:latin typeface="Century Gothic"/>
              </a:rPr>
              <a:t>patiënt</a:t>
            </a:r>
            <a:r>
              <a:rPr lang="en-US" sz="1200" dirty="0">
                <a:latin typeface="Century Gothic"/>
              </a:rPr>
              <a:t> </a:t>
            </a:r>
            <a:r>
              <a:rPr lang="en-US" sz="1200" dirty="0" err="1">
                <a:latin typeface="Century Gothic"/>
              </a:rPr>
              <a:t>binnen</a:t>
            </a:r>
            <a:r>
              <a:rPr lang="en-US" sz="1200" dirty="0">
                <a:latin typeface="Century Gothic"/>
              </a:rPr>
              <a:t> </a:t>
            </a:r>
            <a:r>
              <a:rPr lang="en-US" sz="1200" dirty="0" err="1">
                <a:latin typeface="Century Gothic"/>
              </a:rPr>
              <a:t>een</a:t>
            </a:r>
            <a:r>
              <a:rPr lang="en-US" sz="1200" dirty="0">
                <a:latin typeface="Century Gothic"/>
              </a:rPr>
              <a:t> </a:t>
            </a:r>
            <a:r>
              <a:rPr lang="en-US" sz="1200" dirty="0" err="1">
                <a:latin typeface="Century Gothic"/>
              </a:rPr>
              <a:t>jaar</a:t>
            </a:r>
            <a:r>
              <a:rPr lang="en-US" sz="1200" dirty="0">
                <a:latin typeface="Century Gothic"/>
              </a:rPr>
              <a:t> </a:t>
            </a:r>
            <a:r>
              <a:rPr lang="en-US" sz="1200" dirty="0" err="1">
                <a:latin typeface="Century Gothic"/>
              </a:rPr>
              <a:t>zou</a:t>
            </a:r>
            <a:r>
              <a:rPr lang="en-US" sz="1200" dirty="0">
                <a:latin typeface="Century Gothic"/>
              </a:rPr>
              <a:t> </a:t>
            </a:r>
            <a:r>
              <a:rPr lang="en-US" sz="1200" dirty="0" err="1">
                <a:latin typeface="Century Gothic"/>
              </a:rPr>
              <a:t>overlijden</a:t>
            </a:r>
            <a:r>
              <a:rPr lang="en-US" sz="1200" dirty="0">
                <a:latin typeface="Century Gothic"/>
              </a:rPr>
              <a:t>?’ </a:t>
            </a:r>
            <a:r>
              <a:rPr lang="en-US" sz="1200" dirty="0" err="1">
                <a:latin typeface="Century Gothic"/>
              </a:rPr>
              <a:t>Als</a:t>
            </a:r>
            <a:r>
              <a:rPr lang="en-US" sz="1200" dirty="0">
                <a:latin typeface="Century Gothic"/>
              </a:rPr>
              <a:t> het de professional </a:t>
            </a:r>
            <a:r>
              <a:rPr lang="en-US" sz="1200" dirty="0" err="1">
                <a:latin typeface="Century Gothic"/>
              </a:rPr>
              <a:t>niet</a:t>
            </a:r>
            <a:r>
              <a:rPr lang="en-US" sz="1200" dirty="0">
                <a:latin typeface="Century Gothic"/>
              </a:rPr>
              <a:t> </a:t>
            </a:r>
            <a:r>
              <a:rPr lang="en-US" sz="1200" dirty="0" err="1">
                <a:latin typeface="Century Gothic"/>
              </a:rPr>
              <a:t>verbaast</a:t>
            </a:r>
            <a:r>
              <a:rPr lang="en-US" sz="1200" dirty="0">
                <a:latin typeface="Century Gothic"/>
              </a:rPr>
              <a:t>, is </a:t>
            </a:r>
            <a:r>
              <a:rPr lang="en-US" sz="1200" dirty="0" err="1">
                <a:latin typeface="Century Gothic"/>
              </a:rPr>
              <a:t>dat</a:t>
            </a:r>
            <a:r>
              <a:rPr lang="en-US" sz="1200" dirty="0">
                <a:latin typeface="Century Gothic"/>
              </a:rPr>
              <a:t> </a:t>
            </a:r>
            <a:r>
              <a:rPr lang="en-US" sz="1200" dirty="0" err="1">
                <a:latin typeface="Century Gothic"/>
              </a:rPr>
              <a:t>een</a:t>
            </a:r>
            <a:r>
              <a:rPr lang="en-US" sz="1200" dirty="0">
                <a:latin typeface="Century Gothic"/>
              </a:rPr>
              <a:t> </a:t>
            </a:r>
            <a:r>
              <a:rPr lang="en-US" sz="1200" dirty="0" err="1">
                <a:latin typeface="Century Gothic"/>
              </a:rPr>
              <a:t>signaal</a:t>
            </a:r>
            <a:r>
              <a:rPr lang="en-US" sz="1200" dirty="0">
                <a:latin typeface="Century Gothic"/>
              </a:rPr>
              <a:t> om </a:t>
            </a:r>
            <a:r>
              <a:rPr lang="en-US" sz="1200" dirty="0" err="1">
                <a:latin typeface="Century Gothic"/>
              </a:rPr>
              <a:t>bijtijds</a:t>
            </a:r>
            <a:r>
              <a:rPr lang="en-US" sz="1200" dirty="0">
                <a:latin typeface="Century Gothic"/>
              </a:rPr>
              <a:t> met de </a:t>
            </a:r>
            <a:r>
              <a:rPr lang="en-US" sz="1200" dirty="0" err="1">
                <a:latin typeface="Century Gothic"/>
              </a:rPr>
              <a:t>patiënt</a:t>
            </a:r>
            <a:r>
              <a:rPr lang="en-US" sz="1200" dirty="0">
                <a:latin typeface="Century Gothic"/>
              </a:rPr>
              <a:t> in </a:t>
            </a:r>
            <a:r>
              <a:rPr lang="en-US" sz="1200" dirty="0" err="1">
                <a:latin typeface="Century Gothic"/>
              </a:rPr>
              <a:t>gesprek</a:t>
            </a:r>
            <a:r>
              <a:rPr lang="en-US" sz="1200" dirty="0">
                <a:latin typeface="Century Gothic"/>
              </a:rPr>
              <a:t> </a:t>
            </a:r>
            <a:r>
              <a:rPr lang="en-US" sz="1200" dirty="0" err="1">
                <a:latin typeface="Century Gothic"/>
              </a:rPr>
              <a:t>te</a:t>
            </a:r>
            <a:r>
              <a:rPr lang="en-US" sz="1200" dirty="0">
                <a:latin typeface="Century Gothic"/>
              </a:rPr>
              <a:t> </a:t>
            </a:r>
            <a:r>
              <a:rPr lang="en-US" sz="1200" dirty="0" err="1">
                <a:latin typeface="Century Gothic"/>
              </a:rPr>
              <a:t>gaan</a:t>
            </a:r>
            <a:r>
              <a:rPr lang="en-US" sz="1200" dirty="0">
                <a:latin typeface="Century Gothic"/>
              </a:rPr>
              <a:t> over </a:t>
            </a:r>
            <a:r>
              <a:rPr lang="en-US" sz="1200" dirty="0" err="1">
                <a:latin typeface="Century Gothic"/>
              </a:rPr>
              <a:t>zijn</a:t>
            </a:r>
            <a:r>
              <a:rPr lang="en-US" sz="1200" dirty="0">
                <a:latin typeface="Century Gothic"/>
              </a:rPr>
              <a:t> </a:t>
            </a:r>
            <a:r>
              <a:rPr lang="en-US" sz="1200" dirty="0" err="1">
                <a:latin typeface="Century Gothic"/>
              </a:rPr>
              <a:t>vooruitzichten</a:t>
            </a:r>
            <a:r>
              <a:rPr lang="en-US" sz="1200" dirty="0">
                <a:latin typeface="Century Gothic"/>
              </a:rPr>
              <a:t> </a:t>
            </a:r>
            <a:r>
              <a:rPr lang="en-US" sz="1200" dirty="0" err="1">
                <a:latin typeface="Century Gothic"/>
              </a:rPr>
              <a:t>en</a:t>
            </a:r>
            <a:r>
              <a:rPr lang="en-US" sz="1200" dirty="0">
                <a:latin typeface="Century Gothic"/>
              </a:rPr>
              <a:t> </a:t>
            </a:r>
            <a:r>
              <a:rPr lang="en-US" sz="1200" dirty="0" err="1">
                <a:latin typeface="Century Gothic"/>
              </a:rPr>
              <a:t>wensen</a:t>
            </a:r>
            <a:r>
              <a:rPr lang="en-US" sz="1200" dirty="0">
                <a:latin typeface="Century Gothic"/>
              </a:rPr>
              <a:t> </a:t>
            </a:r>
            <a:r>
              <a:rPr lang="en-US" sz="1200" dirty="0" err="1">
                <a:latin typeface="Century Gothic"/>
              </a:rPr>
              <a:t>voor</a:t>
            </a:r>
            <a:r>
              <a:rPr lang="en-US" sz="1200" dirty="0">
                <a:latin typeface="Century Gothic"/>
              </a:rPr>
              <a:t> </a:t>
            </a:r>
            <a:r>
              <a:rPr lang="en-US" sz="1200" dirty="0" err="1">
                <a:latin typeface="Century Gothic"/>
              </a:rPr>
              <a:t>verdere</a:t>
            </a:r>
            <a:r>
              <a:rPr lang="en-US" sz="1200" dirty="0">
                <a:latin typeface="Century Gothic"/>
              </a:rPr>
              <a:t> </a:t>
            </a:r>
            <a:r>
              <a:rPr lang="en-US" sz="1200" dirty="0" err="1">
                <a:latin typeface="Century Gothic"/>
              </a:rPr>
              <a:t>behandeling</a:t>
            </a:r>
            <a:r>
              <a:rPr lang="en-US" sz="1200" dirty="0">
                <a:latin typeface="Century Gothic"/>
              </a:rPr>
              <a:t>, </a:t>
            </a:r>
            <a:r>
              <a:rPr lang="en-US" sz="1200" dirty="0" err="1">
                <a:latin typeface="Century Gothic"/>
              </a:rPr>
              <a:t>begeleiding</a:t>
            </a:r>
            <a:r>
              <a:rPr lang="en-US" sz="1200" dirty="0">
                <a:latin typeface="Century Gothic"/>
              </a:rPr>
              <a:t> </a:t>
            </a:r>
            <a:r>
              <a:rPr lang="en-US" sz="1200" dirty="0" err="1">
                <a:latin typeface="Century Gothic"/>
              </a:rPr>
              <a:t>en</a:t>
            </a:r>
            <a:r>
              <a:rPr lang="en-US" sz="1200" dirty="0">
                <a:latin typeface="Century Gothic"/>
              </a:rPr>
              <a:t> </a:t>
            </a:r>
            <a:r>
              <a:rPr lang="en-US" sz="1200" dirty="0" err="1">
                <a:latin typeface="Century Gothic"/>
              </a:rPr>
              <a:t>zorg</a:t>
            </a:r>
            <a:r>
              <a:rPr lang="en-US" sz="1200" dirty="0">
                <a:latin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Century Gothic"/>
              </a:rPr>
              <a:t>Jullie</a:t>
            </a:r>
            <a:r>
              <a:rPr lang="en-US" sz="1200" dirty="0">
                <a:latin typeface="Century Gothic"/>
              </a:rPr>
              <a:t> </a:t>
            </a:r>
            <a:r>
              <a:rPr lang="en-US" sz="1200" dirty="0" err="1">
                <a:latin typeface="Century Gothic"/>
              </a:rPr>
              <a:t>zien</a:t>
            </a:r>
            <a:r>
              <a:rPr lang="en-US" sz="1200" dirty="0">
                <a:latin typeface="Century Gothic"/>
              </a:rPr>
              <a:t> op de </a:t>
            </a:r>
            <a:r>
              <a:rPr lang="en-US" sz="1200" dirty="0" err="1">
                <a:latin typeface="Century Gothic"/>
              </a:rPr>
              <a:t>dia</a:t>
            </a:r>
            <a:r>
              <a:rPr lang="en-US" sz="1200" dirty="0">
                <a:latin typeface="Century Gothic"/>
              </a:rPr>
              <a:t> het </a:t>
            </a:r>
            <a:r>
              <a:rPr lang="en-US" sz="1200" dirty="0" err="1">
                <a:latin typeface="Century Gothic"/>
              </a:rPr>
              <a:t>icoon</a:t>
            </a:r>
            <a:r>
              <a:rPr lang="en-US" sz="1200" dirty="0">
                <a:latin typeface="Century Gothic"/>
              </a:rPr>
              <a:t> </a:t>
            </a:r>
            <a:r>
              <a:rPr lang="en-US" sz="1200" dirty="0" err="1">
                <a:latin typeface="Century Gothic"/>
              </a:rPr>
              <a:t>voor</a:t>
            </a:r>
            <a:r>
              <a:rPr lang="en-US" sz="1200" dirty="0">
                <a:latin typeface="Century Gothic"/>
              </a:rPr>
              <a:t> </a:t>
            </a:r>
            <a:r>
              <a:rPr lang="en-US" sz="1200" dirty="0" err="1">
                <a:latin typeface="Century Gothic"/>
              </a:rPr>
              <a:t>markering</a:t>
            </a:r>
            <a:r>
              <a:rPr lang="en-US" sz="1200" dirty="0">
                <a:latin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Volgende dia: vragen markering</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a:t>
            </a:fld>
            <a:endParaRPr lang="nl-NL"/>
          </a:p>
        </p:txBody>
      </p:sp>
    </p:spTree>
    <p:extLst>
      <p:ext uri="{BB962C8B-B14F-4D97-AF65-F5344CB8AC3E}">
        <p14:creationId xmlns:p14="http://schemas.microsoft.com/office/powerpoint/2010/main" val="3988047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Werkvorm: de voorzitter stelt de vragen en gaat hierover in gesprek met de deelnemers</a:t>
            </a:r>
          </a:p>
          <a:p>
            <a:r>
              <a:rPr lang="nl-NL" dirty="0"/>
              <a:t>Inhoud: voorbeeld van markeren: een patiënt wordt opgenomen in een verpleeghuis of een oncoloog heeft aan een patiënt vertelt dat er geen mogelijkheden meer zijn om de ziekte te behandelen. Voordelen van markeren: er wordt vroegtijdig palliatieve zorg ingezet, dit kan de kwaliteit van leven verbeteren.  Drie momenten van markeren: markeren van de palliatieve fase, </a:t>
            </a:r>
            <a:r>
              <a:rPr lang="nl-NL" sz="1800" dirty="0">
                <a:effectLst/>
                <a:latin typeface="Arial" panose="020B0604020202020204" pitchFamily="34" charset="0"/>
                <a:ea typeface="Calibri" panose="020F0502020204030204" pitchFamily="34" charset="0"/>
              </a:rPr>
              <a:t>van ziektegericht naar meer symptoomgerichte behandeling en het markeren van de stervensfase.</a:t>
            </a:r>
            <a:endParaRPr lang="nl-NL" dirty="0"/>
          </a:p>
          <a:p>
            <a:r>
              <a:rPr lang="nl-NL" dirty="0"/>
              <a:t>Volgende dia: </a:t>
            </a:r>
            <a:r>
              <a:rPr lang="nl-NL" sz="1200" kern="1200" dirty="0">
                <a:solidFill>
                  <a:schemeClr val="tx1"/>
                </a:solidFill>
                <a:effectLst/>
                <a:latin typeface="+mn-lt"/>
                <a:ea typeface="+mn-ea"/>
                <a:cs typeface="+mn-cs"/>
              </a:rPr>
              <a:t>animatie ‘Markering van de palliatieve fase’ </a:t>
            </a:r>
            <a:endParaRPr lang="nl-NL" dirty="0"/>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a:t>
            </a:fld>
            <a:endParaRPr lang="nl-NL"/>
          </a:p>
        </p:txBody>
      </p:sp>
    </p:spTree>
    <p:extLst>
      <p:ext uri="{BB962C8B-B14F-4D97-AF65-F5344CB8AC3E}">
        <p14:creationId xmlns:p14="http://schemas.microsoft.com/office/powerpoint/2010/main" val="131400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video kijken en in gesprek</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u="sng" dirty="0"/>
              <a:t>Inhoud: </a:t>
            </a:r>
            <a:r>
              <a:rPr lang="nl-NL" sz="1800" dirty="0">
                <a:effectLst/>
                <a:latin typeface="Century Gothic" panose="020B0502020202020204" pitchFamily="34" charset="0"/>
                <a:ea typeface="Times New Roman" panose="02020603050405020304" pitchFamily="18" charset="0"/>
                <a:cs typeface="Arial" panose="020B0604020202020204" pitchFamily="34" charset="0"/>
              </a:rPr>
              <a:t>In een animatie van bijna twee minuten wordt uitleg gegeven over de markering van de palliatieve fase. </a:t>
            </a:r>
            <a:endParaRPr lang="nl-NL" sz="18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Vraag aan de groep een korte reactie op de animatie. Wat valt jou op? Hyperlink naar de animatie: </a:t>
            </a:r>
            <a:r>
              <a:rPr lang="nl-NL" sz="1800" dirty="0" err="1">
                <a:effectLst/>
                <a:latin typeface="Century Gothic" panose="020B0502020202020204" pitchFamily="34" charset="0"/>
                <a:ea typeface="Calibri" panose="020F0502020204030204" pitchFamily="34" charset="0"/>
                <a:cs typeface="Arial" panose="020B0604020202020204" pitchFamily="34" charset="0"/>
              </a:rPr>
              <a:t>https</a:t>
            </a:r>
            <a:r>
              <a:rPr lang="nl-NL" sz="1800" dirty="0">
                <a:effectLst/>
                <a:latin typeface="Century Gothic" panose="020B0502020202020204" pitchFamily="34" charset="0"/>
                <a:ea typeface="Calibri" panose="020F0502020204030204" pitchFamily="34" charset="0"/>
                <a:cs typeface="Arial" panose="020B0604020202020204" pitchFamily="34" charset="0"/>
              </a:rPr>
              <a:t>://</a:t>
            </a:r>
            <a:r>
              <a:rPr lang="nl-NL" sz="1800" dirty="0" err="1">
                <a:effectLst/>
                <a:latin typeface="Century Gothic" panose="020B0502020202020204" pitchFamily="34" charset="0"/>
                <a:ea typeface="Calibri" panose="020F0502020204030204" pitchFamily="34" charset="0"/>
                <a:cs typeface="Arial" panose="020B0604020202020204" pitchFamily="34" charset="0"/>
              </a:rPr>
              <a:t>www.youtube.com</a:t>
            </a:r>
            <a:r>
              <a:rPr lang="nl-NL" sz="1800" dirty="0">
                <a:effectLst/>
                <a:latin typeface="Century Gothic" panose="020B0502020202020204" pitchFamily="34" charset="0"/>
                <a:ea typeface="Calibri" panose="020F0502020204030204" pitchFamily="34" charset="0"/>
                <a:cs typeface="Arial" panose="020B0604020202020204" pitchFamily="34" charset="0"/>
              </a:rPr>
              <a:t>/</a:t>
            </a:r>
            <a:r>
              <a:rPr lang="nl-NL" sz="1800" dirty="0" err="1">
                <a:effectLst/>
                <a:latin typeface="Century Gothic" panose="020B0502020202020204" pitchFamily="34" charset="0"/>
                <a:ea typeface="Calibri" panose="020F0502020204030204" pitchFamily="34" charset="0"/>
                <a:cs typeface="Arial" panose="020B0604020202020204" pitchFamily="34" charset="0"/>
              </a:rPr>
              <a:t>watch?v</a:t>
            </a:r>
            <a:r>
              <a:rPr lang="nl-NL" sz="1800" dirty="0">
                <a:effectLst/>
                <a:latin typeface="Century Gothic" panose="020B0502020202020204" pitchFamily="34" charset="0"/>
                <a:ea typeface="Calibri" panose="020F0502020204030204" pitchFamily="34" charset="0"/>
                <a:cs typeface="Arial" panose="020B0604020202020204" pitchFamily="34" charset="0"/>
              </a:rPr>
              <a:t>=FYu9iz_dCeY</a:t>
            </a:r>
            <a:endParaRPr lang="nl-NL" dirty="0"/>
          </a:p>
          <a:p>
            <a:r>
              <a:rPr lang="nl-NL" dirty="0"/>
              <a:t>Volgende dia: overzicht hulpmiddelen markering</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8</a:t>
            </a:fld>
            <a:endParaRPr lang="nl-NL"/>
          </a:p>
        </p:txBody>
      </p:sp>
    </p:spTree>
    <p:extLst>
      <p:ext uri="{BB962C8B-B14F-4D97-AF65-F5344CB8AC3E}">
        <p14:creationId xmlns:p14="http://schemas.microsoft.com/office/powerpoint/2010/main" val="2599228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u="sng" dirty="0"/>
              <a:t>Inhoud: </a:t>
            </a:r>
            <a:r>
              <a:rPr lang="nl-NL" u="none" dirty="0"/>
              <a:t>bij markeren zijn er twee hulpmiddelen beschikbaar; de meetinstrumenten Surprise Question en de SPICT NL </a:t>
            </a:r>
            <a:r>
              <a:rPr lang="en-US" sz="1800" u="none" strike="noStrike" dirty="0">
                <a:solidFill>
                  <a:srgbClr val="11B5E9"/>
                </a:solidFill>
                <a:effectLst/>
                <a:latin typeface="Century Gothic" panose="020B0502020202020204" pitchFamily="34" charset="0"/>
                <a:ea typeface="Calibri" panose="020F0502020204030204" pitchFamily="34" charset="0"/>
                <a:hlinkClick r:id="rId3"/>
              </a:rPr>
              <a:t>Meetinstrument_SPICT_NL_May2017.pdf (pallialine.nl)</a:t>
            </a:r>
            <a:endParaRPr lang="nl-NL"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Surprise Question</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9</a:t>
            </a:fld>
            <a:endParaRPr lang="nl-NL"/>
          </a:p>
        </p:txBody>
      </p:sp>
    </p:spTree>
    <p:extLst>
      <p:ext uri="{BB962C8B-B14F-4D97-AF65-F5344CB8AC3E}">
        <p14:creationId xmlns:p14="http://schemas.microsoft.com/office/powerpoint/2010/main" val="1797574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 Slide">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CC03BF71-6116-4958-8177-13A00F2B726E}"/>
              </a:ext>
            </a:extLst>
          </p:cNvPr>
          <p:cNvGrpSpPr/>
          <p:nvPr userDrawn="1"/>
        </p:nvGrpSpPr>
        <p:grpSpPr>
          <a:xfrm>
            <a:off x="0" y="-37579"/>
            <a:ext cx="20104100" cy="11308556"/>
            <a:chOff x="0" y="0"/>
            <a:chExt cx="20104100" cy="11308556"/>
          </a:xfrm>
        </p:grpSpPr>
        <p:pic>
          <p:nvPicPr>
            <p:cNvPr id="8" name="object 3">
              <a:extLst>
                <a:ext uri="{FF2B5EF4-FFF2-40B4-BE49-F238E27FC236}">
                  <a16:creationId xmlns:a16="http://schemas.microsoft.com/office/drawing/2014/main" id="{D58BB63A-07E5-4E85-96C9-3441945BD45E}"/>
                </a:ext>
              </a:extLst>
            </p:cNvPr>
            <p:cNvPicPr/>
            <p:nvPr/>
          </p:nvPicPr>
          <p:blipFill>
            <a:blip r:embed="rId2" cstate="print"/>
            <a:stretch>
              <a:fillRect/>
            </a:stretch>
          </p:blipFill>
          <p:spPr>
            <a:xfrm>
              <a:off x="0" y="0"/>
              <a:ext cx="20104100" cy="11308556"/>
            </a:xfrm>
            <a:prstGeom prst="rect">
              <a:avLst/>
            </a:prstGeom>
          </p:spPr>
        </p:pic>
        <p:pic>
          <p:nvPicPr>
            <p:cNvPr id="9" name="object 4">
              <a:extLst>
                <a:ext uri="{FF2B5EF4-FFF2-40B4-BE49-F238E27FC236}">
                  <a16:creationId xmlns:a16="http://schemas.microsoft.com/office/drawing/2014/main" id="{CA8E3992-DD73-4E03-BB42-5596B0B8574F}"/>
                </a:ext>
              </a:extLst>
            </p:cNvPr>
            <p:cNvPicPr/>
            <p:nvPr/>
          </p:nvPicPr>
          <p:blipFill>
            <a:blip r:embed="rId3" cstate="print"/>
            <a:stretch>
              <a:fillRect/>
            </a:stretch>
          </p:blipFill>
          <p:spPr>
            <a:xfrm>
              <a:off x="1314326" y="6542481"/>
              <a:ext cx="18022204" cy="131116"/>
            </a:xfrm>
            <a:prstGeom prst="rect">
              <a:avLst/>
            </a:prstGeom>
          </p:spPr>
        </p:pic>
      </p:grpSp>
      <p:pic>
        <p:nvPicPr>
          <p:cNvPr id="11" name="object 6">
            <a:extLst>
              <a:ext uri="{FF2B5EF4-FFF2-40B4-BE49-F238E27FC236}">
                <a16:creationId xmlns:a16="http://schemas.microsoft.com/office/drawing/2014/main" id="{FA0733BA-B9BE-44C9-946D-6560986A42A0}"/>
              </a:ext>
            </a:extLst>
          </p:cNvPr>
          <p:cNvPicPr/>
          <p:nvPr userDrawn="1"/>
        </p:nvPicPr>
        <p:blipFill>
          <a:blip r:embed="rId4" cstate="print"/>
          <a:stretch>
            <a:fillRect/>
          </a:stretch>
        </p:blipFill>
        <p:spPr>
          <a:xfrm>
            <a:off x="14655142" y="7808090"/>
            <a:ext cx="3081596" cy="1664442"/>
          </a:xfrm>
          <a:prstGeom prst="rect">
            <a:avLst/>
          </a:prstGeom>
        </p:spPr>
      </p:pic>
      <p:sp>
        <p:nvSpPr>
          <p:cNvPr id="14" name="Text Placeholder 2">
            <a:extLst>
              <a:ext uri="{FF2B5EF4-FFF2-40B4-BE49-F238E27FC236}">
                <a16:creationId xmlns:a16="http://schemas.microsoft.com/office/drawing/2014/main" id="{4EC1B01C-7A02-49CE-B6D5-95A3D6218C5D}"/>
              </a:ext>
            </a:extLst>
          </p:cNvPr>
          <p:cNvSpPr>
            <a:spLocks noGrp="1"/>
          </p:cNvSpPr>
          <p:nvPr>
            <p:ph type="body" sz="quarter" idx="10" hasCustomPrompt="1"/>
          </p:nvPr>
        </p:nvSpPr>
        <p:spPr>
          <a:xfrm>
            <a:off x="603250" y="1993897"/>
            <a:ext cx="18568960" cy="1849737"/>
          </a:xfrm>
          <a:prstGeom prst="rect">
            <a:avLst/>
          </a:prstGeom>
        </p:spPr>
        <p:txBody>
          <a:bodyPr anchor="b"/>
          <a:lstStyle>
            <a:lvl1pPr algn="ctr">
              <a:defRPr sz="6600" b="1">
                <a:solidFill>
                  <a:schemeClr val="accent1">
                    <a:lumMod val="75000"/>
                  </a:schemeClr>
                </a:solidFill>
              </a:defRPr>
            </a:lvl1pPr>
          </a:lstStyle>
          <a:p>
            <a:pPr lvl="0"/>
            <a:r>
              <a:rPr lang="en-US" dirty="0"/>
              <a:t>Titel </a:t>
            </a:r>
            <a:r>
              <a:rPr lang="en-US" dirty="0" err="1"/>
              <a:t>Presentatie</a:t>
            </a:r>
            <a:endParaRPr lang="en-US" dirty="0"/>
          </a:p>
        </p:txBody>
      </p:sp>
      <p:sp>
        <p:nvSpPr>
          <p:cNvPr id="15" name="Text Placeholder 2">
            <a:extLst>
              <a:ext uri="{FF2B5EF4-FFF2-40B4-BE49-F238E27FC236}">
                <a16:creationId xmlns:a16="http://schemas.microsoft.com/office/drawing/2014/main" id="{E6430A70-424B-4B84-A7B3-51448693D761}"/>
              </a:ext>
            </a:extLst>
          </p:cNvPr>
          <p:cNvSpPr>
            <a:spLocks noGrp="1"/>
          </p:cNvSpPr>
          <p:nvPr>
            <p:ph type="body" sz="quarter" idx="12" hasCustomPrompt="1"/>
          </p:nvPr>
        </p:nvSpPr>
        <p:spPr>
          <a:xfrm>
            <a:off x="584899" y="3877453"/>
            <a:ext cx="18568960" cy="1849737"/>
          </a:xfrm>
          <a:prstGeom prst="rect">
            <a:avLst/>
          </a:prstGeom>
        </p:spPr>
        <p:txBody>
          <a:bodyPr anchor="t"/>
          <a:lstStyle>
            <a:lvl1pPr algn="ctr">
              <a:defRPr sz="5500" b="0">
                <a:solidFill>
                  <a:schemeClr val="accent1">
                    <a:lumMod val="75000"/>
                  </a:schemeClr>
                </a:solidFill>
              </a:defRPr>
            </a:lvl1pPr>
          </a:lstStyle>
          <a:p>
            <a:pPr lvl="0"/>
            <a:r>
              <a:rPr lang="en-US" dirty="0"/>
              <a:t>Datum</a:t>
            </a:r>
          </a:p>
        </p:txBody>
      </p:sp>
      <p:sp>
        <p:nvSpPr>
          <p:cNvPr id="3" name="Picture Placeholder 2">
            <a:extLst>
              <a:ext uri="{FF2B5EF4-FFF2-40B4-BE49-F238E27FC236}">
                <a16:creationId xmlns:a16="http://schemas.microsoft.com/office/drawing/2014/main" id="{91ACBA7A-9FB3-4F32-B5D0-68F99499CA60}"/>
              </a:ext>
            </a:extLst>
          </p:cNvPr>
          <p:cNvSpPr>
            <a:spLocks noGrp="1"/>
          </p:cNvSpPr>
          <p:nvPr>
            <p:ph type="pic" sz="quarter" idx="13"/>
          </p:nvPr>
        </p:nvSpPr>
        <p:spPr>
          <a:xfrm>
            <a:off x="10597954" y="7488888"/>
            <a:ext cx="3487873" cy="2217738"/>
          </a:xfrm>
          <a:prstGeom prst="rect">
            <a:avLst/>
          </a:prstGeom>
        </p:spPr>
        <p:txBody>
          <a:bodyPr/>
          <a:lstStyle/>
          <a:p>
            <a:endParaRPr lang="en-NL"/>
          </a:p>
        </p:txBody>
      </p:sp>
      <p:sp>
        <p:nvSpPr>
          <p:cNvPr id="10" name="Picture Placeholder 2">
            <a:extLst>
              <a:ext uri="{FF2B5EF4-FFF2-40B4-BE49-F238E27FC236}">
                <a16:creationId xmlns:a16="http://schemas.microsoft.com/office/drawing/2014/main" id="{BB938658-3602-46F3-8223-AC687FAFEFBD}"/>
              </a:ext>
            </a:extLst>
          </p:cNvPr>
          <p:cNvSpPr>
            <a:spLocks noGrp="1"/>
          </p:cNvSpPr>
          <p:nvPr>
            <p:ph type="pic" sz="quarter" idx="14"/>
          </p:nvPr>
        </p:nvSpPr>
        <p:spPr>
          <a:xfrm>
            <a:off x="6669391" y="7488888"/>
            <a:ext cx="3487873" cy="2217738"/>
          </a:xfrm>
          <a:prstGeom prst="rect">
            <a:avLst/>
          </a:prstGeom>
        </p:spPr>
        <p:txBody>
          <a:bodyPr/>
          <a:lstStyle/>
          <a:p>
            <a:endParaRPr lang="en-NL"/>
          </a:p>
        </p:txBody>
      </p:sp>
      <p:sp>
        <p:nvSpPr>
          <p:cNvPr id="12" name="Picture Placeholder 2">
            <a:extLst>
              <a:ext uri="{FF2B5EF4-FFF2-40B4-BE49-F238E27FC236}">
                <a16:creationId xmlns:a16="http://schemas.microsoft.com/office/drawing/2014/main" id="{749CDD93-A6CE-4476-B048-CC2F537D9774}"/>
              </a:ext>
            </a:extLst>
          </p:cNvPr>
          <p:cNvSpPr>
            <a:spLocks noGrp="1"/>
          </p:cNvSpPr>
          <p:nvPr>
            <p:ph type="pic" sz="quarter" idx="15"/>
          </p:nvPr>
        </p:nvSpPr>
        <p:spPr>
          <a:xfrm>
            <a:off x="2740829" y="7488888"/>
            <a:ext cx="3487873" cy="2217738"/>
          </a:xfrm>
          <a:prstGeom prst="rect">
            <a:avLst/>
          </a:prstGeom>
        </p:spPr>
        <p:txBody>
          <a:bodyPr/>
          <a:lstStyle/>
          <a:p>
            <a:endParaRPr lang="en-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ussen Slide">
    <p:bg>
      <p:bgPr>
        <a:solidFill>
          <a:schemeClr val="bg1"/>
        </a:solidFill>
        <a:effectLst/>
      </p:bgPr>
    </p:bg>
    <p:spTree>
      <p:nvGrpSpPr>
        <p:cNvPr id="1" name=""/>
        <p:cNvGrpSpPr/>
        <p:nvPr/>
      </p:nvGrpSpPr>
      <p:grpSpPr>
        <a:xfrm>
          <a:off x="0" y="0"/>
          <a:ext cx="0" cy="0"/>
          <a:chOff x="0" y="0"/>
          <a:chExt cx="0" cy="0"/>
        </a:xfrm>
      </p:grpSpPr>
      <p:pic>
        <p:nvPicPr>
          <p:cNvPr id="19" name="bg object 19"/>
          <p:cNvPicPr/>
          <p:nvPr userDrawn="1"/>
        </p:nvPicPr>
        <p:blipFill>
          <a:blip r:embed="rId2" cstate="print"/>
          <a:stretch>
            <a:fillRect/>
          </a:stretch>
        </p:blipFill>
        <p:spPr>
          <a:xfrm>
            <a:off x="0" y="795"/>
            <a:ext cx="20104099" cy="11308555"/>
          </a:xfrm>
          <a:prstGeom prst="rect">
            <a:avLst/>
          </a:prstGeom>
        </p:spPr>
      </p:pic>
      <p:pic>
        <p:nvPicPr>
          <p:cNvPr id="20" name="bg object 20"/>
          <p:cNvPicPr/>
          <p:nvPr userDrawn="1"/>
        </p:nvPicPr>
        <p:blipFill>
          <a:blip r:embed="rId3" cstate="print"/>
          <a:stretch>
            <a:fillRect/>
          </a:stretch>
        </p:blipFill>
        <p:spPr>
          <a:xfrm>
            <a:off x="13163725" y="8389001"/>
            <a:ext cx="6172816" cy="140780"/>
          </a:xfrm>
          <a:prstGeom prst="rect">
            <a:avLst/>
          </a:prstGeom>
        </p:spPr>
      </p:pic>
      <p:pic>
        <p:nvPicPr>
          <p:cNvPr id="30" name="object 5">
            <a:extLst>
              <a:ext uri="{FF2B5EF4-FFF2-40B4-BE49-F238E27FC236}">
                <a16:creationId xmlns:a16="http://schemas.microsoft.com/office/drawing/2014/main" id="{428C4FE7-C272-4661-B9BD-9AC128301FD3}"/>
              </a:ext>
            </a:extLst>
          </p:cNvPr>
          <p:cNvPicPr/>
          <p:nvPr userDrawn="1"/>
        </p:nvPicPr>
        <p:blipFill>
          <a:blip r:embed="rId4" cstate="print"/>
          <a:stretch>
            <a:fillRect/>
          </a:stretch>
        </p:blipFill>
        <p:spPr>
          <a:xfrm>
            <a:off x="15876137" y="8920218"/>
            <a:ext cx="2483390" cy="1341337"/>
          </a:xfrm>
          <a:prstGeom prst="rect">
            <a:avLst/>
          </a:prstGeom>
        </p:spPr>
      </p:pic>
      <p:sp>
        <p:nvSpPr>
          <p:cNvPr id="9" name="Text Placeholder 8">
            <a:extLst>
              <a:ext uri="{FF2B5EF4-FFF2-40B4-BE49-F238E27FC236}">
                <a16:creationId xmlns:a16="http://schemas.microsoft.com/office/drawing/2014/main" id="{3027653F-C6D7-4544-AFB5-3EC42A792B94}"/>
              </a:ext>
            </a:extLst>
          </p:cNvPr>
          <p:cNvSpPr>
            <a:spLocks noGrp="1"/>
          </p:cNvSpPr>
          <p:nvPr>
            <p:ph type="body" sz="quarter" idx="11" hasCustomPrompt="1"/>
          </p:nvPr>
        </p:nvSpPr>
        <p:spPr>
          <a:xfrm>
            <a:off x="4184650" y="9804557"/>
            <a:ext cx="4419600" cy="327025"/>
          </a:xfrm>
          <a:prstGeom prst="rect">
            <a:avLst/>
          </a:prstGeom>
        </p:spPr>
        <p:txBody>
          <a:bodyPr/>
          <a:lstStyle>
            <a:lvl1pPr>
              <a:defRPr sz="1500">
                <a:solidFill>
                  <a:schemeClr val="accent1">
                    <a:lumMod val="75000"/>
                  </a:schemeClr>
                </a:solidFill>
              </a:defRPr>
            </a:lvl1pPr>
          </a:lstStyle>
          <a:p>
            <a:pPr marL="12700">
              <a:lnSpc>
                <a:spcPct val="100000"/>
              </a:lnSpc>
              <a:spcBef>
                <a:spcPts val="125"/>
              </a:spcBef>
            </a:pPr>
            <a:r>
              <a:rPr lang="nl-NL" sz="1800" spc="15" dirty="0">
                <a:solidFill>
                  <a:schemeClr val="accent1">
                    <a:lumMod val="75000"/>
                  </a:schemeClr>
                </a:solidFill>
                <a:latin typeface="Century Gothic Pro"/>
                <a:cs typeface="Century Gothic Pro"/>
              </a:rPr>
              <a:t>Titel Presentatie / Datum</a:t>
            </a:r>
            <a:endParaRPr lang="nl-NL" sz="1800" dirty="0">
              <a:solidFill>
                <a:schemeClr val="accent1">
                  <a:lumMod val="75000"/>
                </a:schemeClr>
              </a:solidFill>
              <a:latin typeface="Century Gothic Pro"/>
              <a:cs typeface="Century Gothic Pro"/>
            </a:endParaRPr>
          </a:p>
        </p:txBody>
      </p:sp>
      <p:sp>
        <p:nvSpPr>
          <p:cNvPr id="22" name="Text Placeholder 8">
            <a:extLst>
              <a:ext uri="{FF2B5EF4-FFF2-40B4-BE49-F238E27FC236}">
                <a16:creationId xmlns:a16="http://schemas.microsoft.com/office/drawing/2014/main" id="{A7FECB99-6B6E-4919-83B4-8098BD511AD2}"/>
              </a:ext>
            </a:extLst>
          </p:cNvPr>
          <p:cNvSpPr>
            <a:spLocks noGrp="1"/>
          </p:cNvSpPr>
          <p:nvPr>
            <p:ph type="body" sz="quarter" idx="12" hasCustomPrompt="1"/>
          </p:nvPr>
        </p:nvSpPr>
        <p:spPr>
          <a:xfrm>
            <a:off x="1547460" y="9804557"/>
            <a:ext cx="1951390" cy="342301"/>
          </a:xfrm>
          <a:prstGeom prst="rect">
            <a:avLst/>
          </a:prstGeom>
        </p:spPr>
        <p:txBody>
          <a:bodyPr/>
          <a:lstStyle>
            <a:lvl1pPr>
              <a:defRPr sz="1500">
                <a:solidFill>
                  <a:schemeClr val="accent1">
                    <a:lumMod val="75000"/>
                  </a:schemeClr>
                </a:solidFill>
              </a:defRPr>
            </a:lvl1pPr>
          </a:lstStyle>
          <a:p>
            <a:pPr marL="12700">
              <a:lnSpc>
                <a:spcPct val="100000"/>
              </a:lnSpc>
              <a:spcBef>
                <a:spcPts val="125"/>
              </a:spcBef>
            </a:pPr>
            <a:r>
              <a:rPr lang="nl-NL" sz="1800" spc="15" dirty="0">
                <a:solidFill>
                  <a:schemeClr val="accent1">
                    <a:lumMod val="75000"/>
                  </a:schemeClr>
                </a:solidFill>
                <a:latin typeface="Century Gothic Pro"/>
                <a:cs typeface="Century Gothic Pro"/>
              </a:rPr>
              <a:t>NPPPZ II</a:t>
            </a:r>
            <a:endParaRPr lang="nl-NL" sz="1800" dirty="0">
              <a:solidFill>
                <a:schemeClr val="accent1">
                  <a:lumMod val="75000"/>
                </a:schemeClr>
              </a:solidFill>
              <a:latin typeface="Century Gothic Pro"/>
              <a:cs typeface="Century Gothic Pro"/>
            </a:endParaRPr>
          </a:p>
        </p:txBody>
      </p:sp>
      <p:sp>
        <p:nvSpPr>
          <p:cNvPr id="17" name="Text Placeholder 16">
            <a:extLst>
              <a:ext uri="{FF2B5EF4-FFF2-40B4-BE49-F238E27FC236}">
                <a16:creationId xmlns:a16="http://schemas.microsoft.com/office/drawing/2014/main" id="{8616970F-C315-4967-BFBF-452A121F7444}"/>
              </a:ext>
            </a:extLst>
          </p:cNvPr>
          <p:cNvSpPr>
            <a:spLocks noGrp="1"/>
          </p:cNvSpPr>
          <p:nvPr>
            <p:ph type="body" sz="quarter" idx="13" hasCustomPrompt="1"/>
          </p:nvPr>
        </p:nvSpPr>
        <p:spPr>
          <a:xfrm>
            <a:off x="1547813" y="2378075"/>
            <a:ext cx="17173575" cy="6542088"/>
          </a:xfrm>
          <a:prstGeom prst="rect">
            <a:avLst/>
          </a:prstGeom>
        </p:spPr>
        <p:txBody>
          <a:bodyPr/>
          <a:lstStyle>
            <a:lvl1pPr>
              <a:defRPr sz="2600">
                <a:solidFill>
                  <a:schemeClr val="accent1">
                    <a:lumMod val="75000"/>
                  </a:schemeClr>
                </a:solidFill>
              </a:defRPr>
            </a:lvl1pPr>
          </a:lstStyle>
          <a:p>
            <a:pPr lvl="0"/>
            <a:r>
              <a:rPr lang="en-US" dirty="0"/>
              <a:t>Broodtekst Slide</a:t>
            </a:r>
            <a:endParaRPr lang="en-NL" dirty="0"/>
          </a:p>
        </p:txBody>
      </p:sp>
      <p:sp>
        <p:nvSpPr>
          <p:cNvPr id="23" name="Text Placeholder 22">
            <a:extLst>
              <a:ext uri="{FF2B5EF4-FFF2-40B4-BE49-F238E27FC236}">
                <a16:creationId xmlns:a16="http://schemas.microsoft.com/office/drawing/2014/main" id="{A4A79365-4BAE-4D00-BD9E-2CB0390141B6}"/>
              </a:ext>
            </a:extLst>
          </p:cNvPr>
          <p:cNvSpPr>
            <a:spLocks noGrp="1"/>
          </p:cNvSpPr>
          <p:nvPr>
            <p:ph type="body" sz="quarter" idx="14" hasCustomPrompt="1"/>
          </p:nvPr>
        </p:nvSpPr>
        <p:spPr>
          <a:xfrm>
            <a:off x="1547813" y="396875"/>
            <a:ext cx="17173575" cy="1828800"/>
          </a:xfrm>
          <a:prstGeom prst="rect">
            <a:avLst/>
          </a:prstGeom>
        </p:spPr>
        <p:txBody>
          <a:bodyPr anchor="b"/>
          <a:lstStyle>
            <a:lvl1pPr>
              <a:defRPr sz="5000" b="1">
                <a:solidFill>
                  <a:schemeClr val="accent1">
                    <a:lumMod val="75000"/>
                  </a:schemeClr>
                </a:solidFill>
              </a:defRPr>
            </a:lvl1pPr>
          </a:lstStyle>
          <a:p>
            <a:pPr lvl="0"/>
            <a:r>
              <a:rPr lang="en-US" dirty="0"/>
              <a:t>Titel Slide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hter Slide">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04EC5EE4-0CD5-45CC-8AB9-9FCA6C17E44E}"/>
              </a:ext>
            </a:extLst>
          </p:cNvPr>
          <p:cNvGrpSpPr/>
          <p:nvPr userDrawn="1"/>
        </p:nvGrpSpPr>
        <p:grpSpPr>
          <a:xfrm>
            <a:off x="0" y="0"/>
            <a:ext cx="20104100" cy="11308715"/>
            <a:chOff x="0" y="0"/>
            <a:chExt cx="20104100" cy="11308715"/>
          </a:xfrm>
        </p:grpSpPr>
        <p:pic>
          <p:nvPicPr>
            <p:cNvPr id="4" name="object 3">
              <a:extLst>
                <a:ext uri="{FF2B5EF4-FFF2-40B4-BE49-F238E27FC236}">
                  <a16:creationId xmlns:a16="http://schemas.microsoft.com/office/drawing/2014/main" id="{0C94DFDB-C581-4F5F-9EE3-6026E65BB7CA}"/>
                </a:ext>
              </a:extLst>
            </p:cNvPr>
            <p:cNvPicPr/>
            <p:nvPr/>
          </p:nvPicPr>
          <p:blipFill>
            <a:blip r:embed="rId2" cstate="print"/>
            <a:stretch>
              <a:fillRect/>
            </a:stretch>
          </p:blipFill>
          <p:spPr>
            <a:xfrm>
              <a:off x="0" y="0"/>
              <a:ext cx="20104100" cy="11308556"/>
            </a:xfrm>
            <a:prstGeom prst="rect">
              <a:avLst/>
            </a:prstGeom>
          </p:spPr>
        </p:pic>
        <p:pic>
          <p:nvPicPr>
            <p:cNvPr id="5" name="object 4">
              <a:extLst>
                <a:ext uri="{FF2B5EF4-FFF2-40B4-BE49-F238E27FC236}">
                  <a16:creationId xmlns:a16="http://schemas.microsoft.com/office/drawing/2014/main" id="{9F69E130-5F17-4BC1-9118-F954924F6148}"/>
                </a:ext>
              </a:extLst>
            </p:cNvPr>
            <p:cNvPicPr/>
            <p:nvPr/>
          </p:nvPicPr>
          <p:blipFill>
            <a:blip r:embed="rId3" cstate="print"/>
            <a:stretch>
              <a:fillRect/>
            </a:stretch>
          </p:blipFill>
          <p:spPr>
            <a:xfrm>
              <a:off x="1314326" y="6546690"/>
              <a:ext cx="18022215" cy="131116"/>
            </a:xfrm>
            <a:prstGeom prst="rect">
              <a:avLst/>
            </a:prstGeom>
          </p:spPr>
        </p:pic>
      </p:grpSp>
      <p:pic>
        <p:nvPicPr>
          <p:cNvPr id="7" name="object 6">
            <a:extLst>
              <a:ext uri="{FF2B5EF4-FFF2-40B4-BE49-F238E27FC236}">
                <a16:creationId xmlns:a16="http://schemas.microsoft.com/office/drawing/2014/main" id="{3FF97F91-2BF3-4306-8CE7-06DB03229026}"/>
              </a:ext>
            </a:extLst>
          </p:cNvPr>
          <p:cNvPicPr/>
          <p:nvPr userDrawn="1"/>
        </p:nvPicPr>
        <p:blipFill>
          <a:blip r:embed="rId4" cstate="print"/>
          <a:stretch>
            <a:fillRect/>
          </a:stretch>
        </p:blipFill>
        <p:spPr>
          <a:xfrm>
            <a:off x="14655142" y="7808090"/>
            <a:ext cx="3081596" cy="1664442"/>
          </a:xfrm>
          <a:prstGeom prst="rect">
            <a:avLst/>
          </a:prstGeom>
        </p:spPr>
      </p:pic>
      <p:sp>
        <p:nvSpPr>
          <p:cNvPr id="12" name="Text Placeholder 2">
            <a:extLst>
              <a:ext uri="{FF2B5EF4-FFF2-40B4-BE49-F238E27FC236}">
                <a16:creationId xmlns:a16="http://schemas.microsoft.com/office/drawing/2014/main" id="{7C0CAF93-C7E9-4C0F-B653-A0F4B8F8EA9C}"/>
              </a:ext>
            </a:extLst>
          </p:cNvPr>
          <p:cNvSpPr>
            <a:spLocks noGrp="1"/>
          </p:cNvSpPr>
          <p:nvPr>
            <p:ph type="body" sz="quarter" idx="10" hasCustomPrompt="1"/>
          </p:nvPr>
        </p:nvSpPr>
        <p:spPr>
          <a:xfrm>
            <a:off x="603250" y="1993897"/>
            <a:ext cx="18568960" cy="1849737"/>
          </a:xfrm>
          <a:prstGeom prst="rect">
            <a:avLst/>
          </a:prstGeom>
        </p:spPr>
        <p:txBody>
          <a:bodyPr anchor="b"/>
          <a:lstStyle>
            <a:lvl1pPr algn="ctr">
              <a:defRPr sz="3300" b="1">
                <a:solidFill>
                  <a:schemeClr val="accent1">
                    <a:lumMod val="75000"/>
                  </a:schemeClr>
                </a:solidFill>
              </a:defRPr>
            </a:lvl1pPr>
          </a:lstStyle>
          <a:p>
            <a:pPr lvl="0"/>
            <a:r>
              <a:rPr lang="en-US" dirty="0"/>
              <a:t>Titel </a:t>
            </a:r>
            <a:r>
              <a:rPr lang="en-US" dirty="0" err="1"/>
              <a:t>Presentatie</a:t>
            </a:r>
            <a:endParaRPr lang="en-US" dirty="0"/>
          </a:p>
        </p:txBody>
      </p:sp>
      <p:sp>
        <p:nvSpPr>
          <p:cNvPr id="13" name="Text Placeholder 2">
            <a:extLst>
              <a:ext uri="{FF2B5EF4-FFF2-40B4-BE49-F238E27FC236}">
                <a16:creationId xmlns:a16="http://schemas.microsoft.com/office/drawing/2014/main" id="{438321FD-5A28-4516-B9A7-4642B07DC689}"/>
              </a:ext>
            </a:extLst>
          </p:cNvPr>
          <p:cNvSpPr>
            <a:spLocks noGrp="1"/>
          </p:cNvSpPr>
          <p:nvPr>
            <p:ph type="body" sz="quarter" idx="12" hasCustomPrompt="1"/>
          </p:nvPr>
        </p:nvSpPr>
        <p:spPr>
          <a:xfrm>
            <a:off x="584899" y="3877453"/>
            <a:ext cx="18568960" cy="1849737"/>
          </a:xfrm>
          <a:prstGeom prst="rect">
            <a:avLst/>
          </a:prstGeom>
        </p:spPr>
        <p:txBody>
          <a:bodyPr anchor="t"/>
          <a:lstStyle>
            <a:lvl1pPr algn="ctr">
              <a:defRPr sz="3300" b="0">
                <a:solidFill>
                  <a:schemeClr val="accent1">
                    <a:lumMod val="75000"/>
                  </a:schemeClr>
                </a:solidFill>
              </a:defRPr>
            </a:lvl1pPr>
          </a:lstStyle>
          <a:p>
            <a:pPr lvl="0"/>
            <a:r>
              <a:rPr lang="en-US" dirty="0"/>
              <a:t>Datum</a:t>
            </a:r>
          </a:p>
        </p:txBody>
      </p:sp>
      <p:sp>
        <p:nvSpPr>
          <p:cNvPr id="8" name="Picture Placeholder 2">
            <a:extLst>
              <a:ext uri="{FF2B5EF4-FFF2-40B4-BE49-F238E27FC236}">
                <a16:creationId xmlns:a16="http://schemas.microsoft.com/office/drawing/2014/main" id="{225E8100-E5BE-413E-A50C-55E7913811A3}"/>
              </a:ext>
            </a:extLst>
          </p:cNvPr>
          <p:cNvSpPr>
            <a:spLocks noGrp="1"/>
          </p:cNvSpPr>
          <p:nvPr>
            <p:ph type="pic" sz="quarter" idx="13"/>
          </p:nvPr>
        </p:nvSpPr>
        <p:spPr>
          <a:xfrm>
            <a:off x="10597954" y="7488888"/>
            <a:ext cx="3487873" cy="2217738"/>
          </a:xfrm>
          <a:prstGeom prst="rect">
            <a:avLst/>
          </a:prstGeom>
        </p:spPr>
        <p:txBody>
          <a:bodyPr/>
          <a:lstStyle/>
          <a:p>
            <a:endParaRPr lang="en-NL"/>
          </a:p>
        </p:txBody>
      </p:sp>
      <p:sp>
        <p:nvSpPr>
          <p:cNvPr id="9" name="Picture Placeholder 2">
            <a:extLst>
              <a:ext uri="{FF2B5EF4-FFF2-40B4-BE49-F238E27FC236}">
                <a16:creationId xmlns:a16="http://schemas.microsoft.com/office/drawing/2014/main" id="{D3D17775-95F7-43DA-AF4F-67BD9B579F01}"/>
              </a:ext>
            </a:extLst>
          </p:cNvPr>
          <p:cNvSpPr>
            <a:spLocks noGrp="1"/>
          </p:cNvSpPr>
          <p:nvPr>
            <p:ph type="pic" sz="quarter" idx="14"/>
          </p:nvPr>
        </p:nvSpPr>
        <p:spPr>
          <a:xfrm>
            <a:off x="6669391" y="7488888"/>
            <a:ext cx="3487873" cy="2217738"/>
          </a:xfrm>
          <a:prstGeom prst="rect">
            <a:avLst/>
          </a:prstGeom>
        </p:spPr>
        <p:txBody>
          <a:bodyPr/>
          <a:lstStyle/>
          <a:p>
            <a:endParaRPr lang="en-NL"/>
          </a:p>
        </p:txBody>
      </p:sp>
      <p:sp>
        <p:nvSpPr>
          <p:cNvPr id="10" name="Picture Placeholder 2">
            <a:extLst>
              <a:ext uri="{FF2B5EF4-FFF2-40B4-BE49-F238E27FC236}">
                <a16:creationId xmlns:a16="http://schemas.microsoft.com/office/drawing/2014/main" id="{3529E90C-47C7-4FC1-8D62-8D1A6A7573D4}"/>
              </a:ext>
            </a:extLst>
          </p:cNvPr>
          <p:cNvSpPr>
            <a:spLocks noGrp="1"/>
          </p:cNvSpPr>
          <p:nvPr>
            <p:ph type="pic" sz="quarter" idx="15"/>
          </p:nvPr>
        </p:nvSpPr>
        <p:spPr>
          <a:xfrm>
            <a:off x="2740829" y="7488888"/>
            <a:ext cx="3487873" cy="2217738"/>
          </a:xfrm>
          <a:prstGeom prst="rect">
            <a:avLst/>
          </a:prstGeom>
        </p:spPr>
        <p:txBody>
          <a:bodyPr/>
          <a:lstStyle/>
          <a:p>
            <a:endParaRPr lang="en-NL"/>
          </a:p>
        </p:txBody>
      </p:sp>
    </p:spTree>
    <p:extLst>
      <p:ext uri="{BB962C8B-B14F-4D97-AF65-F5344CB8AC3E}">
        <p14:creationId xmlns:p14="http://schemas.microsoft.com/office/powerpoint/2010/main" val="3793296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2" r:id="rId2"/>
    <p:sldLayoutId id="2147483666" r:id="rId3"/>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sa/4.0/deed.n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UY5iaEhijb4?start=1&amp;feature=oembed" TargetMode="Externa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3rIzh1oljEg?start=1&amp;feature=oembed" TargetMode="Externa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QQgDUqFJP3s?start=1&amp;feature=oembed" TargetMode="Externa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www.zonmw.nl/nl/over-zonmw/onderwijs/programmas/project-detail/palliantie-meer-dan-zorg/in-gesprek-over-leven-en-dood-passende-zorg-en-ondersteuning-in-de-laatste-levensfase-voor-niet-wes/" TargetMode="External"/><Relationship Id="rId13" Type="http://schemas.openxmlformats.org/officeDocument/2006/relationships/hyperlink" Target="https://www.zonmw.nl/nl/over-zonmw/onderwijs/programmas/project-detail/palliantie-meer-dan-zorg/pro-actieve-palliatieve-zorg-voor-mensen-met-een-ernstige-psychiatrische-aandoening-ontwikkeling-i/" TargetMode="External"/><Relationship Id="rId3" Type="http://schemas.openxmlformats.org/officeDocument/2006/relationships/hyperlink" Target="https://www.patz.nu/wp-content/uploads/2020/05/Pati%C3%ABntenfederatie-ebook.pdf" TargetMode="External"/><Relationship Id="rId7" Type="http://schemas.openxmlformats.org/officeDocument/2006/relationships/hyperlink" Target="https://www.nivel.nl/sites/default/files/bestanden/1003826_0.pdf" TargetMode="External"/><Relationship Id="rId12" Type="http://schemas.openxmlformats.org/officeDocument/2006/relationships/hyperlink" Target="https://www.patientenfederatie.nl/wachtkamerfilmpjes/praat-op-tijd-over-je-levenseinde" TargetMode="External"/><Relationship Id="rId17" Type="http://schemas.openxmlformats.org/officeDocument/2006/relationships/hyperlink" Target="https://netwerkpalliatievezorg.nl/utrechtstadenzuidoost/Hulpverleners/Nieuws/weet-u-wat-u-wilt-1" TargetMode="External"/><Relationship Id="rId2" Type="http://schemas.openxmlformats.org/officeDocument/2006/relationships/notesSlide" Target="../notesSlides/notesSlide38.xml"/><Relationship Id="rId16" Type="http://schemas.openxmlformats.org/officeDocument/2006/relationships/hyperlink" Target="https://www.zonmw.nl/nl/over-zonmw/onderwijs/programmas/project-detail/palliantie-meer-dan-zorg/tijdige-herkenning-van-palliatieve-zorgbehoeften-bij-patienten-met-gevorderd-chronisch-hartfalen-i/" TargetMode="External"/><Relationship Id="rId1" Type="http://schemas.openxmlformats.org/officeDocument/2006/relationships/slideLayout" Target="../slideLayouts/slideLayout2.xml"/><Relationship Id="rId6" Type="http://schemas.openxmlformats.org/officeDocument/2006/relationships/hyperlink" Target="https://www.youtube.com/watch?v=UY5iaEhijb4" TargetMode="External"/><Relationship Id="rId11" Type="http://schemas.openxmlformats.org/officeDocument/2006/relationships/hyperlink" Target="https://www.youtube.com/watch?v=FYu9iz_dCeY" TargetMode="External"/><Relationship Id="rId5" Type="http://schemas.openxmlformats.org/officeDocument/2006/relationships/hyperlink" Target="https://palliaweb.nl/cmsctx/pv/4b48b75b-84a0-416d-b703-67f49b832ffd/culture/nl-NL/wg/d520cdc9-c509-48b2-a12a-e62074bdf8cc/readonly/0/pts/637690416722300506/ea/1/h/15a79d09f0514e4c68a9b0d53c1591fd3fc4fe3e04572a47f2921e86bd6bf692/-/getmedia/10d17b53-6e0f-4b11-8e14-645d3a03aa0e/Form_uniform_vastleggen_ACP_eerstinvullen.pdf?uh=ae3ad98a6393ef933a7ec1923b09ce03bbdc4971e464392de736bc2bcb896cf5" TargetMode="External"/><Relationship Id="rId15" Type="http://schemas.openxmlformats.org/officeDocument/2006/relationships/hyperlink" Target="https://www.zonmw.nl/nl/over-zonmw/onderwijs/programmas/project-detail/palliantie-meer-dan-zorg/tijdig-in-gesprek-de-ontwikkeling-evaluatie-en-implementatie-van-een-digitale-advance-care-pla/" TargetMode="External"/><Relationship Id="rId10" Type="http://schemas.openxmlformats.org/officeDocument/2006/relationships/hyperlink" Target="https://palliaweb.nl/getmedia/1e1ce663-6f7d-46ac-a47a-c8cb589597b7/Leidraad-proactieve-zorgplanning-(ACP)_22102020_new.pdf" TargetMode="External"/><Relationship Id="rId4" Type="http://schemas.openxmlformats.org/officeDocument/2006/relationships/hyperlink" Target="https://www.patientenfederatie.nl/downloads/brochures/152-praten-over-behandelwensen-en-behandelgrenzen/file" TargetMode="External"/><Relationship Id="rId9" Type="http://schemas.openxmlformats.org/officeDocument/2006/relationships/hyperlink" Target="https://palliaweb.nl/getmedia/02b81c30-d9be-4c51-83bf-deb1260ccf7b/Kwaliteitskader_web-240620.pdf" TargetMode="External"/><Relationship Id="rId14" Type="http://schemas.openxmlformats.org/officeDocument/2006/relationships/hyperlink" Target="https://www.pallialine.nl/uploaded/docs/Kwaliteitskader_pz/Meetinstrument_SPICT_NL_May2017.pdf?u=1PpoEp"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FYu9iz_dCeY?start=4&amp;feature=oembed"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F46112-1750-B54E-BC78-71298D098812}"/>
              </a:ext>
            </a:extLst>
          </p:cNvPr>
          <p:cNvSpPr>
            <a:spLocks noGrp="1"/>
          </p:cNvSpPr>
          <p:nvPr>
            <p:ph type="body" sz="quarter" idx="11"/>
          </p:nvPr>
        </p:nvSpPr>
        <p:spPr/>
        <p:txBody>
          <a:bodyPr/>
          <a:lstStyle/>
          <a:p>
            <a:r>
              <a:rPr lang="nl-NL" dirty="0"/>
              <a:t>Markering en proactieve zorgplanning </a:t>
            </a:r>
            <a:endParaRPr lang="en-NL"/>
          </a:p>
        </p:txBody>
      </p:sp>
      <p:sp>
        <p:nvSpPr>
          <p:cNvPr id="3" name="Text Placeholder 2">
            <a:extLst>
              <a:ext uri="{FF2B5EF4-FFF2-40B4-BE49-F238E27FC236}">
                <a16:creationId xmlns:a16="http://schemas.microsoft.com/office/drawing/2014/main" id="{4FA9B278-F20E-104D-8FC6-6020E67A743C}"/>
              </a:ext>
            </a:extLst>
          </p:cNvPr>
          <p:cNvSpPr>
            <a:spLocks noGrp="1"/>
          </p:cNvSpPr>
          <p:nvPr>
            <p:ph type="body" sz="quarter" idx="12"/>
          </p:nvPr>
        </p:nvSpPr>
        <p:spPr/>
        <p:txBody>
          <a:bodyPr/>
          <a:lstStyle/>
          <a:p>
            <a:r>
              <a:rPr lang="nl-NL" dirty="0"/>
              <a:t>Oktober  2021</a:t>
            </a:r>
            <a:endParaRPr lang="en-NL" dirty="0"/>
          </a:p>
        </p:txBody>
      </p:sp>
      <p:sp>
        <p:nvSpPr>
          <p:cNvPr id="4" name="Text Placeholder 3">
            <a:extLst>
              <a:ext uri="{FF2B5EF4-FFF2-40B4-BE49-F238E27FC236}">
                <a16:creationId xmlns:a16="http://schemas.microsoft.com/office/drawing/2014/main" id="{E9EE71E1-521B-E64F-BA0A-AD2E77DC4983}"/>
              </a:ext>
            </a:extLst>
          </p:cNvPr>
          <p:cNvSpPr>
            <a:spLocks noGrp="1"/>
          </p:cNvSpPr>
          <p:nvPr>
            <p:ph type="body" sz="quarter" idx="13"/>
          </p:nvPr>
        </p:nvSpPr>
        <p:spPr/>
        <p:txBody>
          <a:bodyPr/>
          <a:lstStyle/>
          <a:p>
            <a:r>
              <a:rPr lang="nl-NL" dirty="0"/>
              <a:t>PZNL is eigenaar van alle intellectuele eigendomsrechten op de PowerPointpresentaties als onderdeel van de handreiking bijeenkomsten markering en proactieve zorgplanning inclusief het daarop vermelde logo van PZNL. </a:t>
            </a:r>
            <a:br>
              <a:rPr lang="nl-NL" dirty="0"/>
            </a:br>
            <a:endParaRPr lang="nl-NL" dirty="0"/>
          </a:p>
          <a:p>
            <a:endParaRPr lang="nl-NL" dirty="0"/>
          </a:p>
          <a:p>
            <a:r>
              <a:rPr lang="nl-NL" dirty="0"/>
              <a:t>Licentie </a:t>
            </a:r>
            <a:r>
              <a:rPr lang="nl-NL" dirty="0">
                <a:hlinkClick r:id="rId3"/>
              </a:rPr>
              <a:t>Creative Commons:BY-NC-SA</a:t>
            </a:r>
            <a:r>
              <a:rPr lang="nl-NL" dirty="0"/>
              <a:t>  </a:t>
            </a:r>
          </a:p>
          <a:p>
            <a:endParaRPr lang="en-NL" dirty="0"/>
          </a:p>
        </p:txBody>
      </p:sp>
      <p:sp>
        <p:nvSpPr>
          <p:cNvPr id="5" name="Text Placeholder 4">
            <a:extLst>
              <a:ext uri="{FF2B5EF4-FFF2-40B4-BE49-F238E27FC236}">
                <a16:creationId xmlns:a16="http://schemas.microsoft.com/office/drawing/2014/main" id="{EFBD91AC-2BF6-6E4C-910D-24DFAF7F9498}"/>
              </a:ext>
            </a:extLst>
          </p:cNvPr>
          <p:cNvSpPr>
            <a:spLocks noGrp="1"/>
          </p:cNvSpPr>
          <p:nvPr>
            <p:ph type="body" sz="quarter" idx="14"/>
          </p:nvPr>
        </p:nvSpPr>
        <p:spPr/>
        <p:txBody>
          <a:bodyPr/>
          <a:lstStyle/>
          <a:p>
            <a:r>
              <a:rPr lang="nl-NL" dirty="0"/>
              <a:t>Disclaimer</a:t>
            </a:r>
            <a:endParaRPr lang="en-NL"/>
          </a:p>
        </p:txBody>
      </p:sp>
    </p:spTree>
    <p:extLst>
      <p:ext uri="{BB962C8B-B14F-4D97-AF65-F5344CB8AC3E}">
        <p14:creationId xmlns:p14="http://schemas.microsoft.com/office/powerpoint/2010/main" val="573955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F9A2523-EF15-BF42-B7B8-5D6ACC88F992}"/>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338F3EE8-B8A5-D849-963E-A1F293EBF771}"/>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1E46931C-B438-084D-A082-6C91DAD65490}"/>
              </a:ext>
            </a:extLst>
          </p:cNvPr>
          <p:cNvSpPr>
            <a:spLocks noGrp="1"/>
          </p:cNvSpPr>
          <p:nvPr>
            <p:ph type="body" sz="quarter" idx="13"/>
          </p:nvPr>
        </p:nvSpPr>
        <p:spPr/>
        <p:txBody>
          <a:bodyPr/>
          <a:lstStyle/>
          <a:p>
            <a:endParaRPr lang="nl-NL" dirty="0"/>
          </a:p>
          <a:p>
            <a:br>
              <a:rPr lang="nl-NL" dirty="0"/>
            </a:br>
            <a:endParaRPr lang="nl-NL" dirty="0"/>
          </a:p>
          <a:p>
            <a:pPr algn="ctr"/>
            <a:r>
              <a:rPr lang="nl-NL" sz="3200" dirty="0"/>
              <a:t>“ Zou het mij verbazen als deze patiënt binnen 12 maanden komt te overlijden?” </a:t>
            </a:r>
          </a:p>
        </p:txBody>
      </p:sp>
      <p:sp>
        <p:nvSpPr>
          <p:cNvPr id="5" name="Tijdelijke aanduiding voor tekst 4">
            <a:extLst>
              <a:ext uri="{FF2B5EF4-FFF2-40B4-BE49-F238E27FC236}">
                <a16:creationId xmlns:a16="http://schemas.microsoft.com/office/drawing/2014/main" id="{4CEA2357-7A5E-1347-9515-10D9FD37204D}"/>
              </a:ext>
            </a:extLst>
          </p:cNvPr>
          <p:cNvSpPr>
            <a:spLocks noGrp="1"/>
          </p:cNvSpPr>
          <p:nvPr>
            <p:ph type="body" sz="quarter" idx="14"/>
          </p:nvPr>
        </p:nvSpPr>
        <p:spPr/>
        <p:txBody>
          <a:bodyPr/>
          <a:lstStyle/>
          <a:p>
            <a:r>
              <a:rPr lang="nl-NL" dirty="0"/>
              <a:t>Surprise Question (SQ)</a:t>
            </a:r>
          </a:p>
        </p:txBody>
      </p:sp>
    </p:spTree>
    <p:extLst>
      <p:ext uri="{BB962C8B-B14F-4D97-AF65-F5344CB8AC3E}">
        <p14:creationId xmlns:p14="http://schemas.microsoft.com/office/powerpoint/2010/main" val="800385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6FB1DE3-B53D-804B-A6B6-E76A32E86BFF}"/>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8C5C66F9-2716-1F4F-8C62-1F24838C23A2}"/>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B8CD451A-8A5C-4448-AB1A-F4515C759A5F}"/>
              </a:ext>
            </a:extLst>
          </p:cNvPr>
          <p:cNvSpPr>
            <a:spLocks noGrp="1"/>
          </p:cNvSpPr>
          <p:nvPr>
            <p:ph type="body" sz="quarter" idx="13"/>
          </p:nvPr>
        </p:nvSpPr>
        <p:spPr>
          <a:xfrm>
            <a:off x="5974547" y="2557318"/>
            <a:ext cx="12505893" cy="6542088"/>
          </a:xfrm>
        </p:spPr>
        <p:txBody>
          <a:bodyPr/>
          <a:lstStyle/>
          <a:p>
            <a:pPr algn="ctr"/>
            <a:r>
              <a:rPr lang="nl-NL" dirty="0"/>
              <a:t>                                                       </a:t>
            </a:r>
            <a:br>
              <a:rPr lang="nl-NL" dirty="0"/>
            </a:br>
            <a:r>
              <a:rPr lang="nl-NL" sz="2800" dirty="0"/>
              <a:t>De SPICT is een </a:t>
            </a:r>
            <a:r>
              <a:rPr lang="nl-NL" sz="2800" b="1" dirty="0"/>
              <a:t>handreiking</a:t>
            </a:r>
            <a:r>
              <a:rPr lang="nl-NL" sz="2800" dirty="0"/>
              <a:t> </a:t>
            </a:r>
          </a:p>
          <a:p>
            <a:pPr algn="ctr"/>
            <a:endParaRPr lang="nl-NL" sz="2800" dirty="0"/>
          </a:p>
          <a:p>
            <a:pPr algn="ctr"/>
            <a:r>
              <a:rPr lang="nl-NL" sz="2800" dirty="0"/>
              <a:t>om personen te </a:t>
            </a:r>
            <a:r>
              <a:rPr lang="nl-NL" sz="2800" b="1" dirty="0"/>
              <a:t>identificeren </a:t>
            </a:r>
            <a:br>
              <a:rPr lang="nl-NL" sz="2800" b="1" dirty="0"/>
            </a:br>
            <a:br>
              <a:rPr lang="nl-NL" sz="2800" b="1" dirty="0"/>
            </a:br>
            <a:r>
              <a:rPr lang="nl-NL" sz="2800" dirty="0"/>
              <a:t>die een verhoogd risico hebben op</a:t>
            </a:r>
            <a:br>
              <a:rPr lang="nl-NL" sz="2800" dirty="0"/>
            </a:br>
            <a:br>
              <a:rPr lang="nl-NL" sz="2800" dirty="0"/>
            </a:br>
            <a:r>
              <a:rPr lang="nl-NL" sz="2800" dirty="0"/>
              <a:t> </a:t>
            </a:r>
            <a:r>
              <a:rPr lang="nl-NL" sz="2800" b="1" dirty="0"/>
              <a:t>achteruitgang</a:t>
            </a:r>
            <a:r>
              <a:rPr lang="nl-NL" sz="2800" dirty="0"/>
              <a:t> van hun gezondheid. </a:t>
            </a:r>
          </a:p>
        </p:txBody>
      </p:sp>
      <p:sp>
        <p:nvSpPr>
          <p:cNvPr id="5" name="Tijdelijke aanduiding voor tekst 4">
            <a:extLst>
              <a:ext uri="{FF2B5EF4-FFF2-40B4-BE49-F238E27FC236}">
                <a16:creationId xmlns:a16="http://schemas.microsoft.com/office/drawing/2014/main" id="{5A936E0C-292C-4046-AC18-B98C5EE95D83}"/>
              </a:ext>
            </a:extLst>
          </p:cNvPr>
          <p:cNvSpPr>
            <a:spLocks noGrp="1"/>
          </p:cNvSpPr>
          <p:nvPr>
            <p:ph type="body" sz="quarter" idx="14"/>
          </p:nvPr>
        </p:nvSpPr>
        <p:spPr/>
        <p:txBody>
          <a:bodyPr/>
          <a:lstStyle/>
          <a:p>
            <a:r>
              <a:rPr lang="nl-NL" dirty="0"/>
              <a:t>Supportive and Palliative Care Indication Tool (SPICT)</a:t>
            </a:r>
          </a:p>
        </p:txBody>
      </p:sp>
      <p:pic>
        <p:nvPicPr>
          <p:cNvPr id="7" name="Afbeelding 6" descr="Afbeelding met tekst&#10;&#10;Automatisch gegenereerde beschrijving">
            <a:extLst>
              <a:ext uri="{FF2B5EF4-FFF2-40B4-BE49-F238E27FC236}">
                <a16:creationId xmlns:a16="http://schemas.microsoft.com/office/drawing/2014/main" id="{0A9DDD0E-2E92-1F44-BD90-970B2CD30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60" y="2378075"/>
            <a:ext cx="4427087" cy="6730856"/>
          </a:xfrm>
          <a:prstGeom prst="rect">
            <a:avLst/>
          </a:prstGeom>
        </p:spPr>
      </p:pic>
    </p:spTree>
    <p:extLst>
      <p:ext uri="{BB962C8B-B14F-4D97-AF65-F5344CB8AC3E}">
        <p14:creationId xmlns:p14="http://schemas.microsoft.com/office/powerpoint/2010/main" val="3690874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4B35768-4F53-5248-A88D-9E31EB0FE8FA}"/>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9A759F39-A0C2-8047-8CA8-28772411BF2E}"/>
              </a:ext>
            </a:extLst>
          </p:cNvPr>
          <p:cNvSpPr>
            <a:spLocks noGrp="1"/>
          </p:cNvSpPr>
          <p:nvPr>
            <p:ph type="body" sz="quarter" idx="12"/>
          </p:nvPr>
        </p:nvSpPr>
        <p:spPr/>
        <p:txBody>
          <a:bodyPr/>
          <a:lstStyle/>
          <a:p>
            <a:endParaRPr lang="nl-NL"/>
          </a:p>
        </p:txBody>
      </p:sp>
      <p:pic>
        <p:nvPicPr>
          <p:cNvPr id="9" name="Picture 5">
            <a:extLst>
              <a:ext uri="{FF2B5EF4-FFF2-40B4-BE49-F238E27FC236}">
                <a16:creationId xmlns:a16="http://schemas.microsoft.com/office/drawing/2014/main" id="{BE07233D-2BF2-5149-9BA1-7E743F432764}"/>
              </a:ext>
            </a:extLst>
          </p:cNvPr>
          <p:cNvPicPr>
            <a:picLocks noChangeAspect="1"/>
          </p:cNvPicPr>
          <p:nvPr/>
        </p:nvPicPr>
        <p:blipFill>
          <a:blip r:embed="rId3"/>
          <a:stretch>
            <a:fillRect/>
          </a:stretch>
        </p:blipFill>
        <p:spPr>
          <a:xfrm>
            <a:off x="15614650" y="3739912"/>
            <a:ext cx="1332000" cy="1332000"/>
          </a:xfrm>
          <a:prstGeom prst="rect">
            <a:avLst/>
          </a:prstGeom>
        </p:spPr>
      </p:pic>
      <p:sp>
        <p:nvSpPr>
          <p:cNvPr id="8" name="Text Placeholder 1">
            <a:extLst>
              <a:ext uri="{FF2B5EF4-FFF2-40B4-BE49-F238E27FC236}">
                <a16:creationId xmlns:a16="http://schemas.microsoft.com/office/drawing/2014/main" id="{9E481EC5-B0E0-1B4C-AAFC-F2758CC9C134}"/>
              </a:ext>
            </a:extLst>
          </p:cNvPr>
          <p:cNvSpPr txBox="1">
            <a:spLocks/>
          </p:cNvSpPr>
          <p:nvPr/>
        </p:nvSpPr>
        <p:spPr>
          <a:xfrm>
            <a:off x="767570" y="4147044"/>
            <a:ext cx="18568960" cy="184973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nl-NL" sz="6000" b="1" kern="0" dirty="0">
                <a:solidFill>
                  <a:schemeClr val="accent1">
                    <a:lumMod val="75000"/>
                  </a:schemeClr>
                </a:solidFill>
              </a:rPr>
              <a:t>Proactieve zorgplanning</a:t>
            </a:r>
            <a:endParaRPr lang="en-NL" sz="6000" b="1" kern="0">
              <a:solidFill>
                <a:schemeClr val="accent1">
                  <a:lumMod val="75000"/>
                </a:schemeClr>
              </a:solidFill>
            </a:endParaRPr>
          </a:p>
        </p:txBody>
      </p:sp>
    </p:spTree>
    <p:extLst>
      <p:ext uri="{BB962C8B-B14F-4D97-AF65-F5344CB8AC3E}">
        <p14:creationId xmlns:p14="http://schemas.microsoft.com/office/powerpoint/2010/main" val="285690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3B26738-5E82-534B-B755-AF95B8D805A0}"/>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F48C5B8B-67B5-B941-A16E-DA6FCE1A346E}"/>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E13BF323-F4C3-2F4F-8206-B274B62442FA}"/>
              </a:ext>
            </a:extLst>
          </p:cNvPr>
          <p:cNvSpPr>
            <a:spLocks noGrp="1"/>
          </p:cNvSpPr>
          <p:nvPr>
            <p:ph type="body" sz="quarter" idx="14"/>
          </p:nvPr>
        </p:nvSpPr>
        <p:spPr/>
        <p:txBody>
          <a:bodyPr/>
          <a:lstStyle/>
          <a:p>
            <a:r>
              <a:rPr lang="nl-NL" dirty="0"/>
              <a:t>Definitie proactieve zorgplanning</a:t>
            </a:r>
          </a:p>
        </p:txBody>
      </p:sp>
      <p:pic>
        <p:nvPicPr>
          <p:cNvPr id="6" name="Afbeelding 5" descr="Afbeelding met tekst&#10;&#10;Automatisch gegenereerde beschrijving">
            <a:extLst>
              <a:ext uri="{FF2B5EF4-FFF2-40B4-BE49-F238E27FC236}">
                <a16:creationId xmlns:a16="http://schemas.microsoft.com/office/drawing/2014/main" id="{25D6A057-9459-5647-8B5F-EC17761CC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50" y="2307488"/>
            <a:ext cx="11649430" cy="6552804"/>
          </a:xfrm>
          <a:prstGeom prst="rect">
            <a:avLst/>
          </a:prstGeom>
        </p:spPr>
      </p:pic>
      <p:pic>
        <p:nvPicPr>
          <p:cNvPr id="8" name="Picture 5">
            <a:extLst>
              <a:ext uri="{FF2B5EF4-FFF2-40B4-BE49-F238E27FC236}">
                <a16:creationId xmlns:a16="http://schemas.microsoft.com/office/drawing/2014/main" id="{030528A6-98D9-2D4F-A39C-2E393847C2F5}"/>
              </a:ext>
            </a:extLst>
          </p:cNvPr>
          <p:cNvPicPr>
            <a:picLocks noChangeAspect="1"/>
          </p:cNvPicPr>
          <p:nvPr/>
        </p:nvPicPr>
        <p:blipFill>
          <a:blip r:embed="rId4"/>
          <a:stretch>
            <a:fillRect/>
          </a:stretch>
        </p:blipFill>
        <p:spPr>
          <a:xfrm>
            <a:off x="12338050" y="1046075"/>
            <a:ext cx="1332000" cy="1332000"/>
          </a:xfrm>
          <a:prstGeom prst="rect">
            <a:avLst/>
          </a:prstGeom>
        </p:spPr>
      </p:pic>
    </p:spTree>
    <p:extLst>
      <p:ext uri="{BB962C8B-B14F-4D97-AF65-F5344CB8AC3E}">
        <p14:creationId xmlns:p14="http://schemas.microsoft.com/office/powerpoint/2010/main" val="858798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B Hulpmiddel gesprekken</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pPr marL="514350" indent="-514350">
              <a:buFont typeface="Arial" panose="020B0604020202020204" pitchFamily="34" charset="0"/>
              <a:buChar char="•"/>
            </a:pPr>
            <a:r>
              <a:rPr lang="nl-NL" sz="2800" b="1" dirty="0"/>
              <a:t>Leidraad</a:t>
            </a:r>
            <a:r>
              <a:rPr lang="nl-NL" sz="2800" dirty="0"/>
              <a:t> proactieve zorgplanning</a:t>
            </a:r>
          </a:p>
          <a:p>
            <a:pPr marL="514350" indent="-514350">
              <a:buFont typeface="Arial" panose="020B0604020202020204" pitchFamily="34" charset="0"/>
              <a:buChar char="•"/>
            </a:pPr>
            <a:endParaRPr lang="nl-NL" sz="2800" dirty="0"/>
          </a:p>
          <a:p>
            <a:br>
              <a:rPr lang="nl-NL" sz="2800" dirty="0"/>
            </a:br>
            <a:endParaRPr lang="nl-NL" sz="2800" dirty="0"/>
          </a:p>
        </p:txBody>
      </p:sp>
      <p:pic>
        <p:nvPicPr>
          <p:cNvPr id="6" name="Afbeelding 5" descr="Afbeelding met tekst&#10;&#10;Automatisch gegenereerde beschrijving">
            <a:extLst>
              <a:ext uri="{FF2B5EF4-FFF2-40B4-BE49-F238E27FC236}">
                <a16:creationId xmlns:a16="http://schemas.microsoft.com/office/drawing/2014/main" id="{CE66755F-52BE-4394-BEA5-46213A113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60" y="3749675"/>
            <a:ext cx="8305800" cy="4997264"/>
          </a:xfrm>
          <a:prstGeom prst="rect">
            <a:avLst/>
          </a:prstGeom>
          <a:ln w="12700">
            <a:solidFill>
              <a:schemeClr val="accent1">
                <a:lumMod val="75000"/>
              </a:schemeClr>
            </a:solidFill>
          </a:ln>
        </p:spPr>
      </p:pic>
    </p:spTree>
    <p:extLst>
      <p:ext uri="{BB962C8B-B14F-4D97-AF65-F5344CB8AC3E}">
        <p14:creationId xmlns:p14="http://schemas.microsoft.com/office/powerpoint/2010/main" val="3468646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1E45993-D5F7-4264-A847-C167AAB66CF6}"/>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5C284A3D-723B-4002-98A8-E50A11CFC924}"/>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D5D166B8-09F3-4CB9-840C-57F9749839F5}"/>
              </a:ext>
            </a:extLst>
          </p:cNvPr>
          <p:cNvSpPr>
            <a:spLocks noGrp="1"/>
          </p:cNvSpPr>
          <p:nvPr>
            <p:ph type="body" sz="quarter" idx="13"/>
          </p:nvPr>
        </p:nvSpPr>
        <p:spPr/>
        <p:txBody>
          <a:bodyPr/>
          <a:lstStyle/>
          <a:p>
            <a:pPr marL="457200" indent="-457200" algn="l">
              <a:buFont typeface="Arial" panose="020B0604020202020204" pitchFamily="34" charset="0"/>
              <a:buChar char="•"/>
            </a:pPr>
            <a:r>
              <a:rPr lang="nl-NL" sz="2800" b="0" i="0" dirty="0">
                <a:solidFill>
                  <a:srgbClr val="2C408B"/>
                </a:solidFill>
                <a:effectLst/>
                <a:latin typeface="Century Gothic" panose="020B0502020202020204" pitchFamily="34" charset="0"/>
              </a:rPr>
              <a:t>Formulier uniform vastleggen proactieve zorgplanning </a:t>
            </a:r>
          </a:p>
          <a:p>
            <a:pPr marL="457200" indent="-457200" algn="l">
              <a:buFont typeface="Arial" panose="020B0604020202020204" pitchFamily="34" charset="0"/>
              <a:buChar char="•"/>
            </a:pPr>
            <a:endParaRPr lang="nl-NL" sz="2800" dirty="0">
              <a:solidFill>
                <a:srgbClr val="2C408B"/>
              </a:solidFill>
              <a:latin typeface="Century Gothic" panose="020B0502020202020204" pitchFamily="34" charset="0"/>
            </a:endParaRPr>
          </a:p>
          <a:p>
            <a:pPr algn="l"/>
            <a:endParaRPr lang="nl-NL" sz="2800" b="0" i="0" dirty="0">
              <a:solidFill>
                <a:srgbClr val="2C408B"/>
              </a:solidFill>
              <a:effectLst/>
              <a:latin typeface="Century Gothic" panose="020B0502020202020204" pitchFamily="34" charset="0"/>
            </a:endParaRPr>
          </a:p>
          <a:p>
            <a:pPr marL="457200" indent="-457200">
              <a:buFont typeface="Arial" panose="020B0604020202020204" pitchFamily="34" charset="0"/>
              <a:buChar char="•"/>
            </a:pPr>
            <a:endParaRPr lang="nl-NL" dirty="0"/>
          </a:p>
        </p:txBody>
      </p:sp>
      <p:sp>
        <p:nvSpPr>
          <p:cNvPr id="5" name="Tijdelijke aanduiding voor tekst 4">
            <a:extLst>
              <a:ext uri="{FF2B5EF4-FFF2-40B4-BE49-F238E27FC236}">
                <a16:creationId xmlns:a16="http://schemas.microsoft.com/office/drawing/2014/main" id="{BA865954-9805-4192-8047-E51EF4814401}"/>
              </a:ext>
            </a:extLst>
          </p:cNvPr>
          <p:cNvSpPr>
            <a:spLocks noGrp="1"/>
          </p:cNvSpPr>
          <p:nvPr>
            <p:ph type="body" sz="quarter" idx="14"/>
          </p:nvPr>
        </p:nvSpPr>
        <p:spPr/>
        <p:txBody>
          <a:bodyPr/>
          <a:lstStyle/>
          <a:p>
            <a:r>
              <a:rPr lang="nl-NL" dirty="0"/>
              <a:t>C Hulpmiddel vastleggen van afspraken</a:t>
            </a:r>
          </a:p>
        </p:txBody>
      </p:sp>
      <p:pic>
        <p:nvPicPr>
          <p:cNvPr id="6" name="Afbeelding 5" descr="Afbeelding met tekst&#10;&#10;Automatisch gegenereerde beschrijving">
            <a:extLst>
              <a:ext uri="{FF2B5EF4-FFF2-40B4-BE49-F238E27FC236}">
                <a16:creationId xmlns:a16="http://schemas.microsoft.com/office/drawing/2014/main" id="{14EF5F5E-5E3B-4FE2-89E0-CF505091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230" y="3124924"/>
            <a:ext cx="15350020" cy="5059502"/>
          </a:xfrm>
          <a:prstGeom prst="rect">
            <a:avLst/>
          </a:prstGeom>
          <a:ln w="12700">
            <a:solidFill>
              <a:schemeClr val="accent1">
                <a:lumMod val="75000"/>
              </a:schemeClr>
            </a:solidFill>
          </a:ln>
        </p:spPr>
      </p:pic>
    </p:spTree>
    <p:extLst>
      <p:ext uri="{BB962C8B-B14F-4D97-AF65-F5344CB8AC3E}">
        <p14:creationId xmlns:p14="http://schemas.microsoft.com/office/powerpoint/2010/main" val="146519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D Patiënteninformatie t.bv. Proactieve zorgplanning</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pPr marL="457200" indent="-457200">
              <a:buFont typeface="Arial" panose="020B0604020202020204" pitchFamily="34" charset="0"/>
              <a:buChar char="•"/>
            </a:pPr>
            <a:r>
              <a:rPr lang="nl-NL" sz="2800" dirty="0"/>
              <a:t>E-book</a:t>
            </a:r>
            <a:r>
              <a:rPr lang="nl-NL" sz="2800" b="1" dirty="0"/>
              <a:t> </a:t>
            </a:r>
            <a:r>
              <a:rPr lang="nl-NL" sz="2800" dirty="0"/>
              <a:t>‘Praat op tijd over uw levenseinde’ </a:t>
            </a:r>
            <a:br>
              <a:rPr lang="nl-NL" sz="2800" dirty="0"/>
            </a:br>
            <a:endParaRPr lang="nl-NL" sz="2800" dirty="0"/>
          </a:p>
          <a:p>
            <a:pPr marL="457200" indent="-457200">
              <a:buFont typeface="Arial" panose="020B0604020202020204" pitchFamily="34" charset="0"/>
              <a:buChar char="•"/>
            </a:pPr>
            <a:r>
              <a:rPr lang="nl-NL" sz="2800" dirty="0"/>
              <a:t>Keuzehulp</a:t>
            </a:r>
          </a:p>
          <a:p>
            <a:r>
              <a:rPr lang="nl-NL" sz="2800" dirty="0"/>
              <a:t>	Video bij Keuzehulp</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Folder Praten over behandelwensen en -grenzen</a:t>
            </a:r>
          </a:p>
          <a:p>
            <a:endParaRPr lang="nl-NL" sz="2800" dirty="0"/>
          </a:p>
          <a:p>
            <a:pPr marL="457200" indent="-457200">
              <a:buFont typeface="Arial" panose="020B0604020202020204" pitchFamily="34" charset="0"/>
              <a:buChar char="•"/>
            </a:pPr>
            <a:r>
              <a:rPr lang="nl-NL" sz="2800" dirty="0"/>
              <a:t>Wachtkamerfilmpje ‘Praat op tijd over uw levenseinde’ </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Wachtkamerfilmpje ‘Weet u wat u wilt?’ </a:t>
            </a:r>
          </a:p>
        </p:txBody>
      </p:sp>
    </p:spTree>
    <p:extLst>
      <p:ext uri="{BB962C8B-B14F-4D97-AF65-F5344CB8AC3E}">
        <p14:creationId xmlns:p14="http://schemas.microsoft.com/office/powerpoint/2010/main" val="136597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E-book ‘praat op tijd over uw levenseinde’</a:t>
            </a:r>
          </a:p>
        </p:txBody>
      </p:sp>
      <p:pic>
        <p:nvPicPr>
          <p:cNvPr id="6" name="Afbeelding 5" descr="Afbeelding met tekst, persoon, poseren, staand&#10;&#10;Automatisch gegenereerde beschrijving">
            <a:extLst>
              <a:ext uri="{FF2B5EF4-FFF2-40B4-BE49-F238E27FC236}">
                <a16:creationId xmlns:a16="http://schemas.microsoft.com/office/drawing/2014/main" id="{0817D94A-D8B9-7444-9976-159F9CC54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450" y="2856414"/>
            <a:ext cx="5682327" cy="6278529"/>
          </a:xfrm>
          <a:prstGeom prst="rect">
            <a:avLst/>
          </a:prstGeom>
          <a:ln w="12700">
            <a:solidFill>
              <a:schemeClr val="accent1">
                <a:lumMod val="75000"/>
              </a:schemeClr>
            </a:solidFill>
          </a:ln>
        </p:spPr>
      </p:pic>
    </p:spTree>
    <p:extLst>
      <p:ext uri="{BB962C8B-B14F-4D97-AF65-F5344CB8AC3E}">
        <p14:creationId xmlns:p14="http://schemas.microsoft.com/office/powerpoint/2010/main" val="407008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Keuzehulp</a:t>
            </a:r>
          </a:p>
        </p:txBody>
      </p:sp>
      <p:pic>
        <p:nvPicPr>
          <p:cNvPr id="7" name="Afbeelding 6">
            <a:extLst>
              <a:ext uri="{FF2B5EF4-FFF2-40B4-BE49-F238E27FC236}">
                <a16:creationId xmlns:a16="http://schemas.microsoft.com/office/drawing/2014/main" id="{2BC6C724-9AFD-D64D-8232-F0CE500AF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48" y="2682875"/>
            <a:ext cx="11644273" cy="5334000"/>
          </a:xfrm>
          <a:prstGeom prst="rect">
            <a:avLst/>
          </a:prstGeom>
        </p:spPr>
      </p:pic>
    </p:spTree>
    <p:extLst>
      <p:ext uri="{BB962C8B-B14F-4D97-AF65-F5344CB8AC3E}">
        <p14:creationId xmlns:p14="http://schemas.microsoft.com/office/powerpoint/2010/main" val="1289146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Video bij keuzehulp</a:t>
            </a:r>
          </a:p>
        </p:txBody>
      </p:sp>
      <p:pic>
        <p:nvPicPr>
          <p:cNvPr id="4" name="Onlinemedia 3" descr="Hoe de keuzehulp helpt om je behandelwensen 'op papier' te zetten">
            <a:hlinkClick r:id="" action="ppaction://media"/>
            <a:extLst>
              <a:ext uri="{FF2B5EF4-FFF2-40B4-BE49-F238E27FC236}">
                <a16:creationId xmlns:a16="http://schemas.microsoft.com/office/drawing/2014/main" id="{1251CE57-7CDA-BC4A-A2FA-873B9FE49E79}"/>
              </a:ext>
            </a:extLst>
          </p:cNvPr>
          <p:cNvPicPr>
            <a:picLocks noRot="1" noChangeAspect="1"/>
          </p:cNvPicPr>
          <p:nvPr>
            <a:videoFile r:link="rId1"/>
          </p:nvPr>
        </p:nvPicPr>
        <p:blipFill>
          <a:blip r:embed="rId4"/>
          <a:stretch>
            <a:fillRect/>
          </a:stretch>
        </p:blipFill>
        <p:spPr>
          <a:xfrm>
            <a:off x="1738832" y="2759075"/>
            <a:ext cx="10249912" cy="5791200"/>
          </a:xfrm>
          <a:prstGeom prst="rect">
            <a:avLst/>
          </a:prstGeom>
        </p:spPr>
      </p:pic>
    </p:spTree>
    <p:extLst>
      <p:ext uri="{BB962C8B-B14F-4D97-AF65-F5344CB8AC3E}">
        <p14:creationId xmlns:p14="http://schemas.microsoft.com/office/powerpoint/2010/main" val="105504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A3B4AD-D1DC-814F-8ACD-4E411977739B}"/>
              </a:ext>
            </a:extLst>
          </p:cNvPr>
          <p:cNvSpPr>
            <a:spLocks noGrp="1"/>
          </p:cNvSpPr>
          <p:nvPr>
            <p:ph type="body" sz="quarter" idx="10"/>
          </p:nvPr>
        </p:nvSpPr>
        <p:spPr/>
        <p:txBody>
          <a:bodyPr/>
          <a:lstStyle/>
          <a:p>
            <a:r>
              <a:rPr lang="nl-NL" dirty="0"/>
              <a:t>Bijeenkomst </a:t>
            </a:r>
            <a:br>
              <a:rPr lang="nl-NL" dirty="0"/>
            </a:br>
            <a:r>
              <a:rPr lang="nl-NL" dirty="0"/>
              <a:t>markering en proactieve zorgplanning </a:t>
            </a:r>
            <a:endParaRPr lang="en-NL" dirty="0"/>
          </a:p>
        </p:txBody>
      </p:sp>
      <p:sp>
        <p:nvSpPr>
          <p:cNvPr id="3" name="Text Placeholder 2">
            <a:extLst>
              <a:ext uri="{FF2B5EF4-FFF2-40B4-BE49-F238E27FC236}">
                <a16:creationId xmlns:a16="http://schemas.microsoft.com/office/drawing/2014/main" id="{94115339-BEF4-9F4A-A389-7025C5788EB6}"/>
              </a:ext>
            </a:extLst>
          </p:cNvPr>
          <p:cNvSpPr>
            <a:spLocks noGrp="1"/>
          </p:cNvSpPr>
          <p:nvPr>
            <p:ph type="body" sz="quarter" idx="12"/>
          </p:nvPr>
        </p:nvSpPr>
        <p:spPr/>
        <p:txBody>
          <a:bodyPr/>
          <a:lstStyle/>
          <a:p>
            <a:endParaRPr lang="en-NL"/>
          </a:p>
        </p:txBody>
      </p:sp>
      <p:sp>
        <p:nvSpPr>
          <p:cNvPr id="4" name="Picture Placeholder 3">
            <a:extLst>
              <a:ext uri="{FF2B5EF4-FFF2-40B4-BE49-F238E27FC236}">
                <a16:creationId xmlns:a16="http://schemas.microsoft.com/office/drawing/2014/main" id="{A67D64FD-B3B7-8E4A-8638-B1CE27315AEB}"/>
              </a:ext>
            </a:extLst>
          </p:cNvPr>
          <p:cNvSpPr>
            <a:spLocks noGrp="1"/>
          </p:cNvSpPr>
          <p:nvPr>
            <p:ph type="pic" sz="quarter" idx="13"/>
          </p:nvPr>
        </p:nvSpPr>
        <p:spPr/>
      </p:sp>
      <p:sp>
        <p:nvSpPr>
          <p:cNvPr id="5" name="Picture Placeholder 4">
            <a:extLst>
              <a:ext uri="{FF2B5EF4-FFF2-40B4-BE49-F238E27FC236}">
                <a16:creationId xmlns:a16="http://schemas.microsoft.com/office/drawing/2014/main" id="{999FE1FE-8F4B-B14B-800F-D3A0C45341C5}"/>
              </a:ext>
            </a:extLst>
          </p:cNvPr>
          <p:cNvSpPr>
            <a:spLocks noGrp="1"/>
          </p:cNvSpPr>
          <p:nvPr>
            <p:ph type="pic" sz="quarter" idx="14"/>
          </p:nvPr>
        </p:nvSpPr>
        <p:spPr/>
      </p:sp>
      <p:sp>
        <p:nvSpPr>
          <p:cNvPr id="6" name="Picture Placeholder 5">
            <a:extLst>
              <a:ext uri="{FF2B5EF4-FFF2-40B4-BE49-F238E27FC236}">
                <a16:creationId xmlns:a16="http://schemas.microsoft.com/office/drawing/2014/main" id="{6A3DCF24-A590-5B45-A647-5818005D423D}"/>
              </a:ext>
            </a:extLst>
          </p:cNvPr>
          <p:cNvSpPr>
            <a:spLocks noGrp="1"/>
          </p:cNvSpPr>
          <p:nvPr>
            <p:ph type="pic" sz="quarter" idx="15"/>
          </p:nvPr>
        </p:nvSpPr>
        <p:spPr/>
      </p:sp>
    </p:spTree>
    <p:extLst>
      <p:ext uri="{BB962C8B-B14F-4D97-AF65-F5344CB8AC3E}">
        <p14:creationId xmlns:p14="http://schemas.microsoft.com/office/powerpoint/2010/main" val="1851857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5CB65D1-1A14-4E9D-9CA5-991DD45101C2}"/>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BB223186-FA8C-4C12-B21C-E347E5F03870}"/>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B84B6FF5-28F0-497D-A423-A624067657A8}"/>
              </a:ext>
            </a:extLst>
          </p:cNvPr>
          <p:cNvSpPr>
            <a:spLocks noGrp="1"/>
          </p:cNvSpPr>
          <p:nvPr>
            <p:ph type="body" sz="quarter" idx="13"/>
          </p:nvPr>
        </p:nvSpPr>
        <p:spPr/>
        <p:txBody>
          <a:bodyPr/>
          <a:lstStyle/>
          <a:p>
            <a:endParaRPr lang="nl-NL" dirty="0"/>
          </a:p>
        </p:txBody>
      </p:sp>
      <p:sp>
        <p:nvSpPr>
          <p:cNvPr id="5" name="Tijdelijke aanduiding voor tekst 4">
            <a:extLst>
              <a:ext uri="{FF2B5EF4-FFF2-40B4-BE49-F238E27FC236}">
                <a16:creationId xmlns:a16="http://schemas.microsoft.com/office/drawing/2014/main" id="{94B16A96-6D25-4E2C-91E1-8C209D1F68C5}"/>
              </a:ext>
            </a:extLst>
          </p:cNvPr>
          <p:cNvSpPr>
            <a:spLocks noGrp="1"/>
          </p:cNvSpPr>
          <p:nvPr>
            <p:ph type="body" sz="quarter" idx="14"/>
          </p:nvPr>
        </p:nvSpPr>
        <p:spPr>
          <a:xfrm>
            <a:off x="1465262" y="1021478"/>
            <a:ext cx="17173575" cy="1828800"/>
          </a:xfrm>
        </p:spPr>
        <p:txBody>
          <a:bodyPr/>
          <a:lstStyle/>
          <a:p>
            <a:r>
              <a:rPr lang="nl-NL" dirty="0"/>
              <a:t>Folder </a:t>
            </a:r>
            <a:r>
              <a:rPr lang="nl-NL" sz="5400" i="0" dirty="0">
                <a:effectLst/>
                <a:latin typeface="Century Gothic" panose="020B0502020202020204" pitchFamily="34" charset="0"/>
              </a:rPr>
              <a:t>Praten over behandelwensen en -grenzen </a:t>
            </a:r>
            <a:endParaRPr lang="nl-NL" sz="5400" dirty="0">
              <a:latin typeface="Century Gothic" panose="020B0502020202020204" pitchFamily="34" charset="0"/>
            </a:endParaRPr>
          </a:p>
          <a:p>
            <a:endParaRPr lang="nl-NL" dirty="0"/>
          </a:p>
        </p:txBody>
      </p:sp>
      <p:pic>
        <p:nvPicPr>
          <p:cNvPr id="7" name="Afbeelding 6" descr="Afbeelding met tekst, schermafbeelding&#10;&#10;Automatisch gegenereerde beschrijving">
            <a:extLst>
              <a:ext uri="{FF2B5EF4-FFF2-40B4-BE49-F238E27FC236}">
                <a16:creationId xmlns:a16="http://schemas.microsoft.com/office/drawing/2014/main" id="{B7129CA2-3103-4D77-A532-949F08BEE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226" y="2378075"/>
            <a:ext cx="4419600" cy="6315210"/>
          </a:xfrm>
          <a:prstGeom prst="rect">
            <a:avLst/>
          </a:prstGeom>
        </p:spPr>
      </p:pic>
    </p:spTree>
    <p:extLst>
      <p:ext uri="{BB962C8B-B14F-4D97-AF65-F5344CB8AC3E}">
        <p14:creationId xmlns:p14="http://schemas.microsoft.com/office/powerpoint/2010/main" val="3131949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Wachtkamerfilmpje ‘Praat op tijd over uw levenseinde’</a:t>
            </a:r>
          </a:p>
        </p:txBody>
      </p:sp>
      <p:pic>
        <p:nvPicPr>
          <p:cNvPr id="6" name="Onlinemedia 5" descr="Wachtkamerfilmpje over Levenseinde">
            <a:hlinkClick r:id="" action="ppaction://media"/>
            <a:extLst>
              <a:ext uri="{FF2B5EF4-FFF2-40B4-BE49-F238E27FC236}">
                <a16:creationId xmlns:a16="http://schemas.microsoft.com/office/drawing/2014/main" id="{E0B791E5-ED07-884F-8696-409205064812}"/>
              </a:ext>
            </a:extLst>
          </p:cNvPr>
          <p:cNvPicPr>
            <a:picLocks noRot="1" noChangeAspect="1"/>
          </p:cNvPicPr>
          <p:nvPr>
            <a:videoFile r:link="rId1"/>
          </p:nvPr>
        </p:nvPicPr>
        <p:blipFill>
          <a:blip r:embed="rId4"/>
          <a:stretch>
            <a:fillRect/>
          </a:stretch>
        </p:blipFill>
        <p:spPr>
          <a:xfrm>
            <a:off x="1746250" y="2835275"/>
            <a:ext cx="9980177" cy="5638800"/>
          </a:xfrm>
          <a:prstGeom prst="rect">
            <a:avLst/>
          </a:prstGeom>
          <a:ln w="12700">
            <a:solidFill>
              <a:schemeClr val="accent1">
                <a:lumMod val="75000"/>
              </a:schemeClr>
            </a:solidFill>
          </a:ln>
        </p:spPr>
      </p:pic>
    </p:spTree>
    <p:extLst>
      <p:ext uri="{BB962C8B-B14F-4D97-AF65-F5344CB8AC3E}">
        <p14:creationId xmlns:p14="http://schemas.microsoft.com/office/powerpoint/2010/main" val="10579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Wachtkamerfilmpje ‘Weet u wat u wilt?’</a:t>
            </a:r>
          </a:p>
        </p:txBody>
      </p:sp>
      <p:pic>
        <p:nvPicPr>
          <p:cNvPr id="4" name="Onlinemedia 3" descr="Netwerk Palliatieve Zorg | Weet u wat u wilt? Drie voorbeelden">
            <a:hlinkClick r:id="" action="ppaction://media"/>
            <a:extLst>
              <a:ext uri="{FF2B5EF4-FFF2-40B4-BE49-F238E27FC236}">
                <a16:creationId xmlns:a16="http://schemas.microsoft.com/office/drawing/2014/main" id="{DF02EBCB-9F05-4841-856C-F08A7C916BF1}"/>
              </a:ext>
            </a:extLst>
          </p:cNvPr>
          <p:cNvPicPr>
            <a:picLocks noRot="1" noChangeAspect="1"/>
          </p:cNvPicPr>
          <p:nvPr>
            <a:videoFile r:link="rId1"/>
          </p:nvPr>
        </p:nvPicPr>
        <p:blipFill>
          <a:blip r:embed="rId4"/>
          <a:stretch>
            <a:fillRect/>
          </a:stretch>
        </p:blipFill>
        <p:spPr>
          <a:xfrm>
            <a:off x="1746250" y="2920809"/>
            <a:ext cx="9677400" cy="5467731"/>
          </a:xfrm>
          <a:prstGeom prst="rect">
            <a:avLst/>
          </a:prstGeom>
          <a:ln w="12700">
            <a:solidFill>
              <a:schemeClr val="accent1">
                <a:lumMod val="75000"/>
              </a:schemeClr>
            </a:solidFill>
          </a:ln>
        </p:spPr>
      </p:pic>
    </p:spTree>
    <p:extLst>
      <p:ext uri="{BB962C8B-B14F-4D97-AF65-F5344CB8AC3E}">
        <p14:creationId xmlns:p14="http://schemas.microsoft.com/office/powerpoint/2010/main" val="371568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E Hulpmiddelen proactieve zorgplanning bij </a:t>
            </a:r>
            <a:br>
              <a:rPr lang="nl-NL" dirty="0"/>
            </a:br>
            <a:r>
              <a:rPr lang="nl-NL" dirty="0"/>
              <a:t>   mensen met hartfalen</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pPr marL="457200" indent="-457200">
              <a:buFont typeface="Arial" panose="020B0604020202020204" pitchFamily="34" charset="0"/>
              <a:buChar char="•"/>
            </a:pPr>
            <a:r>
              <a:rPr lang="nl-NL" sz="3200" dirty="0"/>
              <a:t>I-HARP  </a:t>
            </a:r>
          </a:p>
          <a:p>
            <a:r>
              <a:rPr lang="nl-NL" sz="3200" dirty="0"/>
              <a:t>	tips voor implementatie in het ziekenhuis</a:t>
            </a:r>
          </a:p>
          <a:p>
            <a:endParaRPr lang="nl-NL" sz="3200" dirty="0"/>
          </a:p>
        </p:txBody>
      </p:sp>
    </p:spTree>
    <p:extLst>
      <p:ext uri="{BB962C8B-B14F-4D97-AF65-F5344CB8AC3E}">
        <p14:creationId xmlns:p14="http://schemas.microsoft.com/office/powerpoint/2010/main" val="2154772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I-HARP</a:t>
            </a:r>
          </a:p>
        </p:txBody>
      </p:sp>
      <p:pic>
        <p:nvPicPr>
          <p:cNvPr id="8" name="Afbeelding 7">
            <a:extLst>
              <a:ext uri="{FF2B5EF4-FFF2-40B4-BE49-F238E27FC236}">
                <a16:creationId xmlns:a16="http://schemas.microsoft.com/office/drawing/2014/main" id="{009B1FC2-22A3-6142-A737-AEB0EB798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49" y="2519120"/>
            <a:ext cx="13665402" cy="6271109"/>
          </a:xfrm>
          <a:prstGeom prst="rect">
            <a:avLst/>
          </a:prstGeom>
        </p:spPr>
      </p:pic>
    </p:spTree>
    <p:extLst>
      <p:ext uri="{BB962C8B-B14F-4D97-AF65-F5344CB8AC3E}">
        <p14:creationId xmlns:p14="http://schemas.microsoft.com/office/powerpoint/2010/main" val="1998510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Tips voor implementatie I-HARP</a:t>
            </a:r>
          </a:p>
        </p:txBody>
      </p:sp>
      <p:pic>
        <p:nvPicPr>
          <p:cNvPr id="7" name="Afbeelding 6">
            <a:extLst>
              <a:ext uri="{FF2B5EF4-FFF2-40B4-BE49-F238E27FC236}">
                <a16:creationId xmlns:a16="http://schemas.microsoft.com/office/drawing/2014/main" id="{4BEFEA4F-3D2A-0842-A928-50CE01FD98EB}"/>
              </a:ext>
            </a:extLst>
          </p:cNvPr>
          <p:cNvPicPr/>
          <p:nvPr/>
        </p:nvPicPr>
        <p:blipFill>
          <a:blip r:embed="rId3"/>
          <a:stretch>
            <a:fillRect/>
          </a:stretch>
        </p:blipFill>
        <p:spPr>
          <a:xfrm>
            <a:off x="1726167" y="2447511"/>
            <a:ext cx="10546657" cy="6414328"/>
          </a:xfrm>
          <a:prstGeom prst="rect">
            <a:avLst/>
          </a:prstGeom>
          <a:ln w="12700">
            <a:solidFill>
              <a:schemeClr val="accent1">
                <a:lumMod val="75000"/>
              </a:schemeClr>
            </a:solidFill>
          </a:ln>
        </p:spPr>
      </p:pic>
    </p:spTree>
    <p:extLst>
      <p:ext uri="{BB962C8B-B14F-4D97-AF65-F5344CB8AC3E}">
        <p14:creationId xmlns:p14="http://schemas.microsoft.com/office/powerpoint/2010/main" val="2773462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F Hulpmiddelen proactieve zorgplanning bij mensen </a:t>
            </a:r>
            <a:br>
              <a:rPr lang="nl-NL" dirty="0"/>
            </a:br>
            <a:r>
              <a:rPr lang="nl-NL" dirty="0"/>
              <a:t>     met een migratieachtergrond</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pPr marL="457200" indent="-457200">
              <a:buFont typeface="Arial" panose="020B0604020202020204" pitchFamily="34" charset="0"/>
              <a:buChar char="•"/>
            </a:pPr>
            <a:r>
              <a:rPr lang="nl-NL" sz="3200" dirty="0"/>
              <a:t>Draaiboek voor migrantenvoorlichters</a:t>
            </a:r>
          </a:p>
          <a:p>
            <a:pPr marL="342900" indent="-342900" algn="l">
              <a:buFont typeface="Arial" panose="020B0604020202020204" pitchFamily="34" charset="0"/>
              <a:buChar char="•"/>
            </a:pPr>
            <a:r>
              <a:rPr lang="nl-NL" sz="3200" b="0" i="0" dirty="0">
                <a:solidFill>
                  <a:srgbClr val="7793C6"/>
                </a:solidFill>
                <a:effectLst/>
                <a:latin typeface="Century Gothic" panose="020B0502020202020204" pitchFamily="34" charset="0"/>
              </a:rPr>
              <a:t> </a:t>
            </a:r>
            <a:r>
              <a:rPr lang="nl-NL" sz="3200" b="0" i="0" dirty="0">
                <a:effectLst/>
                <a:latin typeface="Century Gothic" panose="020B0502020202020204" pitchFamily="34" charset="0"/>
              </a:rPr>
              <a:t>Handreiking Lessen uit gesprekken over leven en dood </a:t>
            </a:r>
            <a:endParaRPr lang="nl-NL" sz="2000" b="0" i="0" dirty="0">
              <a:effectLst/>
              <a:latin typeface="Century Gothic" panose="020B0502020202020204" pitchFamily="34" charset="0"/>
            </a:endParaRPr>
          </a:p>
          <a:p>
            <a:r>
              <a:rPr lang="nl-NL" sz="3200" dirty="0"/>
              <a:t> </a:t>
            </a:r>
          </a:p>
          <a:p>
            <a:endParaRPr lang="nl-NL" sz="3200" dirty="0"/>
          </a:p>
          <a:p>
            <a:endParaRPr lang="nl-NL" sz="3200" dirty="0"/>
          </a:p>
        </p:txBody>
      </p:sp>
    </p:spTree>
    <p:extLst>
      <p:ext uri="{BB962C8B-B14F-4D97-AF65-F5344CB8AC3E}">
        <p14:creationId xmlns:p14="http://schemas.microsoft.com/office/powerpoint/2010/main" val="832194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Draaiboek voor migrantenvoorlichters</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endParaRPr lang="nl-NL" sz="3200" dirty="0"/>
          </a:p>
          <a:p>
            <a:endParaRPr lang="nl-NL" sz="3200" dirty="0"/>
          </a:p>
        </p:txBody>
      </p:sp>
      <p:pic>
        <p:nvPicPr>
          <p:cNvPr id="8" name="Afbeelding 7">
            <a:extLst>
              <a:ext uri="{FF2B5EF4-FFF2-40B4-BE49-F238E27FC236}">
                <a16:creationId xmlns:a16="http://schemas.microsoft.com/office/drawing/2014/main" id="{36024F0D-3AB1-6F43-95CF-6BF2A0AA7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660" y="2454275"/>
            <a:ext cx="4936156" cy="7023257"/>
          </a:xfrm>
          <a:prstGeom prst="rect">
            <a:avLst/>
          </a:prstGeom>
          <a:ln w="12700">
            <a:solidFill>
              <a:schemeClr val="accent1">
                <a:lumMod val="75000"/>
              </a:schemeClr>
            </a:solidFill>
          </a:ln>
        </p:spPr>
      </p:pic>
    </p:spTree>
    <p:extLst>
      <p:ext uri="{BB962C8B-B14F-4D97-AF65-F5344CB8AC3E}">
        <p14:creationId xmlns:p14="http://schemas.microsoft.com/office/powerpoint/2010/main" val="4229300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937279" y="544178"/>
            <a:ext cx="19964401" cy="1828800"/>
          </a:xfrm>
        </p:spPr>
        <p:txBody>
          <a:bodyPr/>
          <a:lstStyle/>
          <a:p>
            <a:r>
              <a:rPr lang="nl-NL" dirty="0"/>
              <a:t>Handreiking Lessen uit gesprekken over leven en dood </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endParaRPr lang="nl-NL" sz="3200" dirty="0"/>
          </a:p>
          <a:p>
            <a:endParaRPr lang="nl-NL" sz="3200" dirty="0"/>
          </a:p>
        </p:txBody>
      </p:sp>
      <p:pic>
        <p:nvPicPr>
          <p:cNvPr id="8" name="Afbeelding 7" descr="Afbeelding met tekst, persoon, person, mensen&#10;&#10;Automatisch gegenereerde beschrijving">
            <a:extLst>
              <a:ext uri="{FF2B5EF4-FFF2-40B4-BE49-F238E27FC236}">
                <a16:creationId xmlns:a16="http://schemas.microsoft.com/office/drawing/2014/main" id="{2884F6BF-5649-6941-AF94-85407AD7A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924" y="2631631"/>
            <a:ext cx="4973926" cy="7172926"/>
          </a:xfrm>
          <a:prstGeom prst="rect">
            <a:avLst/>
          </a:prstGeom>
          <a:ln w="12700">
            <a:solidFill>
              <a:schemeClr val="accent1">
                <a:lumMod val="75000"/>
              </a:schemeClr>
            </a:solidFill>
          </a:ln>
        </p:spPr>
      </p:pic>
    </p:spTree>
    <p:extLst>
      <p:ext uri="{BB962C8B-B14F-4D97-AF65-F5344CB8AC3E}">
        <p14:creationId xmlns:p14="http://schemas.microsoft.com/office/powerpoint/2010/main" val="1842855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984250" y="396875"/>
            <a:ext cx="19964401" cy="1828800"/>
          </a:xfrm>
        </p:spPr>
        <p:txBody>
          <a:bodyPr/>
          <a:lstStyle/>
          <a:p>
            <a:r>
              <a:rPr lang="nl-NL" dirty="0"/>
              <a:t>G Patiënteninformatie proactieve zorgplanning bij mensen </a:t>
            </a:r>
            <a:br>
              <a:rPr lang="nl-NL" dirty="0"/>
            </a:br>
            <a:r>
              <a:rPr lang="nl-NL" dirty="0"/>
              <a:t>     met een migratieachtergrond</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pPr marL="457200" indent="-457200">
              <a:buFont typeface="Arial" panose="020B0604020202020204" pitchFamily="34" charset="0"/>
              <a:buChar char="•"/>
            </a:pPr>
            <a:r>
              <a:rPr lang="nl-NL" sz="2800" dirty="0"/>
              <a:t>Video’s in gesprek over leven en dood </a:t>
            </a:r>
          </a:p>
          <a:p>
            <a:r>
              <a:rPr lang="nl-NL" sz="2800" dirty="0"/>
              <a:t>	</a:t>
            </a:r>
            <a:r>
              <a:rPr lang="nl-NL" sz="2800" b="0" i="0" dirty="0">
                <a:solidFill>
                  <a:srgbClr val="2C408B"/>
                </a:solidFill>
                <a:effectLst/>
                <a:latin typeface="Century Gothic" panose="020B0502020202020204" pitchFamily="34" charset="0"/>
              </a:rPr>
              <a:t>bijsluiters bij de video’s</a:t>
            </a:r>
            <a:endParaRPr lang="nl-NL" sz="2800" dirty="0">
              <a:latin typeface="Century Gothic" panose="020B0502020202020204" pitchFamily="34" charset="0"/>
            </a:endParaRPr>
          </a:p>
          <a:p>
            <a:pPr marL="457200" indent="-457200">
              <a:buFont typeface="Arial" panose="020B0604020202020204" pitchFamily="34" charset="0"/>
              <a:buChar char="•"/>
            </a:pPr>
            <a:endParaRPr lang="nl-NL" sz="2800" dirty="0">
              <a:solidFill>
                <a:schemeClr val="accent1">
                  <a:lumMod val="75000"/>
                </a:schemeClr>
              </a:solidFill>
            </a:endParaRPr>
          </a:p>
        </p:txBody>
      </p:sp>
    </p:spTree>
    <p:extLst>
      <p:ext uri="{BB962C8B-B14F-4D97-AF65-F5344CB8AC3E}">
        <p14:creationId xmlns:p14="http://schemas.microsoft.com/office/powerpoint/2010/main" val="4069032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F46112-1750-B54E-BC78-71298D098812}"/>
              </a:ext>
            </a:extLst>
          </p:cNvPr>
          <p:cNvSpPr>
            <a:spLocks noGrp="1"/>
          </p:cNvSpPr>
          <p:nvPr>
            <p:ph type="body" sz="quarter" idx="11"/>
          </p:nvPr>
        </p:nvSpPr>
        <p:spPr/>
        <p:txBody>
          <a:bodyPr/>
          <a:lstStyle/>
          <a:p>
            <a:r>
              <a:rPr lang="nl-NL" dirty="0"/>
              <a:t>Markering en proactieve zorgplanning </a:t>
            </a:r>
            <a:endParaRPr lang="en-NL"/>
          </a:p>
        </p:txBody>
      </p:sp>
      <p:sp>
        <p:nvSpPr>
          <p:cNvPr id="3" name="Text Placeholder 2">
            <a:extLst>
              <a:ext uri="{FF2B5EF4-FFF2-40B4-BE49-F238E27FC236}">
                <a16:creationId xmlns:a16="http://schemas.microsoft.com/office/drawing/2014/main" id="{4FA9B278-F20E-104D-8FC6-6020E67A743C}"/>
              </a:ext>
            </a:extLst>
          </p:cNvPr>
          <p:cNvSpPr>
            <a:spLocks noGrp="1"/>
          </p:cNvSpPr>
          <p:nvPr>
            <p:ph type="body" sz="quarter" idx="12"/>
          </p:nvPr>
        </p:nvSpPr>
        <p:spPr/>
        <p:txBody>
          <a:bodyPr/>
          <a:lstStyle/>
          <a:p>
            <a:r>
              <a:rPr lang="nl-NL" dirty="0"/>
              <a:t>Oktober 2021</a:t>
            </a:r>
            <a:endParaRPr lang="en-NL" dirty="0"/>
          </a:p>
        </p:txBody>
      </p:sp>
      <p:sp>
        <p:nvSpPr>
          <p:cNvPr id="4" name="Text Placeholder 3">
            <a:extLst>
              <a:ext uri="{FF2B5EF4-FFF2-40B4-BE49-F238E27FC236}">
                <a16:creationId xmlns:a16="http://schemas.microsoft.com/office/drawing/2014/main" id="{E9EE71E1-521B-E64F-BA0A-AD2E77DC4983}"/>
              </a:ext>
            </a:extLst>
          </p:cNvPr>
          <p:cNvSpPr>
            <a:spLocks noGrp="1"/>
          </p:cNvSpPr>
          <p:nvPr>
            <p:ph type="body" sz="quarter" idx="13"/>
          </p:nvPr>
        </p:nvSpPr>
        <p:spPr/>
        <p:txBody>
          <a:bodyPr/>
          <a:lstStyle/>
          <a:p>
            <a:pPr marL="514350" indent="-514350">
              <a:buFont typeface="+mj-lt"/>
              <a:buAutoNum type="arabicPeriod"/>
            </a:pPr>
            <a:r>
              <a:rPr lang="nl-NL" sz="2800" dirty="0"/>
              <a:t>Welkom en introductie</a:t>
            </a:r>
            <a:br>
              <a:rPr lang="nl-NL" sz="2800" dirty="0"/>
            </a:br>
            <a:endParaRPr lang="nl-NL" sz="2800" dirty="0"/>
          </a:p>
          <a:p>
            <a:pPr marL="514350" indent="-514350">
              <a:buFont typeface="+mj-lt"/>
              <a:buAutoNum type="arabicPeriod"/>
            </a:pPr>
            <a:r>
              <a:rPr lang="nl-NL" sz="2800" dirty="0"/>
              <a:t>Themaverkenning en wensen voor de toekomst</a:t>
            </a:r>
            <a:endParaRPr lang="nl-NL" sz="2200" dirty="0"/>
          </a:p>
          <a:p>
            <a:pPr marL="971550" lvl="1" indent="-514350">
              <a:buFont typeface="Arial" panose="020B0604020202020204" pitchFamily="34" charset="0"/>
              <a:buChar char="•"/>
            </a:pPr>
            <a:r>
              <a:rPr lang="nl-NL" sz="2200" dirty="0">
                <a:solidFill>
                  <a:schemeClr val="tx2"/>
                </a:solidFill>
              </a:rPr>
              <a:t>Markering</a:t>
            </a:r>
          </a:p>
          <a:p>
            <a:pPr marL="971550" lvl="1" indent="-514350">
              <a:buFont typeface="Arial" panose="020B0604020202020204" pitchFamily="34" charset="0"/>
              <a:buChar char="•"/>
            </a:pPr>
            <a:r>
              <a:rPr lang="nl-NL" sz="2200" dirty="0">
                <a:solidFill>
                  <a:schemeClr val="tx2"/>
                </a:solidFill>
              </a:rPr>
              <a:t>Proactieve zorgplanning </a:t>
            </a:r>
            <a:br>
              <a:rPr lang="nl-NL" sz="2000" dirty="0"/>
            </a:br>
            <a:endParaRPr lang="nl-NL" sz="2000" dirty="0"/>
          </a:p>
          <a:p>
            <a:pPr marL="514350" indent="-514350">
              <a:buFont typeface="+mj-lt"/>
              <a:buAutoNum type="arabicPeriod"/>
            </a:pPr>
            <a:r>
              <a:rPr lang="nl-NL" sz="2800" dirty="0"/>
              <a:t>Conclusie wensen voor de toekomst</a:t>
            </a:r>
            <a:br>
              <a:rPr lang="nl-NL" sz="2800" dirty="0"/>
            </a:br>
            <a:endParaRPr lang="nl-NL" sz="2800" dirty="0"/>
          </a:p>
          <a:p>
            <a:pPr marL="514350" indent="-514350">
              <a:buFont typeface="+mj-lt"/>
              <a:buAutoNum type="arabicPeriod"/>
            </a:pPr>
            <a:r>
              <a:rPr lang="nl-NL" sz="2800" dirty="0"/>
              <a:t>Acties voor verbetering benoemen</a:t>
            </a:r>
            <a:br>
              <a:rPr lang="nl-NL" sz="2800" dirty="0"/>
            </a:br>
            <a:endParaRPr lang="nl-NL" sz="2800" dirty="0"/>
          </a:p>
          <a:p>
            <a:pPr marL="514350" indent="-514350">
              <a:buFont typeface="+mj-lt"/>
              <a:buAutoNum type="arabicPeriod"/>
            </a:pPr>
            <a:r>
              <a:rPr lang="nl-NL" sz="2800" dirty="0"/>
              <a:t>Acties voor verbetering verzamelen</a:t>
            </a:r>
            <a:br>
              <a:rPr lang="nl-NL" sz="2800" dirty="0"/>
            </a:br>
            <a:endParaRPr lang="nl-NL" sz="2800" dirty="0"/>
          </a:p>
          <a:p>
            <a:pPr marL="514350" indent="-514350">
              <a:buFont typeface="+mj-lt"/>
              <a:buAutoNum type="arabicPeriod"/>
            </a:pPr>
            <a:r>
              <a:rPr lang="nl-NL" sz="2800" dirty="0"/>
              <a:t>Prioriteren</a:t>
            </a:r>
            <a:br>
              <a:rPr lang="nl-NL" sz="2800" dirty="0"/>
            </a:br>
            <a:endParaRPr lang="nl-NL" sz="2800" dirty="0"/>
          </a:p>
          <a:p>
            <a:pPr marL="514350" indent="-514350">
              <a:buFont typeface="+mj-lt"/>
              <a:buAutoNum type="arabicPeriod"/>
            </a:pPr>
            <a:r>
              <a:rPr lang="nl-NL" sz="2800" dirty="0"/>
              <a:t>Evaluatie en afronding</a:t>
            </a:r>
            <a:endParaRPr lang="en-NL" dirty="0"/>
          </a:p>
        </p:txBody>
      </p:sp>
      <p:sp>
        <p:nvSpPr>
          <p:cNvPr id="5" name="Text Placeholder 4">
            <a:extLst>
              <a:ext uri="{FF2B5EF4-FFF2-40B4-BE49-F238E27FC236}">
                <a16:creationId xmlns:a16="http://schemas.microsoft.com/office/drawing/2014/main" id="{EFBD91AC-2BF6-6E4C-910D-24DFAF7F9498}"/>
              </a:ext>
            </a:extLst>
          </p:cNvPr>
          <p:cNvSpPr>
            <a:spLocks noGrp="1"/>
          </p:cNvSpPr>
          <p:nvPr>
            <p:ph type="body" sz="quarter" idx="14"/>
          </p:nvPr>
        </p:nvSpPr>
        <p:spPr/>
        <p:txBody>
          <a:bodyPr/>
          <a:lstStyle/>
          <a:p>
            <a:r>
              <a:rPr lang="nl-NL" dirty="0"/>
              <a:t>Programma</a:t>
            </a:r>
            <a:endParaRPr lang="en-NL"/>
          </a:p>
        </p:txBody>
      </p:sp>
    </p:spTree>
    <p:extLst>
      <p:ext uri="{BB962C8B-B14F-4D97-AF65-F5344CB8AC3E}">
        <p14:creationId xmlns:p14="http://schemas.microsoft.com/office/powerpoint/2010/main" val="3905564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984250" y="396875"/>
            <a:ext cx="19964401" cy="1828800"/>
          </a:xfrm>
        </p:spPr>
        <p:txBody>
          <a:bodyPr/>
          <a:lstStyle/>
          <a:p>
            <a:r>
              <a:rPr lang="nl-NL" dirty="0"/>
              <a:t>Video’s in gesprek over leven en dood </a:t>
            </a:r>
          </a:p>
        </p:txBody>
      </p:sp>
      <p:pic>
        <p:nvPicPr>
          <p:cNvPr id="9" name="Afbeelding 8" descr="Afbeelding met tekst, verschillend&#10;&#10;Automatisch gegenereerde beschrijving">
            <a:extLst>
              <a:ext uri="{FF2B5EF4-FFF2-40B4-BE49-F238E27FC236}">
                <a16:creationId xmlns:a16="http://schemas.microsoft.com/office/drawing/2014/main" id="{4D641875-41C6-F745-B449-26B25D06B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250" y="2530475"/>
            <a:ext cx="12877800" cy="6216161"/>
          </a:xfrm>
          <a:prstGeom prst="rect">
            <a:avLst/>
          </a:prstGeom>
        </p:spPr>
      </p:pic>
    </p:spTree>
    <p:extLst>
      <p:ext uri="{BB962C8B-B14F-4D97-AF65-F5344CB8AC3E}">
        <p14:creationId xmlns:p14="http://schemas.microsoft.com/office/powerpoint/2010/main" val="2461182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099F2A-F693-794D-9FB3-FA8ABB72896B}"/>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6DBE7571-8EEC-674D-A956-DBED839B340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Bijsluiter video’s</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endParaRPr lang="nl-NL" sz="3200" dirty="0"/>
          </a:p>
          <a:p>
            <a:endParaRPr lang="nl-NL" sz="3200" dirty="0"/>
          </a:p>
        </p:txBody>
      </p:sp>
      <p:pic>
        <p:nvPicPr>
          <p:cNvPr id="9" name="Afbeelding 8">
            <a:extLst>
              <a:ext uri="{FF2B5EF4-FFF2-40B4-BE49-F238E27FC236}">
                <a16:creationId xmlns:a16="http://schemas.microsoft.com/office/drawing/2014/main" id="{6BC61FCD-DE55-5140-A4C7-23FBBE1B5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850" y="2530475"/>
            <a:ext cx="9292806" cy="6972083"/>
          </a:xfrm>
          <a:prstGeom prst="rect">
            <a:avLst/>
          </a:prstGeom>
          <a:ln w="12700">
            <a:solidFill>
              <a:schemeClr val="accent1">
                <a:lumMod val="75000"/>
              </a:schemeClr>
            </a:solidFill>
          </a:ln>
        </p:spPr>
      </p:pic>
    </p:spTree>
    <p:extLst>
      <p:ext uri="{BB962C8B-B14F-4D97-AF65-F5344CB8AC3E}">
        <p14:creationId xmlns:p14="http://schemas.microsoft.com/office/powerpoint/2010/main" val="656246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665BA9-29CA-497D-85A7-ADE7925F88EF}"/>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3E1E962E-97C8-49FA-9423-35A448640F79}"/>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F536B564-48CD-4102-B0B3-DAB541FE2D66}"/>
              </a:ext>
            </a:extLst>
          </p:cNvPr>
          <p:cNvSpPr>
            <a:spLocks noGrp="1"/>
          </p:cNvSpPr>
          <p:nvPr>
            <p:ph type="body" sz="quarter" idx="13"/>
          </p:nvPr>
        </p:nvSpPr>
        <p:spPr>
          <a:xfrm>
            <a:off x="1547813" y="3597275"/>
            <a:ext cx="17173575" cy="5322888"/>
          </a:xfrm>
        </p:spPr>
        <p:txBody>
          <a:bodyPr/>
          <a:lstStyle/>
          <a:p>
            <a:r>
              <a:rPr lang="nl-NL" dirty="0"/>
              <a:t>Toolkit ‘Proactieve palliatieve zorg in de GGZ’</a:t>
            </a:r>
          </a:p>
          <a:p>
            <a:endParaRPr lang="nl-NL" dirty="0"/>
          </a:p>
          <a:p>
            <a:endParaRPr lang="nl-NL" dirty="0"/>
          </a:p>
        </p:txBody>
      </p:sp>
      <p:sp>
        <p:nvSpPr>
          <p:cNvPr id="5" name="Tijdelijke aanduiding voor tekst 4">
            <a:extLst>
              <a:ext uri="{FF2B5EF4-FFF2-40B4-BE49-F238E27FC236}">
                <a16:creationId xmlns:a16="http://schemas.microsoft.com/office/drawing/2014/main" id="{839F9A72-7DC6-4E34-9CB1-DFAF4813ADB3}"/>
              </a:ext>
            </a:extLst>
          </p:cNvPr>
          <p:cNvSpPr>
            <a:spLocks noGrp="1"/>
          </p:cNvSpPr>
          <p:nvPr>
            <p:ph type="body" sz="quarter" idx="14"/>
          </p:nvPr>
        </p:nvSpPr>
        <p:spPr>
          <a:xfrm>
            <a:off x="1547813" y="549275"/>
            <a:ext cx="17173575" cy="2667000"/>
          </a:xfrm>
        </p:spPr>
        <p:txBody>
          <a:bodyPr/>
          <a:lstStyle/>
          <a:p>
            <a:r>
              <a:rPr lang="nl-NL" sz="5400" dirty="0"/>
              <a:t>H Hulpmiddel proactieve zorgplanning bij mensen met een ernstige psychiatrische aandoening</a:t>
            </a:r>
            <a:endParaRPr lang="nl-NL" sz="5400" b="0" dirty="0"/>
          </a:p>
          <a:p>
            <a:endParaRPr lang="nl-NL" dirty="0"/>
          </a:p>
        </p:txBody>
      </p:sp>
      <p:pic>
        <p:nvPicPr>
          <p:cNvPr id="6" name="Afbeelding 5">
            <a:extLst>
              <a:ext uri="{FF2B5EF4-FFF2-40B4-BE49-F238E27FC236}">
                <a16:creationId xmlns:a16="http://schemas.microsoft.com/office/drawing/2014/main" id="{955A3DBA-5A4E-4F98-BD33-DBE157C32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450" y="2445958"/>
            <a:ext cx="6493624" cy="7663399"/>
          </a:xfrm>
          <a:prstGeom prst="rect">
            <a:avLst/>
          </a:prstGeom>
        </p:spPr>
      </p:pic>
    </p:spTree>
    <p:extLst>
      <p:ext uri="{BB962C8B-B14F-4D97-AF65-F5344CB8AC3E}">
        <p14:creationId xmlns:p14="http://schemas.microsoft.com/office/powerpoint/2010/main" val="3932664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222ACF0-C67C-C641-BA50-ABA8C02139A7}"/>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846C4410-52B1-7349-BC43-FD5C59219B54}"/>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A4AA2313-7DF2-F946-B742-C381ECC1ECA2}"/>
              </a:ext>
            </a:extLst>
          </p:cNvPr>
          <p:cNvSpPr>
            <a:spLocks noGrp="1"/>
          </p:cNvSpPr>
          <p:nvPr>
            <p:ph type="body" sz="quarter" idx="13"/>
          </p:nvPr>
        </p:nvSpPr>
        <p:spPr/>
        <p:txBody>
          <a:bodyPr/>
          <a:lstStyle/>
          <a:p>
            <a:endParaRPr lang="nl-NL"/>
          </a:p>
        </p:txBody>
      </p:sp>
      <p:sp>
        <p:nvSpPr>
          <p:cNvPr id="5" name="Tijdelijke aanduiding voor tekst 4">
            <a:extLst>
              <a:ext uri="{FF2B5EF4-FFF2-40B4-BE49-F238E27FC236}">
                <a16:creationId xmlns:a16="http://schemas.microsoft.com/office/drawing/2014/main" id="{05535444-E9DB-7E40-AF0D-899CD6C36817}"/>
              </a:ext>
            </a:extLst>
          </p:cNvPr>
          <p:cNvSpPr>
            <a:spLocks noGrp="1"/>
          </p:cNvSpPr>
          <p:nvPr>
            <p:ph type="body" sz="quarter" idx="14"/>
          </p:nvPr>
        </p:nvSpPr>
        <p:spPr/>
        <p:txBody>
          <a:bodyPr/>
          <a:lstStyle/>
          <a:p>
            <a:r>
              <a:rPr lang="nl-NL" dirty="0"/>
              <a:t>3. Conclusies wensen voor de toekomst </a:t>
            </a:r>
          </a:p>
        </p:txBody>
      </p:sp>
    </p:spTree>
    <p:extLst>
      <p:ext uri="{BB962C8B-B14F-4D97-AF65-F5344CB8AC3E}">
        <p14:creationId xmlns:p14="http://schemas.microsoft.com/office/powerpoint/2010/main" val="3924046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B4C465E-C152-9540-A1B2-5751BA4FE942}"/>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34212815-ACC8-4D49-9C41-A46B4E18EEFF}"/>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B48AA065-C12C-C246-8ABE-C1BA5E89EC0E}"/>
              </a:ext>
            </a:extLst>
          </p:cNvPr>
          <p:cNvSpPr>
            <a:spLocks noGrp="1"/>
          </p:cNvSpPr>
          <p:nvPr>
            <p:ph type="body" sz="quarter" idx="13"/>
          </p:nvPr>
        </p:nvSpPr>
        <p:spPr/>
        <p:txBody>
          <a:bodyPr/>
          <a:lstStyle/>
          <a:p>
            <a:endParaRPr lang="nl-NL"/>
          </a:p>
        </p:txBody>
      </p:sp>
      <p:sp>
        <p:nvSpPr>
          <p:cNvPr id="5" name="Tijdelijke aanduiding voor tekst 4">
            <a:extLst>
              <a:ext uri="{FF2B5EF4-FFF2-40B4-BE49-F238E27FC236}">
                <a16:creationId xmlns:a16="http://schemas.microsoft.com/office/drawing/2014/main" id="{2440C30E-200C-614F-BFF9-C8DE3AA964C7}"/>
              </a:ext>
            </a:extLst>
          </p:cNvPr>
          <p:cNvSpPr>
            <a:spLocks noGrp="1"/>
          </p:cNvSpPr>
          <p:nvPr>
            <p:ph type="body" sz="quarter" idx="14"/>
          </p:nvPr>
        </p:nvSpPr>
        <p:spPr/>
        <p:txBody>
          <a:bodyPr/>
          <a:lstStyle/>
          <a:p>
            <a:r>
              <a:rPr lang="nl-NL" dirty="0"/>
              <a:t>4. Acties voor verbeteringen benoemen</a:t>
            </a:r>
          </a:p>
        </p:txBody>
      </p:sp>
    </p:spTree>
    <p:extLst>
      <p:ext uri="{BB962C8B-B14F-4D97-AF65-F5344CB8AC3E}">
        <p14:creationId xmlns:p14="http://schemas.microsoft.com/office/powerpoint/2010/main" val="1728786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B4C465E-C152-9540-A1B2-5751BA4FE942}"/>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34212815-ACC8-4D49-9C41-A46B4E18EEFF}"/>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B48AA065-C12C-C246-8ABE-C1BA5E89EC0E}"/>
              </a:ext>
            </a:extLst>
          </p:cNvPr>
          <p:cNvSpPr>
            <a:spLocks noGrp="1"/>
          </p:cNvSpPr>
          <p:nvPr>
            <p:ph type="body" sz="quarter" idx="13"/>
          </p:nvPr>
        </p:nvSpPr>
        <p:spPr>
          <a:xfrm>
            <a:off x="1465262" y="2383631"/>
            <a:ext cx="17173575" cy="6542088"/>
          </a:xfrm>
        </p:spPr>
        <p:txBody>
          <a:bodyPr/>
          <a:lstStyle/>
          <a:p>
            <a:endParaRPr lang="nl-NL" dirty="0">
              <a:solidFill>
                <a:schemeClr val="accent6"/>
              </a:solidFill>
            </a:endParaRPr>
          </a:p>
        </p:txBody>
      </p:sp>
      <p:sp>
        <p:nvSpPr>
          <p:cNvPr id="5" name="Tijdelijke aanduiding voor tekst 4">
            <a:extLst>
              <a:ext uri="{FF2B5EF4-FFF2-40B4-BE49-F238E27FC236}">
                <a16:creationId xmlns:a16="http://schemas.microsoft.com/office/drawing/2014/main" id="{2440C30E-200C-614F-BFF9-C8DE3AA964C7}"/>
              </a:ext>
            </a:extLst>
          </p:cNvPr>
          <p:cNvSpPr>
            <a:spLocks noGrp="1"/>
          </p:cNvSpPr>
          <p:nvPr>
            <p:ph type="body" sz="quarter" idx="14"/>
          </p:nvPr>
        </p:nvSpPr>
        <p:spPr/>
        <p:txBody>
          <a:bodyPr/>
          <a:lstStyle/>
          <a:p>
            <a:r>
              <a:rPr lang="nl-NL" dirty="0"/>
              <a:t>5. Acties voor verbeteringen verzamelen</a:t>
            </a:r>
          </a:p>
        </p:txBody>
      </p:sp>
    </p:spTree>
    <p:extLst>
      <p:ext uri="{BB962C8B-B14F-4D97-AF65-F5344CB8AC3E}">
        <p14:creationId xmlns:p14="http://schemas.microsoft.com/office/powerpoint/2010/main" val="2243260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A5FACB5-1C50-7341-AC25-76DE00591C61}"/>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C67DD6CB-68F6-744B-9608-8CEDFD06B6E1}"/>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AA58FCFE-5ED9-F44A-B48C-462EC0BB1775}"/>
              </a:ext>
            </a:extLst>
          </p:cNvPr>
          <p:cNvSpPr>
            <a:spLocks noGrp="1"/>
          </p:cNvSpPr>
          <p:nvPr>
            <p:ph type="body" sz="quarter" idx="13"/>
          </p:nvPr>
        </p:nvSpPr>
        <p:spPr/>
        <p:txBody>
          <a:bodyPr/>
          <a:lstStyle/>
          <a:p>
            <a:endParaRPr lang="nl-NL"/>
          </a:p>
        </p:txBody>
      </p:sp>
      <p:sp>
        <p:nvSpPr>
          <p:cNvPr id="5" name="Tijdelijke aanduiding voor tekst 4">
            <a:extLst>
              <a:ext uri="{FF2B5EF4-FFF2-40B4-BE49-F238E27FC236}">
                <a16:creationId xmlns:a16="http://schemas.microsoft.com/office/drawing/2014/main" id="{1A4B8EC4-5CCB-6F43-8603-C2EE82BDEC85}"/>
              </a:ext>
            </a:extLst>
          </p:cNvPr>
          <p:cNvSpPr>
            <a:spLocks noGrp="1"/>
          </p:cNvSpPr>
          <p:nvPr>
            <p:ph type="body" sz="quarter" idx="14"/>
          </p:nvPr>
        </p:nvSpPr>
        <p:spPr/>
        <p:txBody>
          <a:bodyPr/>
          <a:lstStyle/>
          <a:p>
            <a:r>
              <a:rPr lang="nl-NL" dirty="0"/>
              <a:t>6. Prioriteren</a:t>
            </a:r>
          </a:p>
        </p:txBody>
      </p:sp>
    </p:spTree>
    <p:extLst>
      <p:ext uri="{BB962C8B-B14F-4D97-AF65-F5344CB8AC3E}">
        <p14:creationId xmlns:p14="http://schemas.microsoft.com/office/powerpoint/2010/main" val="4065936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1F3AAA4-BC46-344F-91BE-EE173F203C51}"/>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81014720-54E9-414C-99D9-82C1E97E0F75}"/>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CF6A5A30-17F1-674A-AA4D-22DDDDB7968E}"/>
              </a:ext>
            </a:extLst>
          </p:cNvPr>
          <p:cNvSpPr>
            <a:spLocks noGrp="1"/>
          </p:cNvSpPr>
          <p:nvPr>
            <p:ph type="body" sz="quarter" idx="13"/>
          </p:nvPr>
        </p:nvSpPr>
        <p:spPr/>
        <p:txBody>
          <a:bodyPr/>
          <a:lstStyle/>
          <a:p>
            <a:r>
              <a:rPr lang="nl-NL" dirty="0"/>
              <a:t>Welke specifieke punten zijn bijgebleven in deze bijeenkomst?  </a:t>
            </a:r>
          </a:p>
        </p:txBody>
      </p:sp>
      <p:sp>
        <p:nvSpPr>
          <p:cNvPr id="5" name="Tijdelijke aanduiding voor tekst 4">
            <a:extLst>
              <a:ext uri="{FF2B5EF4-FFF2-40B4-BE49-F238E27FC236}">
                <a16:creationId xmlns:a16="http://schemas.microsoft.com/office/drawing/2014/main" id="{B842F1C1-6CF5-344E-A565-D2356DE71A4B}"/>
              </a:ext>
            </a:extLst>
          </p:cNvPr>
          <p:cNvSpPr>
            <a:spLocks noGrp="1"/>
          </p:cNvSpPr>
          <p:nvPr>
            <p:ph type="body" sz="quarter" idx="14"/>
          </p:nvPr>
        </p:nvSpPr>
        <p:spPr/>
        <p:txBody>
          <a:bodyPr/>
          <a:lstStyle/>
          <a:p>
            <a:r>
              <a:rPr lang="nl-NL" dirty="0"/>
              <a:t>7. Afronding</a:t>
            </a:r>
          </a:p>
        </p:txBody>
      </p:sp>
    </p:spTree>
    <p:extLst>
      <p:ext uri="{BB962C8B-B14F-4D97-AF65-F5344CB8AC3E}">
        <p14:creationId xmlns:p14="http://schemas.microsoft.com/office/powerpoint/2010/main" val="485473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1E72829-732D-234B-AD38-C9F9A75CE601}"/>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080285AF-0F70-B447-9F4B-3D92D7DF9BEF}"/>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9296C844-ACAB-2F42-8D5D-AC1DCCD43511}"/>
              </a:ext>
            </a:extLst>
          </p:cNvPr>
          <p:cNvSpPr>
            <a:spLocks noGrp="1"/>
          </p:cNvSpPr>
          <p:nvPr>
            <p:ph type="body" sz="quarter" idx="13"/>
          </p:nvPr>
        </p:nvSpPr>
        <p:spPr/>
        <p:txBody>
          <a:bodyPr/>
          <a:lstStyle/>
          <a:p>
            <a:pPr marL="342900" lvl="0" indent="-342900">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3"/>
              </a:rPr>
              <a:t>E-book voor de patiënt ‘Praat op tijd over uw levenseinde’</a:t>
            </a:r>
            <a:r>
              <a:rPr lang="nl-NL"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 KNMG e.a., 2017</a:t>
            </a:r>
            <a:endPar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4"/>
              </a:rPr>
              <a:t>Folder Praten over behandelwensen en -grenzen informatie voor patiënten en familie over behandelbeperkingen, (Patiëntenfederatie Nederland, 2019)</a:t>
            </a:r>
            <a:endPar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5"/>
              </a:rPr>
              <a:t>Formulier uniform vastleggen proactieve zorgplanning, (NHG e.a., 2020)</a:t>
            </a:r>
            <a:endPar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6"/>
              </a:rPr>
              <a:t>Hoe de keuzehulp helpt om je behandelwensen ‘op papier’ te zetten</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Rijnmond, 2020</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7"/>
              </a:rPr>
              <a:t>Implementatiehandreiking Advance Care Planning, Nivel, 2020</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8"/>
              </a:rPr>
              <a:t>In gesprek over leven en dood. Passende zorg en ondersteuning in de laatste levensfase voor niet-westerse migranten</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Pharos, 2019</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9"/>
              </a:rPr>
              <a:t>Kwaliteitskader palliatieve zorg Nederland. IKNL/Palliactief 2017</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0"/>
              </a:rPr>
              <a:t>Leidraad voor het proces en uniform vastleggen van proactieve zorgplanning </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(advance care planning, ACP) naar aanleiding van de COVID-19-pandemie. Proactieve zorgplanning. PZNL, 2020</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1"/>
              </a:rPr>
              <a:t>Markering van de palliatieve fase</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PZNL, 2019</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2"/>
              </a:rPr>
              <a:t>Praat op tijd over je levenseinde</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Patiëntenfederatie</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3"/>
              </a:rPr>
              <a:t>Pro-actieve palliatieve zorg voor mensen met een ernstige psychiatrische aandoening: ontwikkeling, invoering en evaluatie van een interventieprogramma</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Hogeschool </a:t>
            </a:r>
            <a:r>
              <a:rPr lang="nl-NL" sz="18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Inholland</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2020</a:t>
            </a:r>
          </a:p>
          <a:p>
            <a:pPr marL="342900" lvl="0" indent="-342900">
              <a:lnSpc>
                <a:spcPct val="115000"/>
              </a:lnSpc>
              <a:buFont typeface="Arial" panose="020B0604020202020204" pitchFamily="34" charset="0"/>
              <a:buChar char="•"/>
              <a:tabLst>
                <a:tab pos="457200" algn="l"/>
              </a:tabLst>
            </a:pPr>
            <a:r>
              <a:rPr lang="en-US"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4"/>
              </a:rPr>
              <a:t>Supportive &amp; Palliative Care Indicators Tool</a:t>
            </a:r>
            <a:r>
              <a:rPr lang="en-US"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(SPICT NL), </a:t>
            </a:r>
            <a:r>
              <a:rPr lang="en-US" sz="18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Pallialine</a:t>
            </a:r>
            <a:r>
              <a:rPr lang="en-US"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2017</a:t>
            </a:r>
            <a:r>
              <a:rPr lang="en-US"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5"/>
              </a:rPr>
              <a:t>Tijdig in gesprek : De ontwikkeling, evaluatie en implementatie van een digitale “Advance Care Planning” keuzehulp voor chronisch zieken in Nederland</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Erasmus M, 2020</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6"/>
              </a:rPr>
              <a:t>Tijdige herkenning van palliatieve zorgbehoeften bij patiënten met gevorderd chronisch hartfalen: I-HARP</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Maastricht Universitair Medisch Centrum +, 2020 </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7"/>
              </a:rPr>
              <a:t>Weet u wat u wilt?</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Netwerken Palliatieve Zorg, 2021</a:t>
            </a:r>
          </a:p>
          <a:p>
            <a:endParaRPr lang="nl-NL" dirty="0"/>
          </a:p>
        </p:txBody>
      </p:sp>
      <p:sp>
        <p:nvSpPr>
          <p:cNvPr id="5" name="Tijdelijke aanduiding voor tekst 4">
            <a:extLst>
              <a:ext uri="{FF2B5EF4-FFF2-40B4-BE49-F238E27FC236}">
                <a16:creationId xmlns:a16="http://schemas.microsoft.com/office/drawing/2014/main" id="{18D4DFCC-CAD7-DB46-93AE-49A2F4320C83}"/>
              </a:ext>
            </a:extLst>
          </p:cNvPr>
          <p:cNvSpPr>
            <a:spLocks noGrp="1"/>
          </p:cNvSpPr>
          <p:nvPr>
            <p:ph type="body" sz="quarter" idx="14"/>
          </p:nvPr>
        </p:nvSpPr>
        <p:spPr/>
        <p:txBody>
          <a:bodyPr/>
          <a:lstStyle/>
          <a:p>
            <a:r>
              <a:rPr lang="nl-NL" dirty="0"/>
              <a:t>Bronvermelding</a:t>
            </a:r>
          </a:p>
        </p:txBody>
      </p:sp>
    </p:spTree>
    <p:extLst>
      <p:ext uri="{BB962C8B-B14F-4D97-AF65-F5344CB8AC3E}">
        <p14:creationId xmlns:p14="http://schemas.microsoft.com/office/powerpoint/2010/main" val="3668964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C14DE-BC8F-F542-B87E-46A77F92D2B8}"/>
              </a:ext>
            </a:extLst>
          </p:cNvPr>
          <p:cNvSpPr>
            <a:spLocks noGrp="1"/>
          </p:cNvSpPr>
          <p:nvPr>
            <p:ph type="body" sz="quarter" idx="10"/>
          </p:nvPr>
        </p:nvSpPr>
        <p:spPr/>
        <p:txBody>
          <a:bodyPr/>
          <a:lstStyle/>
          <a:p>
            <a:r>
              <a:rPr lang="nl-NL" dirty="0"/>
              <a:t>Bijeenkomst</a:t>
            </a:r>
            <a:br>
              <a:rPr lang="nl-NL" dirty="0"/>
            </a:br>
            <a:r>
              <a:rPr lang="nl-NL" dirty="0"/>
              <a:t>markering en proactieve zorgplanning</a:t>
            </a:r>
            <a:endParaRPr lang="en-NL"/>
          </a:p>
        </p:txBody>
      </p:sp>
      <p:sp>
        <p:nvSpPr>
          <p:cNvPr id="3" name="Text Placeholder 2">
            <a:extLst>
              <a:ext uri="{FF2B5EF4-FFF2-40B4-BE49-F238E27FC236}">
                <a16:creationId xmlns:a16="http://schemas.microsoft.com/office/drawing/2014/main" id="{4D9B6DFF-4403-9545-A311-42E12206F804}"/>
              </a:ext>
            </a:extLst>
          </p:cNvPr>
          <p:cNvSpPr>
            <a:spLocks noGrp="1"/>
          </p:cNvSpPr>
          <p:nvPr>
            <p:ph type="body" sz="quarter" idx="12"/>
          </p:nvPr>
        </p:nvSpPr>
        <p:spPr/>
        <p:txBody>
          <a:bodyPr/>
          <a:lstStyle/>
          <a:p>
            <a:endParaRPr lang="en-NL"/>
          </a:p>
        </p:txBody>
      </p:sp>
      <p:sp>
        <p:nvSpPr>
          <p:cNvPr id="4" name="Picture Placeholder 3">
            <a:extLst>
              <a:ext uri="{FF2B5EF4-FFF2-40B4-BE49-F238E27FC236}">
                <a16:creationId xmlns:a16="http://schemas.microsoft.com/office/drawing/2014/main" id="{645F54E0-7AB1-264A-A387-15C1CBA06976}"/>
              </a:ext>
            </a:extLst>
          </p:cNvPr>
          <p:cNvSpPr>
            <a:spLocks noGrp="1"/>
          </p:cNvSpPr>
          <p:nvPr>
            <p:ph type="pic" sz="quarter" idx="13"/>
          </p:nvPr>
        </p:nvSpPr>
        <p:spPr/>
      </p:sp>
      <p:sp>
        <p:nvSpPr>
          <p:cNvPr id="5" name="Picture Placeholder 4">
            <a:extLst>
              <a:ext uri="{FF2B5EF4-FFF2-40B4-BE49-F238E27FC236}">
                <a16:creationId xmlns:a16="http://schemas.microsoft.com/office/drawing/2014/main" id="{8B074C5D-8200-0D45-85E3-1E592FCDD972}"/>
              </a:ext>
            </a:extLst>
          </p:cNvPr>
          <p:cNvSpPr>
            <a:spLocks noGrp="1"/>
          </p:cNvSpPr>
          <p:nvPr>
            <p:ph type="pic" sz="quarter" idx="14"/>
          </p:nvPr>
        </p:nvSpPr>
        <p:spPr/>
      </p:sp>
      <p:sp>
        <p:nvSpPr>
          <p:cNvPr id="6" name="Picture Placeholder 5">
            <a:extLst>
              <a:ext uri="{FF2B5EF4-FFF2-40B4-BE49-F238E27FC236}">
                <a16:creationId xmlns:a16="http://schemas.microsoft.com/office/drawing/2014/main" id="{75DB1410-3C66-114B-B711-9136F6986C1B}"/>
              </a:ext>
            </a:extLst>
          </p:cNvPr>
          <p:cNvSpPr>
            <a:spLocks noGrp="1"/>
          </p:cNvSpPr>
          <p:nvPr>
            <p:ph type="pic" sz="quarter" idx="15"/>
          </p:nvPr>
        </p:nvSpPr>
        <p:spPr/>
      </p:sp>
    </p:spTree>
    <p:extLst>
      <p:ext uri="{BB962C8B-B14F-4D97-AF65-F5344CB8AC3E}">
        <p14:creationId xmlns:p14="http://schemas.microsoft.com/office/powerpoint/2010/main" val="1289973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4B35768-4F53-5248-A88D-9E31EB0FE8FA}"/>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9A759F39-A0C2-8047-8CA8-28772411BF2E}"/>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A1F7C1FD-3879-5140-9253-83A9C34FF7EC}"/>
              </a:ext>
            </a:extLst>
          </p:cNvPr>
          <p:cNvSpPr>
            <a:spLocks noGrp="1"/>
          </p:cNvSpPr>
          <p:nvPr>
            <p:ph type="body" sz="quarter" idx="13"/>
          </p:nvPr>
        </p:nvSpPr>
        <p:spPr/>
        <p:txBody>
          <a:bodyPr/>
          <a:lstStyle/>
          <a:p>
            <a:endParaRPr lang="nl-NL"/>
          </a:p>
        </p:txBody>
      </p:sp>
      <p:sp>
        <p:nvSpPr>
          <p:cNvPr id="5" name="Tijdelijke aanduiding voor tekst 4">
            <a:extLst>
              <a:ext uri="{FF2B5EF4-FFF2-40B4-BE49-F238E27FC236}">
                <a16:creationId xmlns:a16="http://schemas.microsoft.com/office/drawing/2014/main" id="{2B1CEAE0-C9BF-5C4C-9393-AB3843A65F47}"/>
              </a:ext>
            </a:extLst>
          </p:cNvPr>
          <p:cNvSpPr>
            <a:spLocks noGrp="1"/>
          </p:cNvSpPr>
          <p:nvPr>
            <p:ph type="body" sz="quarter" idx="14"/>
          </p:nvPr>
        </p:nvSpPr>
        <p:spPr/>
        <p:txBody>
          <a:bodyPr/>
          <a:lstStyle/>
          <a:p>
            <a:r>
              <a:rPr lang="nl-NL" dirty="0"/>
              <a:t>2. Themaverkenning en wensen voor de toekomst</a:t>
            </a:r>
          </a:p>
        </p:txBody>
      </p:sp>
    </p:spTree>
    <p:extLst>
      <p:ext uri="{BB962C8B-B14F-4D97-AF65-F5344CB8AC3E}">
        <p14:creationId xmlns:p14="http://schemas.microsoft.com/office/powerpoint/2010/main" val="3320208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4B35768-4F53-5248-A88D-9E31EB0FE8FA}"/>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9A759F39-A0C2-8047-8CA8-28772411BF2E}"/>
              </a:ext>
            </a:extLst>
          </p:cNvPr>
          <p:cNvSpPr>
            <a:spLocks noGrp="1"/>
          </p:cNvSpPr>
          <p:nvPr>
            <p:ph type="body" sz="quarter" idx="12"/>
          </p:nvPr>
        </p:nvSpPr>
        <p:spPr/>
        <p:txBody>
          <a:bodyPr/>
          <a:lstStyle/>
          <a:p>
            <a:endParaRPr lang="nl-NL"/>
          </a:p>
        </p:txBody>
      </p:sp>
      <p:pic>
        <p:nvPicPr>
          <p:cNvPr id="7" name="Picture 5">
            <a:extLst>
              <a:ext uri="{FF2B5EF4-FFF2-40B4-BE49-F238E27FC236}">
                <a16:creationId xmlns:a16="http://schemas.microsoft.com/office/drawing/2014/main" id="{67E70D69-DF48-E447-8A86-983B7F1E07AD}"/>
              </a:ext>
            </a:extLst>
          </p:cNvPr>
          <p:cNvPicPr>
            <a:picLocks noChangeAspect="1"/>
          </p:cNvPicPr>
          <p:nvPr/>
        </p:nvPicPr>
        <p:blipFill>
          <a:blip r:embed="rId3"/>
          <a:stretch>
            <a:fillRect/>
          </a:stretch>
        </p:blipFill>
        <p:spPr>
          <a:xfrm>
            <a:off x="13100050" y="3739843"/>
            <a:ext cx="1334681" cy="1332069"/>
          </a:xfrm>
          <a:prstGeom prst="rect">
            <a:avLst/>
          </a:prstGeom>
        </p:spPr>
      </p:pic>
      <p:sp>
        <p:nvSpPr>
          <p:cNvPr id="9" name="Text Placeholder 1">
            <a:extLst>
              <a:ext uri="{FF2B5EF4-FFF2-40B4-BE49-F238E27FC236}">
                <a16:creationId xmlns:a16="http://schemas.microsoft.com/office/drawing/2014/main" id="{427CC9FA-03A2-594B-9F58-44A0D496A303}"/>
              </a:ext>
            </a:extLst>
          </p:cNvPr>
          <p:cNvSpPr txBox="1">
            <a:spLocks/>
          </p:cNvSpPr>
          <p:nvPr/>
        </p:nvSpPr>
        <p:spPr>
          <a:xfrm>
            <a:off x="767570" y="4147044"/>
            <a:ext cx="18568960" cy="184973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nl-NL" sz="6000" b="1" kern="0" dirty="0">
                <a:solidFill>
                  <a:schemeClr val="accent1">
                    <a:lumMod val="75000"/>
                  </a:schemeClr>
                </a:solidFill>
              </a:rPr>
              <a:t>Markering</a:t>
            </a:r>
            <a:endParaRPr lang="en-NL" sz="6000" b="1" kern="0">
              <a:solidFill>
                <a:schemeClr val="accent1">
                  <a:lumMod val="75000"/>
                </a:schemeClr>
              </a:solidFill>
            </a:endParaRPr>
          </a:p>
        </p:txBody>
      </p:sp>
    </p:spTree>
    <p:extLst>
      <p:ext uri="{BB962C8B-B14F-4D97-AF65-F5344CB8AC3E}">
        <p14:creationId xmlns:p14="http://schemas.microsoft.com/office/powerpoint/2010/main" val="3328535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3C1F4D4-E511-6642-BB1A-DA81D2820EF6}"/>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F16C562C-0ACC-9741-BA54-DE387034860E}"/>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CEC26101-9254-564B-9FCA-D5BA01EC85EB}"/>
              </a:ext>
            </a:extLst>
          </p:cNvPr>
          <p:cNvSpPr>
            <a:spLocks noGrp="1"/>
          </p:cNvSpPr>
          <p:nvPr>
            <p:ph type="body" sz="quarter" idx="13"/>
          </p:nvPr>
        </p:nvSpPr>
        <p:spPr>
          <a:noFill/>
        </p:spPr>
        <p:txBody>
          <a:bodyPr/>
          <a:lstStyle/>
          <a:p>
            <a:endParaRPr lang="nl-NL" dirty="0"/>
          </a:p>
          <a:p>
            <a:endParaRPr lang="nl-NL" dirty="0"/>
          </a:p>
          <a:p>
            <a:endParaRPr lang="nl-NL" dirty="0"/>
          </a:p>
          <a:p>
            <a:pPr algn="l"/>
            <a:r>
              <a:rPr lang="nl-NL" sz="3200" dirty="0"/>
              <a:t>“ Markering is het </a:t>
            </a:r>
            <a:r>
              <a:rPr lang="nl-NL" sz="3200" b="1" dirty="0"/>
              <a:t>actief vaststellen</a:t>
            </a:r>
            <a:r>
              <a:rPr lang="nl-NL" sz="3200" dirty="0"/>
              <a:t>, </a:t>
            </a:r>
            <a:r>
              <a:rPr lang="nl-NL" sz="3200" b="1" dirty="0"/>
              <a:t>benoemen</a:t>
            </a:r>
            <a:r>
              <a:rPr lang="nl-NL" sz="3200" dirty="0"/>
              <a:t> en </a:t>
            </a:r>
            <a:r>
              <a:rPr lang="nl-NL" sz="3200" b="1" dirty="0"/>
              <a:t>bespreke</a:t>
            </a:r>
            <a:r>
              <a:rPr lang="nl-NL" sz="3200" dirty="0"/>
              <a:t>n van </a:t>
            </a:r>
            <a:br>
              <a:rPr lang="nl-NL" sz="3200" dirty="0"/>
            </a:br>
            <a:r>
              <a:rPr lang="nl-NL" sz="3200" dirty="0"/>
              <a:t>             de constatering dat de </a:t>
            </a:r>
            <a:r>
              <a:rPr lang="nl-NL" sz="3200" b="1" dirty="0"/>
              <a:t>palliatieve fase</a:t>
            </a:r>
            <a:r>
              <a:rPr lang="nl-NL" sz="3200" dirty="0"/>
              <a:t> is ingegaan. </a:t>
            </a:r>
            <a:br>
              <a:rPr lang="nl-NL" sz="3200" dirty="0"/>
            </a:br>
            <a:r>
              <a:rPr lang="nl-NL" sz="3200" dirty="0"/>
              <a:t>  De behandeling is niet meer gericht op curatie, maar op </a:t>
            </a:r>
            <a:r>
              <a:rPr lang="nl-NL" sz="3200" b="1" dirty="0"/>
              <a:t>palliatie</a:t>
            </a:r>
            <a:r>
              <a:rPr lang="nl-NL" sz="3200" dirty="0"/>
              <a:t>.” </a:t>
            </a:r>
          </a:p>
          <a:p>
            <a:endParaRPr lang="nl-NL" sz="3200"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dirty="0"/>
              <a:t>Bron: Onderwijsraamwerk 2.0 in samenspraak met PZNL (2020) </a:t>
            </a:r>
          </a:p>
        </p:txBody>
      </p:sp>
      <p:sp>
        <p:nvSpPr>
          <p:cNvPr id="5" name="Tijdelijke aanduiding voor tekst 4">
            <a:extLst>
              <a:ext uri="{FF2B5EF4-FFF2-40B4-BE49-F238E27FC236}">
                <a16:creationId xmlns:a16="http://schemas.microsoft.com/office/drawing/2014/main" id="{93BB3575-E196-664B-85FF-09299795D520}"/>
              </a:ext>
            </a:extLst>
          </p:cNvPr>
          <p:cNvSpPr>
            <a:spLocks noGrp="1"/>
          </p:cNvSpPr>
          <p:nvPr>
            <p:ph type="body" sz="quarter" idx="14"/>
          </p:nvPr>
        </p:nvSpPr>
        <p:spPr/>
        <p:txBody>
          <a:bodyPr/>
          <a:lstStyle/>
          <a:p>
            <a:r>
              <a:rPr lang="nl-NL" dirty="0"/>
              <a:t>Definitie Markering</a:t>
            </a:r>
          </a:p>
        </p:txBody>
      </p:sp>
      <p:pic>
        <p:nvPicPr>
          <p:cNvPr id="7" name="Afbeelding 6" descr="Afbeelding met tekst, persoon&#10;&#10;Automatisch gegenereerde beschrijving">
            <a:extLst>
              <a:ext uri="{FF2B5EF4-FFF2-40B4-BE49-F238E27FC236}">
                <a16:creationId xmlns:a16="http://schemas.microsoft.com/office/drawing/2014/main" id="{8219F238-D95B-494C-BCA3-1FCB78800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6510" y="6237726"/>
            <a:ext cx="3960672" cy="2834837"/>
          </a:xfrm>
          <a:prstGeom prst="rect">
            <a:avLst/>
          </a:prstGeom>
        </p:spPr>
      </p:pic>
      <p:pic>
        <p:nvPicPr>
          <p:cNvPr id="9" name="Picture 5">
            <a:extLst>
              <a:ext uri="{FF2B5EF4-FFF2-40B4-BE49-F238E27FC236}">
                <a16:creationId xmlns:a16="http://schemas.microsoft.com/office/drawing/2014/main" id="{052F0615-A4A4-674D-BEDD-A8D8F8B38BED}"/>
              </a:ext>
            </a:extLst>
          </p:cNvPr>
          <p:cNvPicPr>
            <a:picLocks noChangeAspect="1"/>
          </p:cNvPicPr>
          <p:nvPr/>
        </p:nvPicPr>
        <p:blipFill>
          <a:blip r:embed="rId4"/>
          <a:stretch>
            <a:fillRect/>
          </a:stretch>
        </p:blipFill>
        <p:spPr>
          <a:xfrm>
            <a:off x="7766050" y="1057118"/>
            <a:ext cx="1334681" cy="1332069"/>
          </a:xfrm>
          <a:prstGeom prst="rect">
            <a:avLst/>
          </a:prstGeom>
        </p:spPr>
      </p:pic>
    </p:spTree>
    <p:extLst>
      <p:ext uri="{BB962C8B-B14F-4D97-AF65-F5344CB8AC3E}">
        <p14:creationId xmlns:p14="http://schemas.microsoft.com/office/powerpoint/2010/main" val="3072307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1E40802-C33E-AF45-B884-49786149D37A}"/>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110780B0-82E7-714F-928C-701B7D0D1709}"/>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E35F2C6C-687E-5E40-ACA6-876BFE1464B2}"/>
              </a:ext>
            </a:extLst>
          </p:cNvPr>
          <p:cNvSpPr>
            <a:spLocks noGrp="1"/>
          </p:cNvSpPr>
          <p:nvPr>
            <p:ph type="body" sz="quarter" idx="13"/>
          </p:nvPr>
        </p:nvSpPr>
        <p:spPr/>
        <p:txBody>
          <a:bodyPr/>
          <a:lstStyle/>
          <a:p>
            <a:pPr marL="457200" indent="-457200">
              <a:buFont typeface="Arial" panose="020B0604020202020204" pitchFamily="34" charset="0"/>
              <a:buChar char="•"/>
            </a:pPr>
            <a:r>
              <a:rPr lang="nl-NL" sz="2800" dirty="0"/>
              <a:t>Wat komt er bij jou op als je denkt over markering?</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Kun je een voorbeeld noemen van een moment waarin je gemarkeerd hebt?</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Wat zijn de voordelen van markering?</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In het Kwaliteitskader worden drie momenten van markering genoemd. </a:t>
            </a:r>
            <a:br>
              <a:rPr lang="nl-NL" sz="2800" dirty="0"/>
            </a:br>
            <a:r>
              <a:rPr lang="nl-NL" sz="2800" dirty="0"/>
              <a:t>Kennen jullie deze drie momenten? </a:t>
            </a:r>
          </a:p>
        </p:txBody>
      </p:sp>
      <p:sp>
        <p:nvSpPr>
          <p:cNvPr id="5" name="Tijdelijke aanduiding voor tekst 4">
            <a:extLst>
              <a:ext uri="{FF2B5EF4-FFF2-40B4-BE49-F238E27FC236}">
                <a16:creationId xmlns:a16="http://schemas.microsoft.com/office/drawing/2014/main" id="{74A20F55-4203-474E-A680-F1EE68A6E27A}"/>
              </a:ext>
            </a:extLst>
          </p:cNvPr>
          <p:cNvSpPr>
            <a:spLocks noGrp="1"/>
          </p:cNvSpPr>
          <p:nvPr>
            <p:ph type="body" sz="quarter" idx="14"/>
          </p:nvPr>
        </p:nvSpPr>
        <p:spPr/>
        <p:txBody>
          <a:bodyPr/>
          <a:lstStyle/>
          <a:p>
            <a:r>
              <a:rPr lang="nl-NL" dirty="0"/>
              <a:t>Vragen markering</a:t>
            </a:r>
          </a:p>
        </p:txBody>
      </p:sp>
      <p:pic>
        <p:nvPicPr>
          <p:cNvPr id="7" name="Afbeelding 6" descr="Afbeelding met kaart&#10;&#10;Automatisch gegenereerde beschrijving">
            <a:extLst>
              <a:ext uri="{FF2B5EF4-FFF2-40B4-BE49-F238E27FC236}">
                <a16:creationId xmlns:a16="http://schemas.microsoft.com/office/drawing/2014/main" id="{A07E10E1-B585-D74A-8CDD-ED0AAC95C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2250" y="4359275"/>
            <a:ext cx="3674608" cy="3674608"/>
          </a:xfrm>
          <a:prstGeom prst="rect">
            <a:avLst/>
          </a:prstGeom>
        </p:spPr>
      </p:pic>
    </p:spTree>
    <p:extLst>
      <p:ext uri="{BB962C8B-B14F-4D97-AF65-F5344CB8AC3E}">
        <p14:creationId xmlns:p14="http://schemas.microsoft.com/office/powerpoint/2010/main" val="1494709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BA8DFFC-174D-A949-8EF7-88C7A299FE36}"/>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7149E076-53A7-A648-963C-E4E318D936B9}"/>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83E8F8FE-2093-2F4F-9939-2AAB7721F259}"/>
              </a:ext>
            </a:extLst>
          </p:cNvPr>
          <p:cNvSpPr>
            <a:spLocks noGrp="1"/>
          </p:cNvSpPr>
          <p:nvPr>
            <p:ph type="body" sz="quarter" idx="14"/>
          </p:nvPr>
        </p:nvSpPr>
        <p:spPr/>
        <p:txBody>
          <a:bodyPr/>
          <a:lstStyle/>
          <a:p>
            <a:r>
              <a:rPr lang="nl-NL" dirty="0"/>
              <a:t>Animatie markering van de palliatieve fase </a:t>
            </a:r>
          </a:p>
        </p:txBody>
      </p:sp>
      <p:pic>
        <p:nvPicPr>
          <p:cNvPr id="7" name="Onlinemedia 6" descr="Markering van de palliatieve fase">
            <a:hlinkClick r:id="" action="ppaction://media"/>
            <a:extLst>
              <a:ext uri="{FF2B5EF4-FFF2-40B4-BE49-F238E27FC236}">
                <a16:creationId xmlns:a16="http://schemas.microsoft.com/office/drawing/2014/main" id="{AE46F530-1468-1244-8801-9B94E65A4758}"/>
              </a:ext>
            </a:extLst>
          </p:cNvPr>
          <p:cNvPicPr>
            <a:picLocks noRot="1" noChangeAspect="1"/>
          </p:cNvPicPr>
          <p:nvPr>
            <a:videoFile r:link="rId1"/>
          </p:nvPr>
        </p:nvPicPr>
        <p:blipFill>
          <a:blip r:embed="rId4"/>
          <a:stretch>
            <a:fillRect/>
          </a:stretch>
        </p:blipFill>
        <p:spPr>
          <a:xfrm>
            <a:off x="4489450" y="2648839"/>
            <a:ext cx="9829800" cy="5553837"/>
          </a:xfrm>
          <a:prstGeom prst="rect">
            <a:avLst/>
          </a:prstGeom>
        </p:spPr>
      </p:pic>
    </p:spTree>
    <p:extLst>
      <p:ext uri="{BB962C8B-B14F-4D97-AF65-F5344CB8AC3E}">
        <p14:creationId xmlns:p14="http://schemas.microsoft.com/office/powerpoint/2010/main" val="246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2A909D8-5757-284D-B23C-A52A29149F4C}"/>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0D03E633-F59E-DF4E-8F54-4A07039AD6FA}"/>
              </a:ext>
            </a:extLst>
          </p:cNvPr>
          <p:cNvSpPr>
            <a:spLocks noGrp="1"/>
          </p:cNvSpPr>
          <p:nvPr>
            <p:ph type="body" sz="quarter" idx="12"/>
          </p:nvPr>
        </p:nvSpPr>
        <p:spPr/>
        <p:txBody>
          <a:bodyPr/>
          <a:lstStyle/>
          <a:p>
            <a:endParaRPr lang="nl-NL"/>
          </a:p>
        </p:txBody>
      </p:sp>
      <p:sp>
        <p:nvSpPr>
          <p:cNvPr id="4" name="Tijdelijke aanduiding voor tekst 3">
            <a:extLst>
              <a:ext uri="{FF2B5EF4-FFF2-40B4-BE49-F238E27FC236}">
                <a16:creationId xmlns:a16="http://schemas.microsoft.com/office/drawing/2014/main" id="{14BD9EB8-5461-1F49-A634-63A4E032FE70}"/>
              </a:ext>
            </a:extLst>
          </p:cNvPr>
          <p:cNvSpPr>
            <a:spLocks noGrp="1"/>
          </p:cNvSpPr>
          <p:nvPr>
            <p:ph type="body" sz="quarter" idx="13"/>
          </p:nvPr>
        </p:nvSpPr>
        <p:spPr/>
        <p:txBody>
          <a:bodyPr/>
          <a:lstStyle/>
          <a:p>
            <a:br>
              <a:rPr lang="nl-NL" sz="2800" dirty="0"/>
            </a:br>
            <a:endParaRPr lang="nl-NL" sz="2800" dirty="0"/>
          </a:p>
          <a:p>
            <a:pPr marL="457200" indent="-457200">
              <a:buFont typeface="Arial" panose="020B0604020202020204" pitchFamily="34" charset="0"/>
              <a:buChar char="•"/>
            </a:pPr>
            <a:r>
              <a:rPr lang="nl-NL" sz="2800" dirty="0"/>
              <a:t>Surprise Question (SQ)</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Supportive &amp; Palliative Care Indication Tool (SPICT NL)</a:t>
            </a:r>
          </a:p>
        </p:txBody>
      </p:sp>
      <p:sp>
        <p:nvSpPr>
          <p:cNvPr id="5" name="Tijdelijke aanduiding voor tekst 4">
            <a:extLst>
              <a:ext uri="{FF2B5EF4-FFF2-40B4-BE49-F238E27FC236}">
                <a16:creationId xmlns:a16="http://schemas.microsoft.com/office/drawing/2014/main" id="{EF645B0D-2D46-E340-B578-A15B4251B086}"/>
              </a:ext>
            </a:extLst>
          </p:cNvPr>
          <p:cNvSpPr>
            <a:spLocks noGrp="1"/>
          </p:cNvSpPr>
          <p:nvPr>
            <p:ph type="body" sz="quarter" idx="14"/>
          </p:nvPr>
        </p:nvSpPr>
        <p:spPr/>
        <p:txBody>
          <a:bodyPr/>
          <a:lstStyle/>
          <a:p>
            <a:r>
              <a:rPr lang="nl-NL" dirty="0"/>
              <a:t>A Hulpmiddelen markering </a:t>
            </a:r>
          </a:p>
        </p:txBody>
      </p:sp>
    </p:spTree>
    <p:extLst>
      <p:ext uri="{BB962C8B-B14F-4D97-AF65-F5344CB8AC3E}">
        <p14:creationId xmlns:p14="http://schemas.microsoft.com/office/powerpoint/2010/main" val="1824877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ZNL">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1714</TotalTime>
  <Words>3614</Words>
  <Application>Microsoft Office PowerPoint</Application>
  <PresentationFormat>Aangepast</PresentationFormat>
  <Paragraphs>310</Paragraphs>
  <Slides>39</Slides>
  <Notes>39</Notes>
  <HiddenSlides>0</HiddenSlides>
  <MMClips>4</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39</vt:i4>
      </vt:variant>
    </vt:vector>
  </HeadingPairs>
  <TitlesOfParts>
    <vt:vector size="47" baseType="lpstr">
      <vt:lpstr>Arial</vt:lpstr>
      <vt:lpstr>century-gothic</vt:lpstr>
      <vt:lpstr>Century Gothic</vt:lpstr>
      <vt:lpstr>Calibri</vt:lpstr>
      <vt:lpstr>Lato</vt:lpstr>
      <vt:lpstr>Symbol</vt:lpstr>
      <vt:lpstr>Century Gothic Pro</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PZL-2021-001 PPT - wit</dc:title>
  <dc:creator>Creators Hive</dc:creator>
  <cp:lastModifiedBy>Caro Verlouw</cp:lastModifiedBy>
  <cp:revision>20</cp:revision>
  <dcterms:created xsi:type="dcterms:W3CDTF">2021-09-09T09:32:12Z</dcterms:created>
  <dcterms:modified xsi:type="dcterms:W3CDTF">2021-10-05T13:48:53Z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2021-09-09T00:00:00Z</vt:filetime>
  </property>
  <property fmtid="{D5CDD505-2E9C-101B-9397-08002B2CF9AE}" pid="3" name="Creator">
    <vt:lpwstr>Adobe Illustrator 25.4 (Windows)</vt:lpwstr>
  </property>
  <property fmtid="{D5CDD505-2E9C-101B-9397-08002B2CF9AE}" pid="4" name="LastSaved">
    <vt:filetime>2021-09-09T00:00:00Z</vt:filetime>
  </property>
</Properties>
</file>