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65" r:id="rId2"/>
    <p:sldId id="366" r:id="rId3"/>
    <p:sldId id="367" r:id="rId4"/>
    <p:sldId id="368" r:id="rId5"/>
    <p:sldId id="369" r:id="rId6"/>
    <p:sldId id="370" r:id="rId7"/>
    <p:sldId id="371" r:id="rId8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47" autoAdjust="0"/>
    <p:restoredTop sz="88847" autoAdjust="0"/>
  </p:normalViewPr>
  <p:slideViewPr>
    <p:cSldViewPr snapToGrid="0" snapToObjects="1">
      <p:cViewPr varScale="1">
        <p:scale>
          <a:sx n="101" d="100"/>
          <a:sy n="101" d="100"/>
        </p:scale>
        <p:origin x="542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74439-B699-684B-9437-9733F2FD32FA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04D9C-B489-C34F-B06E-87CA6EFEB0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5182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04D9C-B489-C34F-B06E-87CA6EFEB09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757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charset="2"/>
              <a:buChar char="Ø"/>
            </a:pPr>
            <a:r>
              <a:rPr lang="nl-NL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Ik/ander: echt leren</a:t>
            </a:r>
            <a:r>
              <a:rPr lang="nl-NL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kennen </a:t>
            </a:r>
            <a:r>
              <a:rPr lang="nl-NL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 en voor later </a:t>
            </a:r>
          </a:p>
          <a:p>
            <a:pPr marL="171450" indent="-171450">
              <a:buFont typeface="Wingdings" charset="2"/>
              <a:buChar char="Ø"/>
            </a:pPr>
            <a:r>
              <a:rPr lang="nl-NL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Doen/aten: helpen helder krijgen extern en interne oriëntatie</a:t>
            </a:r>
          </a:p>
          <a:p>
            <a:pPr marL="171450" indent="-171450">
              <a:buFont typeface="Wingdings" charset="2"/>
              <a:buChar char="Ø"/>
            </a:pPr>
            <a:r>
              <a:rPr lang="nl-NL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Vasthouden/loslaten:</a:t>
            </a:r>
            <a:r>
              <a:rPr lang="nl-NL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uitpakken en aanvoelen van normen en waarden </a:t>
            </a:r>
          </a:p>
          <a:p>
            <a:pPr marL="171450" indent="-171450">
              <a:buFont typeface="Wingdings" charset="2"/>
              <a:buChar char="Ø"/>
            </a:pPr>
            <a:r>
              <a:rPr lang="nl-NL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Herinneren/vergeten: inleven en verbinden; terug in de tijd, hier in de toekomst</a:t>
            </a:r>
          </a:p>
          <a:p>
            <a:pPr marL="171450" indent="-171450">
              <a:buFont typeface="Wingdings" charset="2"/>
              <a:buChar char="Ø"/>
            </a:pPr>
            <a:r>
              <a:rPr lang="nl-NL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Geloven/weten: meegaan buiten tijd, de kracht van de overgave en het vertegenwoordigen van het ziekteperspectief</a:t>
            </a:r>
            <a:endParaRPr lang="nl-NL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charset="2"/>
              <a:buChar char="Ø"/>
            </a:pPr>
            <a:endParaRPr lang="nl-NL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04D9C-B489-C34F-B06E-87CA6EFEB09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1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Inleven&gt; sterkere gevoelslijn, hoe daar jezelf daarin te vinden en zijn?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Verkennen&gt; omstandigheden meest zichzelf?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Ruimte&gt; omstandigheden stimuleren, verdiepen in wie iemand is, spiegelen, evt helpen herinneren aan in vervolg.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 gevoels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temperatuur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gesprek</a:t>
            </a:r>
          </a:p>
          <a:p>
            <a:pPr marL="0" indent="0">
              <a:buFont typeface="Wingdings" charset="2"/>
              <a:buNone/>
            </a:pPr>
            <a:endParaRPr lang="nl-NL" baseline="0" dirty="0"/>
          </a:p>
          <a:p>
            <a:pPr marL="0" indent="0">
              <a:buFont typeface="Wingdings" charset="2"/>
              <a:buNone/>
            </a:pP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04D9C-B489-C34F-B06E-87CA6EFEB09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57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Overzicht, planning en oriëntatie, initiatief verlies/ sturing, belasting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De weg kwijt zijn, van de kaart?, In kaart brengen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Leven inrichten op basis waarvan? Inzichten in wat (minder) belangrijk is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Het (her-)</a:t>
            </a:r>
            <a:r>
              <a:rPr lang="nl-NL" baseline="0" dirty="0" err="1"/>
              <a:t>orientatiegesprek</a:t>
            </a:r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04D9C-B489-C34F-B06E-87CA6EFEB09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57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Inleven&gt; hoe aangesloten blijven op belangrijke relaties. Wat wil ik, wat kan? 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Verkennen&gt; afstemming sociale netwerk, coping omgaan met uitdagingen. is er overeenstemming, hoe ervaren belangrijke anderen het contact?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Ruimte&gt; ruimte voor ervaring van cliënt/ patiënt en naasten, vooral ook de partner, waar vinden ze elkaar? Hoe geeft de relatie kracht?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Het balans gesprek</a:t>
            </a:r>
          </a:p>
          <a:p>
            <a:pPr marL="171450" indent="-171450">
              <a:buFont typeface="Wingdings" charset="2"/>
              <a:buChar char="Ø"/>
            </a:pPr>
            <a:endParaRPr lang="nl-NL" baseline="0" dirty="0"/>
          </a:p>
          <a:p>
            <a:pPr marL="0" indent="0">
              <a:buFont typeface="Wingdings" charset="2"/>
              <a:buNone/>
            </a:pP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04D9C-B489-C34F-B06E-87CA6EFEB09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576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charset="2"/>
              <a:buNone/>
            </a:pPr>
            <a:endParaRPr lang="nl-NL" baseline="0" dirty="0"/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Inleven&gt; vroeger in het nu, korte termijn </a:t>
            </a:r>
            <a:r>
              <a:rPr lang="nl-NL" baseline="0" dirty="0" err="1"/>
              <a:t>vs</a:t>
            </a:r>
            <a:r>
              <a:rPr lang="nl-NL" baseline="0" dirty="0"/>
              <a:t> lange termijn geheugen.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Verkennen&gt; het levensfragment en de emotionele betekenis ervan.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Ruimte&gt; opnieuw bekijken en verwoorden van het verleden, biedt ook continuïteit en gekend worden, geheugen zijn voor de ander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Het tijdreisgesprek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04D9C-B489-C34F-B06E-87CA6EFEB09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576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charset="2"/>
              <a:buNone/>
            </a:pPr>
            <a:endParaRPr lang="nl-NL" baseline="0" dirty="0"/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Inleven&gt; grilligheid en onzekerheid van verstaan, de koers, het waarachtige.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Verkennen&gt; wat geeft zin binnen het grotere plaatje, waar put men hoop en troost uit?</a:t>
            </a:r>
          </a:p>
          <a:p>
            <a:pPr marL="171450" indent="-171450">
              <a:buFont typeface="Wingdings" charset="2"/>
              <a:buChar char="Ø"/>
            </a:pPr>
            <a:r>
              <a:rPr lang="nl-NL" baseline="0" dirty="0"/>
              <a:t>Ruimte&gt; ruimte voor (voortzetten/ oppakken) tradities, voor wat houvast of zekerheid geeft, een louterende werking heeft.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nl-NL" dirty="0"/>
              <a:t>Het baken gesprek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04D9C-B489-C34F-B06E-87CA6EFEB09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57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D335-DD8F-524D-AF04-70A532160CDB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0649-CC01-C44E-B45A-6A21588F89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456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D335-DD8F-524D-AF04-70A532160CDB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0649-CC01-C44E-B45A-6A21588F89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817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D335-DD8F-524D-AF04-70A532160CDB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0649-CC01-C44E-B45A-6A21588F89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486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D335-DD8F-524D-AF04-70A532160CDB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0649-CC01-C44E-B45A-6A21588F89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43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D335-DD8F-524D-AF04-70A532160CDB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0649-CC01-C44E-B45A-6A21588F89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963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D335-DD8F-524D-AF04-70A532160CDB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0649-CC01-C44E-B45A-6A21588F89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393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D335-DD8F-524D-AF04-70A532160CDB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0649-CC01-C44E-B45A-6A21588F89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354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D335-DD8F-524D-AF04-70A532160CDB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0649-CC01-C44E-B45A-6A21588F89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07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D335-DD8F-524D-AF04-70A532160CDB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0649-CC01-C44E-B45A-6A21588F89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950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D335-DD8F-524D-AF04-70A532160CDB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0649-CC01-C44E-B45A-6A21588F89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701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D335-DD8F-524D-AF04-70A532160CDB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0649-CC01-C44E-B45A-6A21588F89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58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9D335-DD8F-524D-AF04-70A532160CDB}" type="datetimeFigureOut">
              <a:rPr lang="nl-NL" smtClean="0"/>
              <a:t>3-11-2022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50649-CC01-C44E-B45A-6A21588F89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59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30162" y="3731838"/>
            <a:ext cx="2573867" cy="649817"/>
          </a:xfrm>
        </p:spPr>
        <p:txBody>
          <a:bodyPr>
            <a:normAutofit/>
          </a:bodyPr>
          <a:lstStyle/>
          <a:p>
            <a:r>
              <a:rPr lang="nl-NL" i="1" dirty="0">
                <a:solidFill>
                  <a:schemeClr val="tx2">
                    <a:lumMod val="60000"/>
                    <a:lumOff val="40000"/>
                  </a:schemeClr>
                </a:solidFill>
                <a:latin typeface="Avenir Light"/>
                <a:cs typeface="Avenir Light"/>
              </a:rPr>
              <a:t>hand-out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AE21B9D-D62F-2245-AA37-CF4E83E12124}"/>
              </a:ext>
            </a:extLst>
          </p:cNvPr>
          <p:cNvSpPr txBox="1">
            <a:spLocks/>
          </p:cNvSpPr>
          <p:nvPr/>
        </p:nvSpPr>
        <p:spPr>
          <a:xfrm>
            <a:off x="419887" y="369334"/>
            <a:ext cx="5007785" cy="2680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latin typeface="Georgia" panose="02040502050405020303" pitchFamily="18" charset="0"/>
              </a:rPr>
              <a:t>Zingeving en het Diamantmodel – </a:t>
            </a:r>
            <a:r>
              <a:rPr lang="nl-NL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beginnende dementie</a:t>
            </a:r>
            <a:endParaRPr lang="nl-NL" dirty="0">
              <a:solidFill>
                <a:schemeClr val="tx1">
                  <a:lumMod val="50000"/>
                  <a:lumOff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9" y="3306950"/>
            <a:ext cx="2441321" cy="20574"/>
          </a:xfrm>
          <a:custGeom>
            <a:avLst/>
            <a:gdLst>
              <a:gd name="connsiteX0" fmla="*/ 0 w 2441321"/>
              <a:gd name="connsiteY0" fmla="*/ 0 h 20574"/>
              <a:gd name="connsiteX1" fmla="*/ 585917 w 2441321"/>
              <a:gd name="connsiteY1" fmla="*/ 0 h 20574"/>
              <a:gd name="connsiteX2" fmla="*/ 1196247 w 2441321"/>
              <a:gd name="connsiteY2" fmla="*/ 0 h 20574"/>
              <a:gd name="connsiteX3" fmla="*/ 1806578 w 2441321"/>
              <a:gd name="connsiteY3" fmla="*/ 0 h 20574"/>
              <a:gd name="connsiteX4" fmla="*/ 2441321 w 2441321"/>
              <a:gd name="connsiteY4" fmla="*/ 0 h 20574"/>
              <a:gd name="connsiteX5" fmla="*/ 2441321 w 2441321"/>
              <a:gd name="connsiteY5" fmla="*/ 20574 h 20574"/>
              <a:gd name="connsiteX6" fmla="*/ 1830991 w 2441321"/>
              <a:gd name="connsiteY6" fmla="*/ 20574 h 20574"/>
              <a:gd name="connsiteX7" fmla="*/ 1269487 w 2441321"/>
              <a:gd name="connsiteY7" fmla="*/ 20574 h 20574"/>
              <a:gd name="connsiteX8" fmla="*/ 707983 w 2441321"/>
              <a:gd name="connsiteY8" fmla="*/ 20574 h 20574"/>
              <a:gd name="connsiteX9" fmla="*/ 0 w 2441321"/>
              <a:gd name="connsiteY9" fmla="*/ 20574 h 20574"/>
              <a:gd name="connsiteX10" fmla="*/ 0 w 2441321"/>
              <a:gd name="connsiteY10" fmla="*/ 0 h 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20574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596" y="4299"/>
                  <a:pt x="2441923" y="10959"/>
                  <a:pt x="2441321" y="20574"/>
                </a:cubicBezTo>
                <a:cubicBezTo>
                  <a:pt x="2169723" y="32792"/>
                  <a:pt x="2045712" y="41426"/>
                  <a:pt x="1830991" y="20574"/>
                </a:cubicBezTo>
                <a:cubicBezTo>
                  <a:pt x="1616270" y="-278"/>
                  <a:pt x="1505876" y="6235"/>
                  <a:pt x="1269487" y="20574"/>
                </a:cubicBezTo>
                <a:cubicBezTo>
                  <a:pt x="1033098" y="34913"/>
                  <a:pt x="908661" y="43477"/>
                  <a:pt x="707983" y="20574"/>
                </a:cubicBezTo>
                <a:cubicBezTo>
                  <a:pt x="507305" y="-2329"/>
                  <a:pt x="333592" y="23045"/>
                  <a:pt x="0" y="20574"/>
                </a:cubicBezTo>
                <a:cubicBezTo>
                  <a:pt x="569" y="11858"/>
                  <a:pt x="-153" y="10223"/>
                  <a:pt x="0" y="0"/>
                </a:cubicBezTo>
                <a:close/>
              </a:path>
              <a:path w="2441321" h="20574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0478" y="7175"/>
                  <a:pt x="2440293" y="11160"/>
                  <a:pt x="2441321" y="20574"/>
                </a:cubicBezTo>
                <a:cubicBezTo>
                  <a:pt x="2166745" y="31059"/>
                  <a:pt x="2078726" y="17762"/>
                  <a:pt x="1879817" y="20574"/>
                </a:cubicBezTo>
                <a:cubicBezTo>
                  <a:pt x="1680908" y="23386"/>
                  <a:pt x="1548770" y="-1841"/>
                  <a:pt x="1318313" y="20574"/>
                </a:cubicBezTo>
                <a:cubicBezTo>
                  <a:pt x="1087856" y="42989"/>
                  <a:pt x="894613" y="6213"/>
                  <a:pt x="659157" y="20574"/>
                </a:cubicBezTo>
                <a:cubicBezTo>
                  <a:pt x="423701" y="34935"/>
                  <a:pt x="246611" y="36261"/>
                  <a:pt x="0" y="20574"/>
                </a:cubicBezTo>
                <a:cubicBezTo>
                  <a:pt x="-463" y="16409"/>
                  <a:pt x="-355" y="8937"/>
                  <a:pt x="0" y="0"/>
                </a:cubicBezTo>
                <a:close/>
              </a:path>
            </a:pathLst>
          </a:custGeom>
          <a:solidFill>
            <a:srgbClr val="BA60A7"/>
          </a:solidFill>
          <a:ln w="38100" cap="rnd">
            <a:solidFill>
              <a:srgbClr val="BA60A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Georgia" panose="02040502050405020303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476C9EB-036E-CF42-9FEF-94430393C1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76698"/>
          <a:stretch/>
        </p:blipFill>
        <p:spPr>
          <a:xfrm>
            <a:off x="6030162" y="411510"/>
            <a:ext cx="2724783" cy="257171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407E28F-8E58-674D-90E3-0425770FCC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0542" y="3720119"/>
            <a:ext cx="1034796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16104"/>
      </p:ext>
    </p:extLst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812138A5-60A4-E042-94BA-9443B6D85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212" y="558624"/>
            <a:ext cx="3694608" cy="3514241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72BFE16-4BDD-E043-A8EC-4543D283270B}"/>
              </a:ext>
            </a:extLst>
          </p:cNvPr>
          <p:cNvSpPr txBox="1"/>
          <p:nvPr/>
        </p:nvSpPr>
        <p:spPr>
          <a:xfrm>
            <a:off x="1744702" y="1013172"/>
            <a:ext cx="2213836" cy="78483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itchFamily="2" charset="77"/>
                <a:cs typeface="Arial"/>
              </a:rPr>
              <a:t>Hoe leven wederzijdse behoeften en verwachtingen?</a:t>
            </a:r>
          </a:p>
          <a:p>
            <a:endParaRPr lang="nl-NL" sz="500" dirty="0">
              <a:solidFill>
                <a:schemeClr val="tx1">
                  <a:alpha val="90000"/>
                </a:schemeClr>
              </a:solidFill>
              <a:latin typeface="Merriweather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1000" dirty="0">
                <a:solidFill>
                  <a:schemeClr val="bg1">
                    <a:lumMod val="65000"/>
                  </a:schemeClr>
                </a:solidFill>
                <a:latin typeface="Merriweather" pitchFamily="2" charset="77"/>
                <a:cs typeface="Arial"/>
              </a:rPr>
              <a:t>Ruimte voor disbalans en</a:t>
            </a:r>
          </a:p>
          <a:p>
            <a:r>
              <a:rPr lang="nl-NL" sz="1000" dirty="0">
                <a:solidFill>
                  <a:schemeClr val="bg1">
                    <a:lumMod val="65000"/>
                  </a:schemeClr>
                </a:solidFill>
                <a:latin typeface="Merriweather" pitchFamily="2" charset="77"/>
                <a:cs typeface="Arial"/>
              </a:rPr>
              <a:t>balans in relaties.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4768C6A-CE68-8441-ADB7-EAF366CAC9D0}"/>
              </a:ext>
            </a:extLst>
          </p:cNvPr>
          <p:cNvSpPr txBox="1"/>
          <p:nvPr/>
        </p:nvSpPr>
        <p:spPr>
          <a:xfrm>
            <a:off x="1726686" y="756954"/>
            <a:ext cx="2231852" cy="261610"/>
          </a:xfrm>
          <a:prstGeom prst="rect">
            <a:avLst/>
          </a:prstGeom>
          <a:solidFill>
            <a:srgbClr val="0CA8B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  <a:latin typeface="Merriweather" pitchFamily="2" charset="77"/>
                <a:ea typeface="Tahoma" panose="020B0604030504040204" pitchFamily="34" charset="0"/>
                <a:cs typeface="Tahoma" panose="020B0604030504040204" pitchFamily="34" charset="0"/>
              </a:rPr>
              <a:t>Vasthouden - Loslaten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61A0733F-070A-1E4B-B06E-8A7344B18699}"/>
              </a:ext>
            </a:extLst>
          </p:cNvPr>
          <p:cNvSpPr txBox="1"/>
          <p:nvPr/>
        </p:nvSpPr>
        <p:spPr>
          <a:xfrm>
            <a:off x="5126778" y="602526"/>
            <a:ext cx="2575869" cy="261610"/>
          </a:xfrm>
          <a:prstGeom prst="rect">
            <a:avLst/>
          </a:prstGeom>
          <a:solidFill>
            <a:srgbClr val="0CA8B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  <a:latin typeface="Merriweather" pitchFamily="2" charset="77"/>
                <a:ea typeface="Tahoma" panose="020B0604030504040204" pitchFamily="34" charset="0"/>
                <a:cs typeface="Tahoma" panose="020B0604030504040204" pitchFamily="34" charset="0"/>
              </a:rPr>
              <a:t>Herinneren - Vergeten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A72C59DE-25DC-5A46-9286-55788DA4DDD5}"/>
              </a:ext>
            </a:extLst>
          </p:cNvPr>
          <p:cNvSpPr txBox="1"/>
          <p:nvPr/>
        </p:nvSpPr>
        <p:spPr>
          <a:xfrm>
            <a:off x="5126778" y="859284"/>
            <a:ext cx="2575869" cy="70788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itchFamily="2" charset="77"/>
                <a:cs typeface="Arial"/>
              </a:rPr>
              <a:t>Wat is de beleving van vroeger in het nu?</a:t>
            </a:r>
          </a:p>
          <a:p>
            <a:endParaRPr lang="nl-NL" sz="500" dirty="0">
              <a:solidFill>
                <a:schemeClr val="tx1">
                  <a:alpha val="90000"/>
                </a:schemeClr>
              </a:solidFill>
              <a:latin typeface="Merriweather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nl-NL" sz="500" dirty="0">
              <a:solidFill>
                <a:schemeClr val="tx1">
                  <a:alpha val="90000"/>
                </a:schemeClr>
              </a:solidFill>
              <a:latin typeface="Merriweather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1000" dirty="0">
                <a:solidFill>
                  <a:schemeClr val="bg1">
                    <a:lumMod val="65000"/>
                  </a:schemeClr>
                </a:solidFill>
                <a:latin typeface="Merriweather" pitchFamily="2" charset="77"/>
                <a:cs typeface="Arial"/>
              </a:rPr>
              <a:t>Ruimte voor de -/+ van herinneringen die opkomen..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2E0A6C60-7837-9146-B52B-37553AC2B65C}"/>
              </a:ext>
            </a:extLst>
          </p:cNvPr>
          <p:cNvSpPr txBox="1"/>
          <p:nvPr/>
        </p:nvSpPr>
        <p:spPr>
          <a:xfrm>
            <a:off x="5679040" y="2422382"/>
            <a:ext cx="2334051" cy="261610"/>
          </a:xfrm>
          <a:prstGeom prst="rect">
            <a:avLst/>
          </a:prstGeom>
          <a:solidFill>
            <a:srgbClr val="0CA8B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  <a:latin typeface="Merriweather" pitchFamily="2" charset="77"/>
                <a:ea typeface="Tahoma" panose="020B0604030504040204" pitchFamily="34" charset="0"/>
                <a:cs typeface="Tahoma" panose="020B0604030504040204" pitchFamily="34" charset="0"/>
              </a:rPr>
              <a:t>Geloven - Weten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7B19D161-3F0B-A64D-8A48-3AFA5E3437FB}"/>
              </a:ext>
            </a:extLst>
          </p:cNvPr>
          <p:cNvSpPr txBox="1"/>
          <p:nvPr/>
        </p:nvSpPr>
        <p:spPr>
          <a:xfrm>
            <a:off x="5679040" y="2683992"/>
            <a:ext cx="2334051" cy="78483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itchFamily="2" charset="77"/>
                <a:cs typeface="Arial"/>
              </a:rPr>
              <a:t>Waar kan iemand ten diepste op ijken?</a:t>
            </a:r>
          </a:p>
          <a:p>
            <a:endParaRPr lang="nl-NL" sz="500" dirty="0">
              <a:solidFill>
                <a:schemeClr val="tx1">
                  <a:alpha val="90000"/>
                </a:schemeClr>
              </a:solidFill>
              <a:latin typeface="Merriweather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1000" dirty="0">
                <a:solidFill>
                  <a:schemeClr val="bg1">
                    <a:lumMod val="65000"/>
                  </a:schemeClr>
                </a:solidFill>
                <a:latin typeface="Merriweather" pitchFamily="2" charset="77"/>
                <a:cs typeface="Arial"/>
              </a:rPr>
              <a:t>Ruimte voor het wegvallen en vinden van gronding..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8A22BF34-2336-FF4D-A9F7-EA74237C8929}"/>
              </a:ext>
            </a:extLst>
          </p:cNvPr>
          <p:cNvSpPr txBox="1"/>
          <p:nvPr/>
        </p:nvSpPr>
        <p:spPr>
          <a:xfrm>
            <a:off x="1112788" y="2344511"/>
            <a:ext cx="2360728" cy="261610"/>
          </a:xfrm>
          <a:prstGeom prst="rect">
            <a:avLst/>
          </a:prstGeom>
          <a:solidFill>
            <a:srgbClr val="0CA8B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  <a:latin typeface="Merriweather" pitchFamily="2" charset="77"/>
                <a:ea typeface="Tahoma" panose="020B0604030504040204" pitchFamily="34" charset="0"/>
                <a:cs typeface="Tahoma" panose="020B0604030504040204" pitchFamily="34" charset="0"/>
              </a:rPr>
              <a:t>Doen - Laten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85DBE749-EC23-5744-94B1-842E95720445}"/>
              </a:ext>
            </a:extLst>
          </p:cNvPr>
          <p:cNvSpPr txBox="1"/>
          <p:nvPr/>
        </p:nvSpPr>
        <p:spPr>
          <a:xfrm>
            <a:off x="1108053" y="2595528"/>
            <a:ext cx="2365463" cy="78483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itchFamily="2" charset="77"/>
                <a:cs typeface="Arial"/>
              </a:rPr>
              <a:t>Hoe vindt men een weg in de continu veranderende vermogens?</a:t>
            </a:r>
          </a:p>
          <a:p>
            <a:endParaRPr lang="nl-NL" sz="500" dirty="0">
              <a:solidFill>
                <a:schemeClr val="tx1">
                  <a:alpha val="90000"/>
                </a:schemeClr>
              </a:solidFill>
              <a:latin typeface="Merriweather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1000" dirty="0">
                <a:solidFill>
                  <a:schemeClr val="bg1">
                    <a:lumMod val="65000"/>
                  </a:schemeClr>
                </a:solidFill>
                <a:latin typeface="Merriweather" pitchFamily="2" charset="77"/>
                <a:cs typeface="Arial"/>
              </a:rPr>
              <a:t>Ruimte voor desoriëntatie en oriëntatie bij keuzes en invulling..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B3373C55-B9BC-CD4F-9D28-8625E73AB1A5}"/>
              </a:ext>
            </a:extLst>
          </p:cNvPr>
          <p:cNvSpPr txBox="1"/>
          <p:nvPr/>
        </p:nvSpPr>
        <p:spPr>
          <a:xfrm>
            <a:off x="3303169" y="3789305"/>
            <a:ext cx="2375871" cy="261610"/>
          </a:xfrm>
          <a:prstGeom prst="rect">
            <a:avLst/>
          </a:prstGeom>
          <a:solidFill>
            <a:srgbClr val="0CA8B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  <a:latin typeface="Merriweather" pitchFamily="2" charset="77"/>
                <a:ea typeface="Tahoma" panose="020B0604030504040204" pitchFamily="34" charset="0"/>
                <a:cs typeface="Tahoma" panose="020B0604030504040204" pitchFamily="34" charset="0"/>
              </a:rPr>
              <a:t>Ik - Ander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4E011DE5-0532-8249-B07B-DD39BE813918}"/>
              </a:ext>
            </a:extLst>
          </p:cNvPr>
          <p:cNvSpPr txBox="1"/>
          <p:nvPr/>
        </p:nvSpPr>
        <p:spPr>
          <a:xfrm>
            <a:off x="3306917" y="4046260"/>
            <a:ext cx="2372123" cy="78483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itchFamily="2" charset="77"/>
                <a:cs typeface="Arial"/>
              </a:rPr>
              <a:t>Wie is iemand nu dat het gevoelsleven sterker wordt?</a:t>
            </a:r>
          </a:p>
          <a:p>
            <a:endParaRPr lang="nl-NL" sz="500" dirty="0">
              <a:solidFill>
                <a:schemeClr val="tx1">
                  <a:alpha val="90000"/>
                </a:schemeClr>
              </a:solidFill>
              <a:latin typeface="Merriweather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1000" dirty="0">
                <a:solidFill>
                  <a:schemeClr val="bg1">
                    <a:lumMod val="65000"/>
                  </a:schemeClr>
                </a:solidFill>
                <a:latin typeface="Merriweather" pitchFamily="2" charset="77"/>
                <a:cs typeface="Arial"/>
              </a:rPr>
              <a:t>Ruimte voor de -/+ van het gevoelsleven..</a:t>
            </a:r>
          </a:p>
        </p:txBody>
      </p:sp>
      <p:sp>
        <p:nvSpPr>
          <p:cNvPr id="29" name="Rechthoek 28"/>
          <p:cNvSpPr/>
          <p:nvPr/>
        </p:nvSpPr>
        <p:spPr>
          <a:xfrm>
            <a:off x="158866" y="255330"/>
            <a:ext cx="1814304" cy="307777"/>
          </a:xfrm>
          <a:prstGeom prst="rect">
            <a:avLst/>
          </a:prstGeom>
          <a:solidFill>
            <a:schemeClr val="bg1"/>
          </a:solidFill>
          <a:effectLst>
            <a:outerShdw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DIAMANT-dementie</a:t>
            </a:r>
          </a:p>
        </p:txBody>
      </p:sp>
      <p:sp>
        <p:nvSpPr>
          <p:cNvPr id="49" name="Tekstvak 48"/>
          <p:cNvSpPr txBox="1"/>
          <p:nvPr/>
        </p:nvSpPr>
        <p:spPr>
          <a:xfrm>
            <a:off x="7859340" y="774987"/>
            <a:ext cx="1042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solidFill>
                  <a:srgbClr val="A6A6A6"/>
                </a:solidFill>
                <a:latin typeface="Merriweather" pitchFamily="2" charset="77"/>
                <a:ea typeface="Arial"/>
                <a:cs typeface="Arial"/>
              </a:rPr>
              <a:t>Belasting</a:t>
            </a:r>
          </a:p>
          <a:p>
            <a:endParaRPr lang="nl-NL" sz="1200" i="1" dirty="0">
              <a:solidFill>
                <a:srgbClr val="A6A6A6"/>
              </a:solidFill>
              <a:latin typeface="Merriweather" pitchFamily="2" charset="77"/>
              <a:cs typeface="Arial"/>
            </a:endParaRPr>
          </a:p>
        </p:txBody>
      </p:sp>
      <p:sp>
        <p:nvSpPr>
          <p:cNvPr id="50" name="Tekstvak 49"/>
          <p:cNvSpPr txBox="1"/>
          <p:nvPr/>
        </p:nvSpPr>
        <p:spPr>
          <a:xfrm>
            <a:off x="6461443" y="228147"/>
            <a:ext cx="1181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solidFill>
                  <a:schemeClr val="bg1">
                    <a:lumMod val="65000"/>
                  </a:schemeClr>
                </a:solidFill>
                <a:latin typeface="Merriweather" pitchFamily="2" charset="77"/>
                <a:cs typeface="Arial"/>
              </a:rPr>
              <a:t>Verrijking</a:t>
            </a:r>
          </a:p>
        </p:txBody>
      </p:sp>
      <p:sp>
        <p:nvSpPr>
          <p:cNvPr id="51" name="Tekstvak 50"/>
          <p:cNvSpPr txBox="1"/>
          <p:nvPr/>
        </p:nvSpPr>
        <p:spPr>
          <a:xfrm>
            <a:off x="7382247" y="3558472"/>
            <a:ext cx="2249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solidFill>
                  <a:srgbClr val="A6A6A6"/>
                </a:solidFill>
                <a:latin typeface="Merriweather" pitchFamily="2" charset="77"/>
                <a:ea typeface="Arial"/>
                <a:cs typeface="Arial"/>
              </a:rPr>
              <a:t>Ziektekennis</a:t>
            </a:r>
            <a:endParaRPr lang="nl-NL" sz="1200" i="1" dirty="0">
              <a:solidFill>
                <a:srgbClr val="A6A6A6"/>
              </a:solidFill>
              <a:latin typeface="Merriweather" pitchFamily="2" charset="77"/>
              <a:cs typeface="Arial"/>
            </a:endParaRPr>
          </a:p>
        </p:txBody>
      </p:sp>
      <p:sp>
        <p:nvSpPr>
          <p:cNvPr id="52" name="Tekstvak 51"/>
          <p:cNvSpPr txBox="1"/>
          <p:nvPr/>
        </p:nvSpPr>
        <p:spPr>
          <a:xfrm>
            <a:off x="7642625" y="1929012"/>
            <a:ext cx="1136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solidFill>
                  <a:schemeClr val="bg1">
                    <a:lumMod val="65000"/>
                  </a:schemeClr>
                </a:solidFill>
                <a:latin typeface="Merriweather" pitchFamily="2" charset="77"/>
                <a:cs typeface="Arial"/>
              </a:rPr>
              <a:t>Flow rituelen</a:t>
            </a:r>
          </a:p>
        </p:txBody>
      </p:sp>
      <p:sp>
        <p:nvSpPr>
          <p:cNvPr id="53" name="Tekstvak 52"/>
          <p:cNvSpPr txBox="1"/>
          <p:nvPr/>
        </p:nvSpPr>
        <p:spPr>
          <a:xfrm>
            <a:off x="762597" y="1018564"/>
            <a:ext cx="93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solidFill>
                  <a:srgbClr val="A6A6A6"/>
                </a:solidFill>
                <a:latin typeface="Merriweather" pitchFamily="2" charset="77"/>
                <a:ea typeface="Arial"/>
                <a:cs typeface="Arial"/>
              </a:rPr>
              <a:t>Hechting</a:t>
            </a:r>
          </a:p>
          <a:p>
            <a:endParaRPr lang="nl-NL" sz="1200" i="1" dirty="0">
              <a:solidFill>
                <a:srgbClr val="A6A6A6"/>
              </a:solidFill>
              <a:latin typeface="Merriweather" pitchFamily="2" charset="77"/>
              <a:cs typeface="Arial"/>
            </a:endParaRPr>
          </a:p>
        </p:txBody>
      </p:sp>
      <p:sp>
        <p:nvSpPr>
          <p:cNvPr id="54" name="Tekstvak 53"/>
          <p:cNvSpPr txBox="1"/>
          <p:nvPr/>
        </p:nvSpPr>
        <p:spPr>
          <a:xfrm>
            <a:off x="2089687" y="366647"/>
            <a:ext cx="1181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solidFill>
                  <a:schemeClr val="bg1">
                    <a:lumMod val="65000"/>
                  </a:schemeClr>
                </a:solidFill>
                <a:latin typeface="Merriweather" pitchFamily="2" charset="77"/>
                <a:cs typeface="Arial"/>
              </a:rPr>
              <a:t>Verlies </a:t>
            </a:r>
          </a:p>
        </p:txBody>
      </p:sp>
      <p:sp>
        <p:nvSpPr>
          <p:cNvPr id="55" name="Tekstvak 54"/>
          <p:cNvSpPr txBox="1"/>
          <p:nvPr/>
        </p:nvSpPr>
        <p:spPr>
          <a:xfrm>
            <a:off x="1108053" y="3558472"/>
            <a:ext cx="155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solidFill>
                  <a:srgbClr val="A6A6A6"/>
                </a:solidFill>
                <a:latin typeface="Merriweather" pitchFamily="2" charset="77"/>
                <a:ea typeface="Arial"/>
                <a:cs typeface="Arial"/>
              </a:rPr>
              <a:t>Zijn</a:t>
            </a:r>
          </a:p>
          <a:p>
            <a:endParaRPr lang="nl-NL" sz="1200" i="1" dirty="0">
              <a:solidFill>
                <a:srgbClr val="A6A6A6"/>
              </a:solidFill>
              <a:latin typeface="Merriweather" pitchFamily="2" charset="77"/>
              <a:cs typeface="Arial"/>
            </a:endParaRPr>
          </a:p>
        </p:txBody>
      </p:sp>
      <p:sp>
        <p:nvSpPr>
          <p:cNvPr id="56" name="Tekstvak 55"/>
          <p:cNvSpPr txBox="1"/>
          <p:nvPr/>
        </p:nvSpPr>
        <p:spPr>
          <a:xfrm>
            <a:off x="719591" y="1964619"/>
            <a:ext cx="1181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solidFill>
                  <a:schemeClr val="bg1">
                    <a:lumMod val="65000"/>
                  </a:schemeClr>
                </a:solidFill>
                <a:latin typeface="Merriweather" pitchFamily="2" charset="77"/>
                <a:cs typeface="Arial"/>
              </a:rPr>
              <a:t>Sturing</a:t>
            </a:r>
          </a:p>
        </p:txBody>
      </p:sp>
      <p:sp>
        <p:nvSpPr>
          <p:cNvPr id="57" name="Tekstvak 56"/>
          <p:cNvSpPr txBox="1"/>
          <p:nvPr/>
        </p:nvSpPr>
        <p:spPr>
          <a:xfrm>
            <a:off x="5809405" y="4169371"/>
            <a:ext cx="1304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solidFill>
                  <a:srgbClr val="A6A6A6"/>
                </a:solidFill>
                <a:latin typeface="Merriweather" pitchFamily="2" charset="77"/>
                <a:ea typeface="Arial"/>
                <a:cs typeface="Arial"/>
              </a:rPr>
              <a:t>Gekend worden</a:t>
            </a:r>
          </a:p>
        </p:txBody>
      </p:sp>
      <p:sp>
        <p:nvSpPr>
          <p:cNvPr id="58" name="Tekstvak 57"/>
          <p:cNvSpPr txBox="1"/>
          <p:nvPr/>
        </p:nvSpPr>
        <p:spPr>
          <a:xfrm>
            <a:off x="1985488" y="4166076"/>
            <a:ext cx="1285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solidFill>
                  <a:schemeClr val="bg1">
                    <a:lumMod val="65000"/>
                  </a:schemeClr>
                </a:solidFill>
                <a:latin typeface="Merriweather" pitchFamily="2" charset="77"/>
                <a:cs typeface="Arial"/>
              </a:rPr>
              <a:t>Mezelf voelen</a:t>
            </a:r>
          </a:p>
        </p:txBody>
      </p:sp>
    </p:spTree>
    <p:extLst>
      <p:ext uri="{BB962C8B-B14F-4D97-AF65-F5344CB8AC3E}">
        <p14:creationId xmlns:p14="http://schemas.microsoft.com/office/powerpoint/2010/main" val="423505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-14258" y="1151672"/>
            <a:ext cx="7009536" cy="95410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Continuïteit van identiteit zit steeds minder in het hoofd en steeds meer in het hart.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De gevoelslijn wordt steeds belangrijker voor ervaren identiteit.</a:t>
            </a:r>
          </a:p>
          <a:p>
            <a:pPr lvl="1"/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  <a:latin typeface="Avenir Light"/>
              <a:ea typeface="ＭＳ 明朝"/>
              <a:cs typeface="Avenir Light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4305" y="2410007"/>
            <a:ext cx="7235357" cy="116955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-  Wat zijn mogelijke drempels bij het zichzelf voelen? Waar zit mogelijk een</a:t>
            </a:r>
          </a:p>
          <a:p>
            <a:pPr lvl="1"/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 	emotionele knauw?</a:t>
            </a:r>
          </a:p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+  Onder welke omstandigheden voelt iemand zich het meeste thuis in zichzelf?</a:t>
            </a:r>
          </a:p>
          <a:p>
            <a:pPr marL="742950" lvl="1" indent="-285750">
              <a:buFont typeface="Wingdings" charset="2"/>
              <a:buChar char="²"/>
            </a:pPr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  <a:latin typeface="Avenir Light"/>
              <a:ea typeface="ＭＳ 明朝"/>
              <a:cs typeface="Avenir Light"/>
            </a:endParaRPr>
          </a:p>
          <a:p>
            <a:pPr marL="1200150" lvl="2" indent="-285750">
              <a:buFont typeface="Wingdings" charset="2"/>
              <a:buChar char="²"/>
            </a:pPr>
            <a:endParaRPr lang="nl-NL" sz="1400" dirty="0">
              <a:solidFill>
                <a:schemeClr val="tx1">
                  <a:lumMod val="50000"/>
                  <a:lumOff val="50000"/>
                </a:schemeClr>
              </a:solidFill>
              <a:latin typeface="Avenir Light"/>
              <a:ea typeface="ＭＳ 明朝"/>
              <a:cs typeface="Avenir Light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444531" y="779628"/>
            <a:ext cx="96653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INLEVEN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6" name="Rechthoek 5"/>
          <p:cNvSpPr/>
          <p:nvPr/>
        </p:nvSpPr>
        <p:spPr>
          <a:xfrm>
            <a:off x="445794" y="2029967"/>
            <a:ext cx="1315540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VERKENNEN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7" name="Rechthoek 6"/>
          <p:cNvSpPr/>
          <p:nvPr/>
        </p:nvSpPr>
        <p:spPr>
          <a:xfrm>
            <a:off x="-12995" y="3684190"/>
            <a:ext cx="6857558" cy="116955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spcAft>
                <a:spcPts val="0"/>
              </a:spcAft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Ruimte om zichzelf te voelen en te uiten, om echt gekend te worden.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Ontladen: voel me niet volwaardig, wordt niet voor vol worden aangezien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Opladen: voel het meest mezelf als.. , ben ik trots op.. evt: collage/ levensboek maken.</a:t>
            </a:r>
          </a:p>
        </p:txBody>
      </p:sp>
      <p:sp>
        <p:nvSpPr>
          <p:cNvPr id="8" name="Rechthoek 7"/>
          <p:cNvSpPr/>
          <p:nvPr/>
        </p:nvSpPr>
        <p:spPr>
          <a:xfrm>
            <a:off x="445793" y="3341082"/>
            <a:ext cx="87640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RUIMTE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12" name="Rechthoek 11"/>
          <p:cNvSpPr/>
          <p:nvPr/>
        </p:nvSpPr>
        <p:spPr>
          <a:xfrm>
            <a:off x="186676" y="264334"/>
            <a:ext cx="3877985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IK | ANDER </a:t>
            </a:r>
            <a:r>
              <a:rPr lang="mr-IN" sz="1400" dirty="0">
                <a:solidFill>
                  <a:srgbClr val="008000"/>
                </a:solidFill>
                <a:latin typeface="Avenir Light"/>
                <a:cs typeface="Avenir Light"/>
              </a:rPr>
              <a:t>–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 het gevoelstemperatuur gesprek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177" y="3742483"/>
            <a:ext cx="1319043" cy="90739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8340" y="2239729"/>
            <a:ext cx="1030627" cy="1008246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663" y="902592"/>
            <a:ext cx="1360557" cy="91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10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-14258" y="1086291"/>
            <a:ext cx="6912378" cy="95410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Sommige dingen kunnen of hoeven niet meer op die manier, nu of in de toekomst.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Vraagstukken over wat wel of niet door te zetten en in welke vorm spelen op.</a:t>
            </a:r>
          </a:p>
        </p:txBody>
      </p:sp>
      <p:sp>
        <p:nvSpPr>
          <p:cNvPr id="4" name="Rechthoek 3"/>
          <p:cNvSpPr/>
          <p:nvPr/>
        </p:nvSpPr>
        <p:spPr>
          <a:xfrm>
            <a:off x="2" y="2510633"/>
            <a:ext cx="7634937" cy="73866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spcAft>
                <a:spcPts val="0"/>
              </a:spcAft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-  Wat kan of mag niet meer (op termijn)? Hoe wordt dat ervaren?</a:t>
            </a:r>
          </a:p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+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W</a:t>
            </a: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at zijn de kernonderdelen van betekenisvolle activiteiten of momenten?  </a:t>
            </a:r>
          </a:p>
          <a:p>
            <a:pPr lvl="1"/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	          Waar is dat nog meer te vinden?</a:t>
            </a:r>
          </a:p>
        </p:txBody>
      </p:sp>
      <p:sp>
        <p:nvSpPr>
          <p:cNvPr id="5" name="Rechthoek 4"/>
          <p:cNvSpPr/>
          <p:nvPr/>
        </p:nvSpPr>
        <p:spPr>
          <a:xfrm>
            <a:off x="444531" y="714247"/>
            <a:ext cx="96653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INLEVEN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6" name="Rechthoek 5"/>
          <p:cNvSpPr/>
          <p:nvPr/>
        </p:nvSpPr>
        <p:spPr>
          <a:xfrm>
            <a:off x="445794" y="2130592"/>
            <a:ext cx="192784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VERKENNEN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7" name="Rechthoek 6"/>
          <p:cNvSpPr/>
          <p:nvPr/>
        </p:nvSpPr>
        <p:spPr>
          <a:xfrm>
            <a:off x="-12996" y="3762896"/>
            <a:ext cx="7034281" cy="95410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spcAft>
                <a:spcPts val="0"/>
              </a:spcAft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Ruimte voor onzekerheid en herijking.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Ontladen: Er worden dingen ontnomen. Zie de bomen door het bos niet meer..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Opladen: De ontspanning en geniet aspecten. Het overzicht.. </a:t>
            </a:r>
          </a:p>
        </p:txBody>
      </p:sp>
      <p:sp>
        <p:nvSpPr>
          <p:cNvPr id="8" name="Rechthoek 7"/>
          <p:cNvSpPr/>
          <p:nvPr/>
        </p:nvSpPr>
        <p:spPr>
          <a:xfrm>
            <a:off x="444531" y="3390042"/>
            <a:ext cx="87640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RUIMTE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12" name="Rechthoek 11"/>
          <p:cNvSpPr/>
          <p:nvPr/>
        </p:nvSpPr>
        <p:spPr>
          <a:xfrm>
            <a:off x="158864" y="255330"/>
            <a:ext cx="3339376" cy="307777"/>
          </a:xfrm>
          <a:prstGeom prst="rect">
            <a:avLst/>
          </a:prstGeom>
          <a:solidFill>
            <a:schemeClr val="bg1"/>
          </a:solidFill>
          <a:effectLst>
            <a:outerShdw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DOEN | LATEN </a:t>
            </a:r>
            <a:r>
              <a:rPr lang="mr-IN" sz="1400" dirty="0">
                <a:solidFill>
                  <a:srgbClr val="008000"/>
                </a:solidFill>
                <a:latin typeface="Avenir Light"/>
                <a:cs typeface="Avenir Light"/>
              </a:rPr>
              <a:t>–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 het oriëntatie gesprek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177" y="3860463"/>
            <a:ext cx="1319043" cy="90739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8340" y="2357709"/>
            <a:ext cx="1030627" cy="1008246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663" y="1020572"/>
            <a:ext cx="1360557" cy="91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03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-14258" y="1211672"/>
            <a:ext cx="7543544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De mens met dementie ervaart verandering in sociale relaties.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Hoe iemand zich kan en wil verbinden wordt vaker een vraagstuk.</a:t>
            </a:r>
          </a:p>
        </p:txBody>
      </p:sp>
      <p:sp>
        <p:nvSpPr>
          <p:cNvPr id="4" name="Rechthoek 3"/>
          <p:cNvSpPr/>
          <p:nvPr/>
        </p:nvSpPr>
        <p:spPr>
          <a:xfrm>
            <a:off x="34306" y="2535571"/>
            <a:ext cx="7634937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-  Mogelijke mis-match in behoeften en verwachtingen?</a:t>
            </a:r>
          </a:p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+ De gezamenlijke behoeften en waarden, het waardevolle delen?  </a:t>
            </a:r>
            <a:endParaRPr lang="nl-NL" sz="1400" dirty="0">
              <a:solidFill>
                <a:schemeClr val="tx1">
                  <a:lumMod val="50000"/>
                  <a:lumOff val="50000"/>
                </a:schemeClr>
              </a:solidFill>
              <a:latin typeface="Avenir Light"/>
              <a:ea typeface="ＭＳ 明朝"/>
              <a:cs typeface="Avenir Light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444531" y="839628"/>
            <a:ext cx="96653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INLEVEN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6" name="Rechthoek 5"/>
          <p:cNvSpPr/>
          <p:nvPr/>
        </p:nvSpPr>
        <p:spPr>
          <a:xfrm>
            <a:off x="445793" y="2155531"/>
            <a:ext cx="133821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VERKENNEN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 </a:t>
            </a:r>
          </a:p>
        </p:txBody>
      </p:sp>
      <p:sp>
        <p:nvSpPr>
          <p:cNvPr id="7" name="Rechthoek 6"/>
          <p:cNvSpPr/>
          <p:nvPr/>
        </p:nvSpPr>
        <p:spPr>
          <a:xfrm>
            <a:off x="-12996" y="3791117"/>
            <a:ext cx="7034281" cy="73866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spcAft>
                <a:spcPts val="0"/>
              </a:spcAft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Ruimte voor openhartigheid over oude versus het </a:t>
            </a:r>
            <a:r>
              <a:rPr lang="nl-NL" sz="140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nieuwe normaal.</a:t>
            </a:r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  <a:latin typeface="Avenir Light"/>
              <a:ea typeface="ＭＳ 明朝"/>
              <a:cs typeface="Avenir Light"/>
            </a:endParaRP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Ontladen: mogelijke gevoelens van verlies of rouw, het moeten.. 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Opladen: de liefdevolle gevoelens die over en weer leven.. </a:t>
            </a:r>
          </a:p>
        </p:txBody>
      </p:sp>
      <p:sp>
        <p:nvSpPr>
          <p:cNvPr id="8" name="Rechthoek 7"/>
          <p:cNvSpPr/>
          <p:nvPr/>
        </p:nvSpPr>
        <p:spPr>
          <a:xfrm>
            <a:off x="444531" y="3418263"/>
            <a:ext cx="87640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RUIMTE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14" name="Rechthoek 13"/>
          <p:cNvSpPr/>
          <p:nvPr/>
        </p:nvSpPr>
        <p:spPr>
          <a:xfrm>
            <a:off x="158864" y="255330"/>
            <a:ext cx="4108817" cy="307777"/>
          </a:xfrm>
          <a:prstGeom prst="rect">
            <a:avLst/>
          </a:prstGeom>
          <a:solidFill>
            <a:schemeClr val="bg1"/>
          </a:solidFill>
          <a:effectLst>
            <a:outerShdw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VASTHOUDEN | LOSLATEN </a:t>
            </a:r>
            <a:r>
              <a:rPr lang="mr-IN" sz="1400" dirty="0">
                <a:solidFill>
                  <a:srgbClr val="008000"/>
                </a:solidFill>
                <a:latin typeface="Avenir Light"/>
                <a:cs typeface="Avenir Light"/>
              </a:rPr>
              <a:t>–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 het balans gesprek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177" y="3742483"/>
            <a:ext cx="1319043" cy="90739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8340" y="2239729"/>
            <a:ext cx="1030627" cy="1008246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663" y="902592"/>
            <a:ext cx="1360557" cy="91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66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-14258" y="1249300"/>
            <a:ext cx="6857558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Veel mensen met dementie maken steeds minder herinneringen aan.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Gevoelsrijke gebeurtenissen en relaties van vroeger spelen op.</a:t>
            </a:r>
          </a:p>
        </p:txBody>
      </p:sp>
      <p:sp>
        <p:nvSpPr>
          <p:cNvPr id="4" name="Rechthoek 3"/>
          <p:cNvSpPr/>
          <p:nvPr/>
        </p:nvSpPr>
        <p:spPr>
          <a:xfrm>
            <a:off x="34306" y="2367187"/>
            <a:ext cx="7634937" cy="73866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-     Waar zit de emotionele knoop? De ervaren noodzaak voor vervolg?</a:t>
            </a:r>
          </a:p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+    Dierbare herinneringen en manieren om gedeeld geheugen te zijn?</a:t>
            </a:r>
          </a:p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-/+ De positieve tegenhanger in het nu?</a:t>
            </a:r>
          </a:p>
        </p:txBody>
      </p:sp>
      <p:sp>
        <p:nvSpPr>
          <p:cNvPr id="5" name="Rechthoek 4"/>
          <p:cNvSpPr/>
          <p:nvPr/>
        </p:nvSpPr>
        <p:spPr>
          <a:xfrm>
            <a:off x="444531" y="877256"/>
            <a:ext cx="96653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INLEVEN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6" name="Rechthoek 5"/>
          <p:cNvSpPr/>
          <p:nvPr/>
        </p:nvSpPr>
        <p:spPr>
          <a:xfrm>
            <a:off x="445794" y="1987147"/>
            <a:ext cx="1285302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VERKENNEN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7" name="Rechthoek 6"/>
          <p:cNvSpPr/>
          <p:nvPr/>
        </p:nvSpPr>
        <p:spPr>
          <a:xfrm>
            <a:off x="-12995" y="3828744"/>
            <a:ext cx="6857558" cy="95410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spcAft>
                <a:spcPts val="0"/>
              </a:spcAft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Ruimte voor thema’s, de emoties, de (verrijkende) betekenissen.  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Ontladen: het kunnen uiten van het zeer..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Opladen: reminiscentie aan de hand van albums, muziek etc. van vroeger..</a:t>
            </a:r>
          </a:p>
        </p:txBody>
      </p:sp>
      <p:sp>
        <p:nvSpPr>
          <p:cNvPr id="8" name="Rechthoek 7"/>
          <p:cNvSpPr/>
          <p:nvPr/>
        </p:nvSpPr>
        <p:spPr>
          <a:xfrm>
            <a:off x="444531" y="3455891"/>
            <a:ext cx="87640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RUIMTE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13" name="Rechthoek 12"/>
          <p:cNvSpPr/>
          <p:nvPr/>
        </p:nvSpPr>
        <p:spPr>
          <a:xfrm>
            <a:off x="158864" y="255330"/>
            <a:ext cx="4134465" cy="307777"/>
          </a:xfrm>
          <a:prstGeom prst="rect">
            <a:avLst/>
          </a:prstGeom>
          <a:solidFill>
            <a:schemeClr val="bg1"/>
          </a:solidFill>
          <a:effectLst>
            <a:outerShdw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HERINNEREN | VERGETEN </a:t>
            </a:r>
            <a:r>
              <a:rPr lang="mr-IN" sz="1400" dirty="0">
                <a:solidFill>
                  <a:srgbClr val="008000"/>
                </a:solidFill>
                <a:latin typeface="Avenir Light"/>
                <a:cs typeface="Avenir Light"/>
              </a:rPr>
              <a:t>–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 het tijd-reis gesprek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177" y="3742483"/>
            <a:ext cx="1319043" cy="90739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8340" y="2239729"/>
            <a:ext cx="1030627" cy="1008246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663" y="902592"/>
            <a:ext cx="1360557" cy="91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22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4305" y="1191672"/>
            <a:ext cx="7349837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De mens met dementie gaat om met vertroebeling van de levensbeschouwing.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De relatie met het nu en wat daarin toeverlaat biedt wordt belangrijker.</a:t>
            </a:r>
          </a:p>
        </p:txBody>
      </p:sp>
      <p:sp>
        <p:nvSpPr>
          <p:cNvPr id="4" name="Rechthoek 3"/>
          <p:cNvSpPr/>
          <p:nvPr/>
        </p:nvSpPr>
        <p:spPr>
          <a:xfrm>
            <a:off x="34306" y="2303833"/>
            <a:ext cx="7235357" cy="95410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-      Hoe verhoudt iemand zich ten opzichte van de diagnose? </a:t>
            </a:r>
          </a:p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+     Waar kan iemand zichzelf in verliezen?</a:t>
            </a:r>
          </a:p>
          <a:p>
            <a:pPr marL="742950" lvl="1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-/+  Welke impact heeft dementie op het zijn en gevoel van diepe verbondenheid?</a:t>
            </a:r>
          </a:p>
        </p:txBody>
      </p:sp>
      <p:sp>
        <p:nvSpPr>
          <p:cNvPr id="5" name="Rechthoek 4"/>
          <p:cNvSpPr/>
          <p:nvPr/>
        </p:nvSpPr>
        <p:spPr>
          <a:xfrm>
            <a:off x="444531" y="809628"/>
            <a:ext cx="96653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INLEVEN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6" name="Rechthoek 5"/>
          <p:cNvSpPr/>
          <p:nvPr/>
        </p:nvSpPr>
        <p:spPr>
          <a:xfrm>
            <a:off x="445795" y="1913793"/>
            <a:ext cx="1376015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VERKENNEN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7" name="Rechthoek 6"/>
          <p:cNvSpPr/>
          <p:nvPr/>
        </p:nvSpPr>
        <p:spPr>
          <a:xfrm>
            <a:off x="34305" y="3761117"/>
            <a:ext cx="7014195" cy="116955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marL="742950" lvl="1" indent="-285750">
              <a:spcAft>
                <a:spcPts val="0"/>
              </a:spcAft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ＭＳ 明朝"/>
                <a:cs typeface="Avenir Light"/>
              </a:rPr>
              <a:t>Ruimte voor wegvallen van gronding, vinden van bakens.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Ontladen: Schrikbeelden. Helpen duiden van ziekteverloop..</a:t>
            </a:r>
          </a:p>
          <a:p>
            <a:pPr marL="1200150" lvl="2" indent="-285750">
              <a:buFont typeface="Wingdings" charset="2"/>
              <a:buChar char="²"/>
            </a:pPr>
            <a: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ea typeface="ＭＳ 明朝"/>
                <a:cs typeface="Avenir Light"/>
              </a:rPr>
              <a:t>Opladen: Helpen aansluiten bij dat waaraan men kan overgeven; rituelen en gemeenschap.. maar ook, natuur of muziek, kunst..</a:t>
            </a:r>
          </a:p>
          <a:p>
            <a:pPr marL="1200150" lvl="2" indent="-285750">
              <a:buFont typeface="Wingdings" charset="2"/>
              <a:buChar char="²"/>
            </a:pPr>
            <a:endParaRPr lang="nl-NL" sz="1400" dirty="0">
              <a:solidFill>
                <a:schemeClr val="tx1">
                  <a:lumMod val="50000"/>
                  <a:lumOff val="50000"/>
                </a:schemeClr>
              </a:solidFill>
              <a:latin typeface="Avenir Light"/>
              <a:ea typeface="ＭＳ 明朝"/>
              <a:cs typeface="Avenir Light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444531" y="3388263"/>
            <a:ext cx="87640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venir Light"/>
                <a:cs typeface="Avenir Light"/>
              </a:rPr>
              <a:t>RUIMTE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:</a:t>
            </a:r>
          </a:p>
        </p:txBody>
      </p:sp>
      <p:sp>
        <p:nvSpPr>
          <p:cNvPr id="12" name="Rechthoek 11"/>
          <p:cNvSpPr/>
          <p:nvPr/>
        </p:nvSpPr>
        <p:spPr>
          <a:xfrm>
            <a:off x="158864" y="255330"/>
            <a:ext cx="3444469" cy="307777"/>
          </a:xfrm>
          <a:prstGeom prst="rect">
            <a:avLst/>
          </a:prstGeom>
          <a:solidFill>
            <a:schemeClr val="bg1"/>
          </a:solidFill>
          <a:effectLst>
            <a:outerShdw dist="38100" dir="2700000" algn="tl" rotWithShape="0">
              <a:srgbClr val="000000">
                <a:alpha val="1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GELOVEN | WETEN </a:t>
            </a:r>
            <a:r>
              <a:rPr lang="mr-IN" sz="1400" dirty="0">
                <a:solidFill>
                  <a:srgbClr val="008000"/>
                </a:solidFill>
                <a:latin typeface="Avenir Light"/>
                <a:cs typeface="Avenir Light"/>
              </a:rPr>
              <a:t>–</a:t>
            </a:r>
            <a:r>
              <a:rPr lang="nl-NL" sz="1400" dirty="0">
                <a:solidFill>
                  <a:srgbClr val="008000"/>
                </a:solidFill>
                <a:latin typeface="Avenir Light"/>
                <a:cs typeface="Avenir Light"/>
              </a:rPr>
              <a:t> het baken gesprek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177" y="3742483"/>
            <a:ext cx="1319043" cy="907398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8340" y="2239729"/>
            <a:ext cx="1030627" cy="1008246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663" y="902592"/>
            <a:ext cx="1360557" cy="91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41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19354</TotalTime>
  <Words>1003</Words>
  <Application>Microsoft Office PowerPoint</Application>
  <PresentationFormat>Diavoorstelling (16:9)</PresentationFormat>
  <Paragraphs>128</Paragraphs>
  <Slides>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4" baseType="lpstr">
      <vt:lpstr>Arial</vt:lpstr>
      <vt:lpstr>Avenir Light</vt:lpstr>
      <vt:lpstr>Calibri</vt:lpstr>
      <vt:lpstr>Georgia</vt:lpstr>
      <vt:lpstr>Merriweather</vt:lpstr>
      <vt:lpstr>Wingdings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M. Haufe</dc:creator>
  <cp:lastModifiedBy>Suzanne Jongejan</cp:lastModifiedBy>
  <cp:revision>1073</cp:revision>
  <dcterms:created xsi:type="dcterms:W3CDTF">2021-02-22T12:32:27Z</dcterms:created>
  <dcterms:modified xsi:type="dcterms:W3CDTF">2022-11-03T13:52:43Z</dcterms:modified>
</cp:coreProperties>
</file>