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handoutMasterIdLst>
    <p:handoutMasterId r:id="rId38"/>
  </p:handoutMasterIdLst>
  <p:sldIdLst>
    <p:sldId id="316" r:id="rId5"/>
    <p:sldId id="258" r:id="rId6"/>
    <p:sldId id="263" r:id="rId7"/>
    <p:sldId id="299" r:id="rId8"/>
    <p:sldId id="266" r:id="rId9"/>
    <p:sldId id="267" r:id="rId10"/>
    <p:sldId id="300" r:id="rId11"/>
    <p:sldId id="274" r:id="rId12"/>
    <p:sldId id="303" r:id="rId13"/>
    <p:sldId id="268" r:id="rId14"/>
    <p:sldId id="269" r:id="rId15"/>
    <p:sldId id="301" r:id="rId16"/>
    <p:sldId id="271" r:id="rId17"/>
    <p:sldId id="292" r:id="rId18"/>
    <p:sldId id="304" r:id="rId19"/>
    <p:sldId id="305" r:id="rId20"/>
    <p:sldId id="272" r:id="rId21"/>
    <p:sldId id="306" r:id="rId22"/>
    <p:sldId id="310" r:id="rId23"/>
    <p:sldId id="313" r:id="rId24"/>
    <p:sldId id="314" r:id="rId25"/>
    <p:sldId id="307" r:id="rId26"/>
    <p:sldId id="298" r:id="rId27"/>
    <p:sldId id="308" r:id="rId28"/>
    <p:sldId id="275" r:id="rId29"/>
    <p:sldId id="302" r:id="rId30"/>
    <p:sldId id="311" r:id="rId31"/>
    <p:sldId id="279" r:id="rId32"/>
    <p:sldId id="281" r:id="rId33"/>
    <p:sldId id="312" r:id="rId34"/>
    <p:sldId id="294" r:id="rId35"/>
    <p:sldId id="309" r:id="rId36"/>
  </p:sldIdLst>
  <p:sldSz cx="9144000" cy="6858000" type="screen4x3"/>
  <p:notesSz cx="6858000" cy="310515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ke van de Vegte" initials="AvdV" lastIdx="1" clrIdx="0">
    <p:extLst>
      <p:ext uri="{19B8F6BF-5375-455C-9EA6-DF929625EA0E}">
        <p15:presenceInfo xmlns:p15="http://schemas.microsoft.com/office/powerpoint/2012/main" userId="S-1-5-21-449839047-1208861870-363802428-3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90071"/>
    <a:srgbClr val="006D8C"/>
    <a:srgbClr val="41C4ED"/>
    <a:srgbClr val="E784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456" autoAdjust="0"/>
  </p:normalViewPr>
  <p:slideViewPr>
    <p:cSldViewPr snapToGrid="0">
      <p:cViewPr varScale="1">
        <p:scale>
          <a:sx n="71" d="100"/>
          <a:sy n="71" d="100"/>
        </p:scale>
        <p:origin x="275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r>
              <a:rPr lang="nl-NL"/>
              <a:t>januari 2019</a:t>
            </a:r>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en-US"/>
              <a:t>Workshop Effectieve communicatie,maart 2021             licentie: CC-BY-NC-SA</a:t>
            </a:r>
            <a:endParaRPr lang="nl-NL" dirty="0"/>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349EE83-18B2-450F-AC97-F6CA8AF7A7AB}" type="slidenum">
              <a:rPr lang="nl-NL" smtClean="0"/>
              <a:t>‹nr.›</a:t>
            </a:fld>
            <a:endParaRPr lang="nl-NL"/>
          </a:p>
        </p:txBody>
      </p:sp>
    </p:spTree>
    <p:extLst>
      <p:ext uri="{BB962C8B-B14F-4D97-AF65-F5344CB8AC3E}">
        <p14:creationId xmlns:p14="http://schemas.microsoft.com/office/powerpoint/2010/main" val="19209488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nl-NL"/>
              <a:t>januari 2019</a:t>
            </a:r>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Workshop Effectieve communicatie,maart 2021             licentie: CC-BY-NC-SA</a:t>
            </a:r>
            <a:endParaRPr lang="nl-NL" dirty="0"/>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9B46B4-AD66-4390-9C6B-EBAD2D34489B}" type="slidenum">
              <a:rPr lang="nl-NL"/>
              <a:pPr/>
              <a:t>‹nr.›</a:t>
            </a:fld>
            <a:endParaRPr lang="nl-NL"/>
          </a:p>
        </p:txBody>
      </p:sp>
    </p:spTree>
    <p:extLst>
      <p:ext uri="{BB962C8B-B14F-4D97-AF65-F5344CB8AC3E}">
        <p14:creationId xmlns:p14="http://schemas.microsoft.com/office/powerpoint/2010/main" val="1993896427"/>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Noot</a:t>
            </a:r>
          </a:p>
          <a:p>
            <a:r>
              <a:rPr lang="nl-NL" dirty="0"/>
              <a:t>De e-learning Begin Goed Zorg Goed die beschikbaar was via MSD Academy en als basis werd gebruikt bij de ontwikkeling van deze workshop. Deze is sinds eind 2021 niet meer beschikbaar bij MSD. De workshop kan echter wel uitgevoerd worden. </a:t>
            </a:r>
          </a:p>
        </p:txBody>
      </p:sp>
      <p:sp>
        <p:nvSpPr>
          <p:cNvPr id="4" name="Tijdelijke aanduiding voor voettekst 3"/>
          <p:cNvSpPr>
            <a:spLocks noGrp="1"/>
          </p:cNvSpPr>
          <p:nvPr>
            <p:ph type="ftr" sz="quarter" idx="4"/>
          </p:nvPr>
        </p:nvSpPr>
        <p:spPr/>
        <p:txBody>
          <a:bodyPr/>
          <a:lstStyle/>
          <a:p>
            <a:r>
              <a:rPr lang="en-US"/>
              <a:t>Workshop Effectieve communicatie,maart 2021             licentie: CC-BY-NC-SA</a:t>
            </a:r>
            <a:endParaRPr lang="nl-NL" dirty="0"/>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1</a:t>
            </a:fld>
            <a:endParaRPr lang="nl-NL"/>
          </a:p>
        </p:txBody>
      </p:sp>
    </p:spTree>
    <p:extLst>
      <p:ext uri="{BB962C8B-B14F-4D97-AF65-F5344CB8AC3E}">
        <p14:creationId xmlns:p14="http://schemas.microsoft.com/office/powerpoint/2010/main" val="61753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2984371">
              <a:defRPr/>
            </a:pPr>
            <a:r>
              <a:rPr lang="nl-NL" sz="1200" u="sng" kern="1200" dirty="0">
                <a:solidFill>
                  <a:schemeClr val="tx1"/>
                </a:solidFill>
                <a:latin typeface="Arial"/>
                <a:cs typeface="Arial"/>
              </a:rPr>
              <a:t>Werkvorm</a:t>
            </a:r>
            <a:r>
              <a:rPr lang="nl-NL" sz="1200" u="none" kern="1200" dirty="0">
                <a:solidFill>
                  <a:schemeClr val="tx1"/>
                </a:solidFill>
                <a:latin typeface="Arial"/>
                <a:cs typeface="Arial"/>
              </a:rPr>
              <a:t>: inleiden filmfragment Yvonne</a:t>
            </a:r>
          </a:p>
          <a:p>
            <a:pPr defTabSz="1677650">
              <a:defRPr/>
            </a:pPr>
            <a:r>
              <a:rPr lang="nl-NL" sz="1200" u="sng" kern="1200" dirty="0">
                <a:latin typeface="Arial"/>
                <a:cs typeface="Arial"/>
              </a:rPr>
              <a:t>Inhoud</a:t>
            </a:r>
            <a:r>
              <a:rPr lang="nl-NL" sz="1200" u="none" kern="1200" dirty="0">
                <a:latin typeface="Arial"/>
                <a:cs typeface="Arial"/>
              </a:rPr>
              <a:t>: Casus komt uit de e-learning. </a:t>
            </a:r>
            <a:r>
              <a:rPr lang="nl-NL" sz="1200" dirty="0">
                <a:latin typeface="Arial"/>
                <a:cs typeface="Arial"/>
              </a:rPr>
              <a:t>Yvonne komt met haar gezin op de poli omdat het erg slecht met haar gaat. Kijkopdracht</a:t>
            </a:r>
            <a:r>
              <a:rPr lang="nl-NL" sz="1200" u="none" kern="1200" dirty="0">
                <a:latin typeface="Arial"/>
                <a:cs typeface="Arial"/>
              </a:rPr>
              <a:t> is om gericht naar het filmfragment te kijken: wat zie je bij de arts, de patiënt, de kinderen en de partner. </a:t>
            </a:r>
          </a:p>
          <a:p>
            <a:pPr defTabSz="1677650">
              <a:defRPr/>
            </a:pPr>
            <a:r>
              <a:rPr lang="nl-NL" sz="1200" b="1" u="none" kern="1200" dirty="0">
                <a:solidFill>
                  <a:schemeClr val="tx1"/>
                </a:solidFill>
                <a:latin typeface="Arial" charset="0"/>
                <a:ea typeface="+mn-ea"/>
                <a:cs typeface="+mn-cs"/>
              </a:rPr>
              <a:t>September 2023</a:t>
            </a:r>
          </a:p>
          <a:p>
            <a:pPr defTabSz="1677650">
              <a:defRPr/>
            </a:pPr>
            <a:r>
              <a:rPr lang="nl-NL" sz="1200" u="none" kern="1200" dirty="0">
                <a:solidFill>
                  <a:schemeClr val="tx1"/>
                </a:solidFill>
                <a:latin typeface="Arial" charset="0"/>
                <a:ea typeface="+mn-ea"/>
                <a:cs typeface="+mn-cs"/>
              </a:rPr>
              <a:t>De link naar de filmpjes werken niet meer. De e-learning bestaat niet meer waarin de filmpjes naar verwijzen en tevens zijn zij ook verjaard. Hierdoor vervalt een groot deel van de dia’s. Bij het deel (Actief) Luisteren  dia 10 – 14. Met een eigen casus kan dit worden vervangen. Het theorie gedeelte (dia 8 en 9) klopt wel. </a:t>
            </a:r>
          </a:p>
          <a:p>
            <a:pPr defTabSz="1677650">
              <a:defRPr/>
            </a:pPr>
            <a:endParaRPr lang="nl-NL" sz="1200" u="none" kern="1200" dirty="0">
              <a:solidFill>
                <a:schemeClr val="tx1"/>
              </a:solidFill>
              <a:latin typeface="Arial" charset="0"/>
              <a:ea typeface="+mn-ea"/>
              <a:cs typeface="+mn-cs"/>
            </a:endParaRPr>
          </a:p>
          <a:p>
            <a:pPr defTabSz="1677650">
              <a:defRPr/>
            </a:pPr>
            <a:r>
              <a:rPr lang="nl-NL" sz="1200" u="none" kern="1200" dirty="0">
                <a:solidFill>
                  <a:schemeClr val="tx1"/>
                </a:solidFill>
                <a:latin typeface="Arial"/>
                <a:cs typeface="Arial"/>
              </a:rPr>
              <a:t>Volgende dia: link filmfragment.</a:t>
            </a:r>
            <a:endParaRPr lang="nl-NL" sz="1200" u="sng" kern="1200" dirty="0">
              <a:solidFill>
                <a:schemeClr val="tx1"/>
              </a:solidFill>
              <a:latin typeface="Arial"/>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10</a:t>
            </a:fld>
            <a:endParaRPr lang="nl-NL"/>
          </a:p>
        </p:txBody>
      </p:sp>
      <p:sp>
        <p:nvSpPr>
          <p:cNvPr id="6" name="Tijdelijke aanduiding voor voettekst 5"/>
          <p:cNvSpPr>
            <a:spLocks noGrp="1"/>
          </p:cNvSpPr>
          <p:nvPr>
            <p:ph type="ftr" sz="quarter" idx="12"/>
          </p:nvPr>
        </p:nvSpPr>
        <p:spPr/>
        <p:txBody>
          <a:bodyPr/>
          <a:lstStyle/>
          <a:p>
            <a:r>
              <a:rPr lang="en-US"/>
              <a:t>Workshop Effectieve communicatie,maart 2021             licentie: CC-BY-NC-SA</a:t>
            </a:r>
            <a:endParaRPr lang="nl-NL" dirty="0"/>
          </a:p>
        </p:txBody>
      </p:sp>
    </p:spTree>
    <p:extLst>
      <p:ext uri="{BB962C8B-B14F-4D97-AF65-F5344CB8AC3E}">
        <p14:creationId xmlns:p14="http://schemas.microsoft.com/office/powerpoint/2010/main" val="153824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2984371">
              <a:defRPr/>
            </a:pPr>
            <a:r>
              <a:rPr lang="nl-NL" sz="1200" u="sng" dirty="0">
                <a:solidFill>
                  <a:srgbClr val="000000"/>
                </a:solidFill>
              </a:rPr>
              <a:t>Werkvorm</a:t>
            </a:r>
            <a:r>
              <a:rPr lang="nl-NL" sz="1200" dirty="0">
                <a:solidFill>
                  <a:srgbClr val="000000"/>
                </a:solidFill>
              </a:rPr>
              <a:t>: kijken naar filmfragment</a:t>
            </a:r>
          </a:p>
          <a:p>
            <a:pPr defTabSz="2984371">
              <a:defRPr/>
            </a:pPr>
            <a:r>
              <a:rPr lang="nl-NL" sz="1200" u="sng" dirty="0"/>
              <a:t>Inhoud</a:t>
            </a:r>
            <a:r>
              <a:rPr lang="nl-NL" sz="1200" dirty="0"/>
              <a:t>: filmfragment tonen van 0.0 – 3.22 minuten. Dit is NIET het gehele fragment! </a:t>
            </a:r>
            <a:r>
              <a:rPr kumimoji="0" lang="nl-NL" sz="1200" b="0" i="0" u="none" strike="noStrike" kern="1200" cap="none" spc="0" normalizeH="0" baseline="0" noProof="0" dirty="0">
                <a:ln>
                  <a:noFill/>
                </a:ln>
                <a:effectLst/>
                <a:uLnTx/>
                <a:uFillTx/>
                <a:latin typeface="Arial" charset="0"/>
                <a:ea typeface="+mn-ea"/>
                <a:cs typeface="+mn-cs"/>
              </a:rPr>
              <a:t>Het gehele filmfragment duurt </a:t>
            </a:r>
            <a:r>
              <a:rPr lang="nl-NL" dirty="0"/>
              <a:t>5.57</a:t>
            </a:r>
            <a:r>
              <a:rPr kumimoji="0" lang="nl-NL" sz="1200" b="0" i="0" u="none" strike="noStrike" kern="1200" cap="none" spc="0" normalizeH="0" baseline="0" noProof="0" dirty="0">
                <a:ln>
                  <a:noFill/>
                </a:ln>
                <a:effectLst/>
                <a:uLnTx/>
                <a:uFillTx/>
                <a:latin typeface="Arial" charset="0"/>
                <a:ea typeface="+mn-ea"/>
                <a:cs typeface="+mn-cs"/>
              </a:rPr>
              <a:t> minuten, dit geeft de afronding van het gesprek weer en dat zij vertrekken.</a:t>
            </a:r>
            <a:r>
              <a:rPr lang="nl-NL" dirty="0"/>
              <a:t> </a:t>
            </a:r>
            <a:endParaRPr lang="nl-NL" sz="120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latin typeface="Arial"/>
                <a:cs typeface="Arial"/>
              </a:rPr>
              <a:t>Het filmfragment is te vinden onder Filmfragmenten via de inlog MSD </a:t>
            </a:r>
            <a:r>
              <a:rPr lang="nl-NL" dirty="0" err="1">
                <a:latin typeface="Arial"/>
                <a:cs typeface="Arial"/>
              </a:rPr>
              <a:t>academy</a:t>
            </a:r>
            <a:r>
              <a:rPr lang="nl-NL" dirty="0">
                <a:latin typeface="Arial"/>
                <a:cs typeface="Arial"/>
              </a:rPr>
              <a:t> –Alle Nascholingen - Online Nascholing - Begin Goed Zorg Goed. De filmfragmenten staan vanwege privacy onder deze inlog.</a:t>
            </a:r>
            <a:endParaRPr lang="nl-NL" sz="1200" b="0" i="0" u="none" strike="noStrike" kern="1200" cap="none" spc="0" normalizeH="0" baseline="0" noProof="0" dirty="0">
              <a:ln>
                <a:noFill/>
              </a:ln>
              <a:solidFill>
                <a:srgbClr val="000000"/>
              </a:solidFill>
              <a:effectLst/>
              <a:uLnTx/>
              <a:uFillTx/>
              <a:latin typeface="Arial" charset="0"/>
              <a:cs typeface="Arial"/>
            </a:endParaRPr>
          </a:p>
          <a:p>
            <a:pPr>
              <a:defRPr/>
            </a:pPr>
            <a:endParaRPr kumimoji="0" lang="nl-NL" sz="1200" b="0" i="0" u="none" strike="noStrike" kern="1200" cap="none" spc="0" normalizeH="0" baseline="0" noProof="0" dirty="0">
              <a:ln>
                <a:noFill/>
              </a:ln>
              <a:effectLst/>
              <a:uLnTx/>
              <a:uFillTx/>
              <a:latin typeface="Arial"/>
              <a:cs typeface="Arial"/>
            </a:endParaRPr>
          </a:p>
          <a:p>
            <a:pPr defTabSz="2984371">
              <a:defRPr/>
            </a:pPr>
            <a:r>
              <a:rPr lang="nl-NL" sz="1200" dirty="0"/>
              <a:t>Volgende dia: nabespreking met vragen</a:t>
            </a:r>
            <a:endParaRPr lang="nl-NL" sz="1200" dirty="0">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a:t>
            </a:fld>
            <a:endParaRPr lang="nl-NL"/>
          </a:p>
        </p:txBody>
      </p:sp>
      <p:sp>
        <p:nvSpPr>
          <p:cNvPr id="6" name="Tijdelijke aanduiding voor voettekst 5"/>
          <p:cNvSpPr>
            <a:spLocks noGrp="1"/>
          </p:cNvSpPr>
          <p:nvPr>
            <p:ph type="ftr" sz="quarter" idx="12"/>
          </p:nvPr>
        </p:nvSpPr>
        <p:spPr/>
        <p:txBody>
          <a:bodyPr/>
          <a:lstStyle/>
          <a:p>
            <a:r>
              <a:rPr lang="en-US"/>
              <a:t>Workshop Effectieve communicatie,maart 2021             licentie: CC-BY-NC-SA</a:t>
            </a:r>
            <a:endParaRPr lang="nl-NL" dirty="0"/>
          </a:p>
        </p:txBody>
      </p:sp>
    </p:spTree>
    <p:extLst>
      <p:ext uri="{BB962C8B-B14F-4D97-AF65-F5344CB8AC3E}">
        <p14:creationId xmlns:p14="http://schemas.microsoft.com/office/powerpoint/2010/main" val="146509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2984371">
              <a:defRPr/>
            </a:pPr>
            <a:r>
              <a:rPr lang="nl-NL" sz="1200" u="sng" dirty="0">
                <a:solidFill>
                  <a:srgbClr val="000000"/>
                </a:solidFill>
              </a:rPr>
              <a:t>Werkvorm</a:t>
            </a:r>
            <a:r>
              <a:rPr lang="nl-NL" sz="1200" dirty="0">
                <a:solidFill>
                  <a:srgbClr val="000000"/>
                </a:solidFill>
              </a:rPr>
              <a:t>: groepsgesprek</a:t>
            </a:r>
          </a:p>
          <a:p>
            <a:pPr defTabSz="1677650">
              <a:defRPr/>
            </a:pPr>
            <a:r>
              <a:rPr lang="nl-NL" sz="1200" u="sng" dirty="0"/>
              <a:t>Inhoud</a:t>
            </a:r>
            <a:r>
              <a:rPr lang="nl-NL" sz="1200" dirty="0"/>
              <a:t>: Wat doet dit gesprek bij je? Enigszins richting geven m.b.t. het onderwerp Luisteren. </a:t>
            </a:r>
            <a:endParaRPr lang="nl-NL" sz="1200" dirty="0">
              <a:cs typeface="Arial"/>
            </a:endParaRPr>
          </a:p>
          <a:p>
            <a:pPr defTabSz="1677650">
              <a:defRPr/>
            </a:pPr>
            <a:r>
              <a:rPr lang="nl-NL" sz="1200" dirty="0"/>
              <a:t>Het groepsgesprek vervolgen met: Hoe maak jij contact tijdens een moeilijk gesprek? In deze casus is het contact maken essentieel. Contact maken doe je door: actief en reactief luisteren, reageren op het verhaal door o.a. non-verbaal gedrag, vragen naar …, anderen er bij te betrekken. </a:t>
            </a:r>
            <a:endParaRPr lang="nl-NL" sz="1200" dirty="0">
              <a:cs typeface="Arial"/>
            </a:endParaRPr>
          </a:p>
          <a:p>
            <a:pPr defTabSz="1677650">
              <a:defRPr/>
            </a:pPr>
            <a:r>
              <a:rPr lang="nl-NL" sz="1200" dirty="0">
                <a:solidFill>
                  <a:srgbClr val="000000"/>
                </a:solidFill>
              </a:rPr>
              <a:t>M.b.t. actief en reactief luisteren, </a:t>
            </a:r>
            <a:r>
              <a:rPr lang="nl-NL" sz="1200" dirty="0" err="1">
                <a:solidFill>
                  <a:srgbClr val="000000"/>
                </a:solidFill>
              </a:rPr>
              <a:t>McWhinney</a:t>
            </a:r>
            <a:r>
              <a:rPr lang="nl-NL" sz="1200" dirty="0">
                <a:solidFill>
                  <a:srgbClr val="000000"/>
                </a:solidFill>
              </a:rPr>
              <a:t> (artikel Robertson, 2005) beweert dat het grootste probleem in klinische gespreksvoering is om de patiënt zijn verhaal te laten vertellen. Actief luisteren is een geavanceerde communicatievaardigheid, wat in de praktijk en een constante bewustwording vergt om te voorkomen in patronen te vallen. </a:t>
            </a:r>
            <a:endParaRPr lang="nl-NL" sz="1200" dirty="0">
              <a:solidFill>
                <a:srgbClr val="000000"/>
              </a:solidFill>
              <a:cs typeface="Arial"/>
            </a:endParaRPr>
          </a:p>
          <a:p>
            <a:pPr defTabSz="1677650">
              <a:defRPr/>
            </a:pPr>
            <a:r>
              <a:rPr lang="nl-NL" sz="1200" i="0" dirty="0">
                <a:solidFill>
                  <a:srgbClr val="000000"/>
                </a:solidFill>
              </a:rPr>
              <a:t>Tip: sluit aan op waar de patiënt zit, vraag naar verduidelijkingen en/of voorbeelden, vraag naar “wat is het belangrijkste voor u op dit moment of in uw verhaal", en benoem wat je ziet/hoort.</a:t>
            </a:r>
          </a:p>
          <a:p>
            <a:pPr defTabSz="1677650">
              <a:defRPr/>
            </a:pPr>
            <a:endParaRPr lang="nl-NL" sz="1200" dirty="0">
              <a:solidFill>
                <a:srgbClr val="000000"/>
              </a:solidFill>
            </a:endParaRPr>
          </a:p>
          <a:p>
            <a:pPr defTabSz="1677650">
              <a:defRPr/>
            </a:pPr>
            <a:r>
              <a:rPr lang="nl-NL" sz="1200" dirty="0">
                <a:solidFill>
                  <a:srgbClr val="000000"/>
                </a:solidFill>
              </a:rPr>
              <a:t>Volgende dia: vervolggesprek met Yvonne en haar gezin </a:t>
            </a:r>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12</a:t>
            </a:fld>
            <a:endParaRPr lang="nl-NL"/>
          </a:p>
        </p:txBody>
      </p:sp>
    </p:spTree>
    <p:extLst>
      <p:ext uri="{BB962C8B-B14F-4D97-AF65-F5344CB8AC3E}">
        <p14:creationId xmlns:p14="http://schemas.microsoft.com/office/powerpoint/2010/main" val="239641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1677650">
              <a:defRPr/>
            </a:pPr>
            <a:r>
              <a:rPr lang="nl-NL" sz="1200" u="sng" dirty="0"/>
              <a:t>Werkvorm</a:t>
            </a:r>
            <a:r>
              <a:rPr lang="nl-NL" sz="1200" dirty="0"/>
              <a:t>: uitwisselen ideeën in subgroepen, afsluiten plenair</a:t>
            </a:r>
          </a:p>
          <a:p>
            <a:pPr defTabSz="1677650">
              <a:defRPr/>
            </a:pPr>
            <a:r>
              <a:rPr lang="nl-NL" sz="1200" u="sng" dirty="0"/>
              <a:t>Inhoud</a:t>
            </a:r>
            <a:r>
              <a:rPr lang="nl-NL" sz="1200" dirty="0"/>
              <a:t>: In subgroepen met drie personen bespreken hoe je dit gesprek gaat vervolgen. Denk hierbij aan: Hoe zou je dit aanpakken? Wat zou het doel zijn van je vervolggesprek? Welke mogelijkheden heb je in deze fase?</a:t>
            </a:r>
          </a:p>
          <a:p>
            <a:pPr defTabSz="1677650">
              <a:defRPr/>
            </a:pPr>
            <a:r>
              <a:rPr lang="nl-NL" sz="1200" dirty="0">
                <a:solidFill>
                  <a:srgbClr val="000000"/>
                </a:solidFill>
              </a:rPr>
              <a:t>Plenair globaal bespreken de grote lijn van hoe een ieder (vanuit de subgroepen) dit aanpakt.</a:t>
            </a:r>
          </a:p>
          <a:p>
            <a:pPr defTabSz="1677650">
              <a:defRPr/>
            </a:pPr>
            <a:endParaRPr lang="nl-NL" sz="1200" dirty="0">
              <a:solidFill>
                <a:srgbClr val="000000"/>
              </a:solidFill>
              <a:cs typeface="Arial"/>
            </a:endParaRPr>
          </a:p>
          <a:p>
            <a:pPr defTabSz="1677650">
              <a:defRPr/>
            </a:pPr>
            <a:r>
              <a:rPr lang="nl-NL" sz="1200" dirty="0">
                <a:cs typeface="Arial"/>
              </a:rPr>
              <a:t>Volgende dia: ter afsluiting afloop casus Yvonne.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13</a:t>
            </a:fld>
            <a:endParaRPr lang="nl-NL"/>
          </a:p>
        </p:txBody>
      </p:sp>
      <p:sp>
        <p:nvSpPr>
          <p:cNvPr id="6" name="Tijdelijke aanduiding voor voettekst 5"/>
          <p:cNvSpPr>
            <a:spLocks noGrp="1"/>
          </p:cNvSpPr>
          <p:nvPr>
            <p:ph type="ftr" sz="quarter" idx="12"/>
          </p:nvPr>
        </p:nvSpPr>
        <p:spPr/>
        <p:txBody>
          <a:bodyPr/>
          <a:lstStyle/>
          <a:p>
            <a:r>
              <a:rPr lang="en-US"/>
              <a:t>Workshop Effectieve communicatie,maart 2021             licentie: CC-BY-NC-SA</a:t>
            </a:r>
            <a:endParaRPr lang="nl-NL" dirty="0"/>
          </a:p>
        </p:txBody>
      </p:sp>
    </p:spTree>
    <p:extLst>
      <p:ext uri="{BB962C8B-B14F-4D97-AF65-F5344CB8AC3E}">
        <p14:creationId xmlns:p14="http://schemas.microsoft.com/office/powerpoint/2010/main" val="3137782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laten zien</a:t>
            </a:r>
          </a:p>
          <a:p>
            <a:r>
              <a:rPr lang="nl-NL" u="sng" dirty="0"/>
              <a:t>Inhoud</a:t>
            </a:r>
            <a:r>
              <a:rPr lang="nl-NL" dirty="0"/>
              <a:t>: Ter</a:t>
            </a:r>
            <a:r>
              <a:rPr lang="nl-NL" baseline="0" dirty="0"/>
              <a:t> afronding de afloop van casus Yvonne.</a:t>
            </a:r>
            <a:r>
              <a:rPr lang="nl-NL" dirty="0"/>
              <a:t> </a:t>
            </a:r>
            <a:endParaRPr lang="nl-NL" dirty="0">
              <a:cs typeface="Arial"/>
            </a:endParaRPr>
          </a:p>
          <a:p>
            <a:endParaRPr lang="nl-NL" dirty="0"/>
          </a:p>
          <a:p>
            <a:r>
              <a:rPr lang="nl-NL" dirty="0"/>
              <a:t>Volgende dia: openingsdia onderdeel Stiltes</a:t>
            </a:r>
            <a:endParaRPr lang="en-US"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14</a:t>
            </a:fld>
            <a:endParaRPr lang="nl-NL"/>
          </a:p>
        </p:txBody>
      </p:sp>
      <p:sp>
        <p:nvSpPr>
          <p:cNvPr id="6" name="Tijdelijke aanduiding voor voettekst 5"/>
          <p:cNvSpPr>
            <a:spLocks noGrp="1"/>
          </p:cNvSpPr>
          <p:nvPr>
            <p:ph type="ftr" sz="quarter" idx="12"/>
          </p:nvPr>
        </p:nvSpPr>
        <p:spPr/>
        <p:txBody>
          <a:bodyPr/>
          <a:lstStyle/>
          <a:p>
            <a:r>
              <a:rPr lang="en-US"/>
              <a:t>Workshop Effectieve communicatie,maart 2021             licentie: CC-BY-NC-SA</a:t>
            </a:r>
            <a:endParaRPr lang="nl-NL" dirty="0"/>
          </a:p>
        </p:txBody>
      </p:sp>
    </p:spTree>
    <p:extLst>
      <p:ext uri="{BB962C8B-B14F-4D97-AF65-F5344CB8AC3E}">
        <p14:creationId xmlns:p14="http://schemas.microsoft.com/office/powerpoint/2010/main" val="471892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a:t>Stiltes sluit nauw aan bij het </a:t>
            </a:r>
            <a:r>
              <a:rPr lang="nl-NL"/>
              <a:t>onderdeel </a:t>
            </a:r>
            <a:r>
              <a:rPr lang="nl-NL" sz="1200"/>
              <a:t>Luisteren. Naast stiltes is er ook aandacht voor het non-verbale gedrag tijdens de stilte zowel bij je zelf als wat je ziet bij de patiënt.</a:t>
            </a:r>
          </a:p>
          <a:p>
            <a:endParaRPr lang="nl-NL" sz="1200"/>
          </a:p>
          <a:p>
            <a:r>
              <a:rPr lang="nl-NL" sz="1200"/>
              <a:t>Volgende dia: programma Stiltes</a:t>
            </a:r>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15</a:t>
            </a:fld>
            <a:endParaRPr lang="nl-NL"/>
          </a:p>
        </p:txBody>
      </p:sp>
    </p:spTree>
    <p:extLst>
      <p:ext uri="{BB962C8B-B14F-4D97-AF65-F5344CB8AC3E}">
        <p14:creationId xmlns:p14="http://schemas.microsoft.com/office/powerpoint/2010/main" val="263330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lang="nl-NL" sz="1200" dirty="0">
                <a:latin typeface="Arial" panose="020B0604020202020204" pitchFamily="34" charset="0"/>
                <a:cs typeface="Arial" panose="020B0604020202020204" pitchFamily="34" charset="0"/>
              </a:rPr>
              <a:t>Het oefenen van gespreksvoering en stiltes staan voorop. N</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.a.v. de reflectievraag wordt een of </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meerdere casussen van de deelnemers gebruikt als rollenspel. Een optionele casus is eveneens toegevoegd.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Volgende dia: </a:t>
            </a:r>
            <a:r>
              <a:rPr lang="nl-NL" sz="1200" dirty="0">
                <a:latin typeface="Arial" panose="020B0604020202020204" pitchFamily="34" charset="0"/>
                <a:cs typeface="Arial" panose="020B0604020202020204" pitchFamily="34" charset="0"/>
              </a:rPr>
              <a:t>Reflectievraag</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Omgaan met stiltes</a:t>
            </a:r>
            <a:endParaRPr lang="nl-NL" sz="1200" b="0" i="0" u="none" strike="noStrike" kern="1200" cap="none" spc="0" baseline="0" noProof="0" dirty="0">
              <a:latin typeface="Arial" panose="020B0604020202020204" pitchFamily="34" charset="0"/>
              <a:cs typeface="Arial" panose="020B0604020202020204" pitchFamily="34" charset="0"/>
            </a:endParaRPr>
          </a:p>
          <a:p>
            <a:endParaRPr lang="nl-NL" sz="1100" dirty="0"/>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16</a:t>
            </a:fld>
            <a:endParaRPr lang="nl-NL"/>
          </a:p>
        </p:txBody>
      </p:sp>
    </p:spTree>
    <p:extLst>
      <p:ext uri="{BB962C8B-B14F-4D97-AF65-F5344CB8AC3E}">
        <p14:creationId xmlns:p14="http://schemas.microsoft.com/office/powerpoint/2010/main" val="2196050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 a.d.h.v. reacties op de reflectievraag </a:t>
            </a:r>
            <a:r>
              <a:rPr kumimoji="0" lang="nl-NL" sz="1200" b="0" i="0" u="none" strike="noStrike" kern="1200" cap="none" spc="0" normalizeH="0" baseline="0" noProof="0" dirty="0">
                <a:ln>
                  <a:noFill/>
                </a:ln>
                <a:solidFill>
                  <a:srgbClr val="000000"/>
                </a:solidFill>
                <a:effectLst/>
                <a:uLnTx/>
                <a:uFillTx/>
                <a:latin typeface="Arial" charset="0"/>
                <a:ea typeface="+mn-ea"/>
                <a:cs typeface="Arial"/>
              </a:rPr>
              <a:t>(eventueel vooraf de reacties met steekwoorden op een flap of op deze dia zetten).</a:t>
            </a: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Bespreken </a:t>
            </a:r>
            <a:r>
              <a:rPr kumimoji="0" lang="nl-NL" sz="1200" b="0" i="0" u="none" strike="noStrike" kern="1200" cap="none" spc="0" normalizeH="0" baseline="0" noProof="0" dirty="0">
                <a:ln>
                  <a:noFill/>
                </a:ln>
                <a:solidFill>
                  <a:srgbClr val="000000"/>
                </a:solidFill>
                <a:effectLst/>
                <a:uLnTx/>
                <a:uFillTx/>
                <a:latin typeface="Arial" charset="0"/>
                <a:ea typeface="+mn-ea"/>
                <a:cs typeface="Arial"/>
              </a:rPr>
              <a:t>de reacties op reflectievraag 2 over Stiltes. </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Uit literatuur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Hawken</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2005) blijkt dat een arts de stilte onderbreekt bij een patiënt na gemiddeld 18 – 23 seconde. Hoe ligt dit bij jou? Heb je hier een idee over?</a:t>
            </a: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M.b.t. non-verbaal gedrag: Wat laat je zien aan non-verbaal gedrag tijdens de stiltes? Hoe doe jij dit en/of ben je je ervan bewust wat je doet? Welke manieren liggen jou goed en welke minder? En wat zie je bij de patiënt aan non-verbaal gedrag? Hoe reageer je daar op? (uitspelen in een rollenspel, zie volgende dia)</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Tip: Een lange stilte van patiënt kan je opheffen door te vragen naar bijvoorbeeld: Waar denk je aan?</a:t>
            </a: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Tip: Toon het non-verbale gedrag tijdens het gesprek. </a:t>
            </a:r>
          </a:p>
          <a:p>
            <a:pPr marL="0" marR="0" lvl="0" indent="0" algn="l" defTabSz="1677650" rtl="0" eaLnBrk="1" fontAlgn="base" latinLnBrk="0" hangingPunct="1">
              <a:lnSpc>
                <a:spcPct val="100000"/>
              </a:lnSpc>
              <a:spcBef>
                <a:spcPct val="30000"/>
              </a:spcBef>
              <a:spcAft>
                <a:spcPct val="0"/>
              </a:spcAft>
              <a:buClrTx/>
              <a:buSzTx/>
              <a:buFontTx/>
              <a:buNone/>
              <a:tabLst/>
              <a:defRPr/>
            </a:pPr>
            <a:endParaRPr kumimoji="0" lang="nl-NL" sz="1200" b="0" i="1"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rollenspel casus deelnemer over non-verbaal gedrag</a:t>
            </a:r>
          </a:p>
          <a:p>
            <a:pPr marL="0" marR="0" lvl="0" indent="0" algn="l" defTabSz="1677650" rtl="0" eaLnBrk="1" fontAlgn="base" latinLnBrk="0" hangingPunct="1">
              <a:lnSpc>
                <a:spcPct val="100000"/>
              </a:lnSpc>
              <a:spcBef>
                <a:spcPct val="30000"/>
              </a:spcBef>
              <a:spcAft>
                <a:spcPct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17</a:t>
            </a:fld>
            <a:endParaRPr lang="nl-NL"/>
          </a:p>
        </p:txBody>
      </p:sp>
      <p:sp>
        <p:nvSpPr>
          <p:cNvPr id="6" name="Tijdelijke aanduiding voor voettekst 5"/>
          <p:cNvSpPr>
            <a:spLocks noGrp="1"/>
          </p:cNvSpPr>
          <p:nvPr>
            <p:ph type="ftr" sz="quarter" idx="12"/>
          </p:nvPr>
        </p:nvSpPr>
        <p:spPr/>
        <p:txBody>
          <a:bodyPr/>
          <a:lstStyle/>
          <a:p>
            <a:r>
              <a:rPr lang="en-US"/>
              <a:t>Workshop Effectieve communicatie,maart 2021             licentie: CC-BY-NC-SA</a:t>
            </a:r>
            <a:endParaRPr lang="nl-NL" dirty="0"/>
          </a:p>
        </p:txBody>
      </p:sp>
    </p:spTree>
    <p:extLst>
      <p:ext uri="{BB962C8B-B14F-4D97-AF65-F5344CB8AC3E}">
        <p14:creationId xmlns:p14="http://schemas.microsoft.com/office/powerpoint/2010/main" val="3760534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a:ln>
                  <a:noFill/>
                </a:ln>
                <a:solidFill>
                  <a:srgbClr val="000000"/>
                </a:solidFill>
                <a:effectLst/>
                <a:uLnTx/>
                <a:uFillTx/>
                <a:latin typeface="Arial" charset="0"/>
                <a:ea typeface="+mn-ea"/>
                <a:cs typeface="+mn-cs"/>
              </a:rPr>
              <a:t>: rollenspel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a:ln>
                  <a:noFill/>
                </a:ln>
                <a:solidFill>
                  <a:srgbClr val="000000"/>
                </a:solidFill>
                <a:effectLst/>
                <a:uLnTx/>
                <a:uFillTx/>
                <a:latin typeface="Arial" charset="0"/>
                <a:ea typeface="+mn-ea"/>
                <a:cs typeface="+mn-cs"/>
              </a:rPr>
              <a:t>: Casus van deelnemer over: wanneer voel je je ongemakkelijk bij stiltes /  manieren van non-verbaal gedrag die je minder liggen. In het rollenspel ingaan op deze punten. Bij gebruik van acteurs spelen zij de rol van patiënt en naaste.</a:t>
            </a:r>
          </a:p>
          <a:p>
            <a:pPr>
              <a:defRPr/>
            </a:pPr>
            <a:r>
              <a:rPr kumimoji="0" lang="nl-NL" sz="1200" b="0" i="0" u="none" strike="noStrike" kern="1200" cap="none" spc="0" normalizeH="0" baseline="0" noProof="0">
                <a:ln>
                  <a:noFill/>
                </a:ln>
                <a:effectLst/>
                <a:uLnTx/>
                <a:uFillTx/>
              </a:rPr>
              <a:t>Wie wil </a:t>
            </a:r>
            <a:r>
              <a:rPr lang="nl-NL" sz="1200"/>
              <a:t>zijn situatie/aanpak spelen/oefenen? Afhankelijk van de tijd kunnen verschillende deelnemers hun casus oefenen (input is de inventarisatie en het gesprek hoe doe jij dit?). </a:t>
            </a:r>
          </a:p>
          <a:p>
            <a:pPr>
              <a:defRPr/>
            </a:pPr>
            <a:r>
              <a:rPr lang="nl-NL" sz="1200" noProof="0"/>
              <a:t>Indien er geen casussen zijn is er een optionele casus beschikbaar. Deze staat op de volgende dia uitgeschreven.</a:t>
            </a:r>
          </a:p>
          <a:p>
            <a:pPr>
              <a:defRPr/>
            </a:pPr>
            <a:endParaRPr lang="nl-NL" sz="1200" noProof="0"/>
          </a:p>
          <a:p>
            <a:pPr>
              <a:defRPr/>
            </a:pPr>
            <a:r>
              <a:rPr lang="nl-NL" sz="1200"/>
              <a:t>Volgende dia: optionele casus</a:t>
            </a:r>
          </a:p>
          <a:p>
            <a:pPr>
              <a:defRPr/>
            </a:pPr>
            <a:endParaRPr kumimoji="0" lang="nl-NL" sz="1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18</a:t>
            </a:fld>
            <a:endParaRPr lang="nl-NL"/>
          </a:p>
        </p:txBody>
      </p:sp>
    </p:spTree>
    <p:extLst>
      <p:ext uri="{BB962C8B-B14F-4D97-AF65-F5344CB8AC3E}">
        <p14:creationId xmlns:p14="http://schemas.microsoft.com/office/powerpoint/2010/main" val="3629476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lezen casus rollenspel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optionele casus over: stiltes /  manieren van non-verbaal gedrag tonen. Casusbeschrijving, de volgende dia geeft de situatie en de rollen weer.</a:t>
            </a:r>
          </a:p>
          <a:p>
            <a:pPr>
              <a:defRPr/>
            </a:pPr>
            <a:endParaRPr lang="nl-NL" sz="1200" dirty="0"/>
          </a:p>
          <a:p>
            <a:pPr>
              <a:defRPr/>
            </a:pPr>
            <a:r>
              <a:rPr lang="nl-NL" sz="1200" dirty="0"/>
              <a:t>Volgende dia: situatie en rollen rollenspel </a:t>
            </a:r>
            <a:endParaRPr lang="nl-NL" dirty="0"/>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19</a:t>
            </a:fld>
            <a:endParaRPr lang="nl-NL"/>
          </a:p>
        </p:txBody>
      </p:sp>
    </p:spTree>
    <p:extLst>
      <p:ext uri="{BB962C8B-B14F-4D97-AF65-F5344CB8AC3E}">
        <p14:creationId xmlns:p14="http://schemas.microsoft.com/office/powerpoint/2010/main" val="71966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none" dirty="0"/>
              <a:t>Openingsdia</a:t>
            </a:r>
          </a:p>
          <a:p>
            <a:endParaRPr lang="nl-NL" sz="1200" u="none" dirty="0"/>
          </a:p>
          <a:p>
            <a:r>
              <a:rPr lang="nl-NL" sz="1200" u="none" dirty="0"/>
              <a:t>Volgende dia: aanbod onderdelen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a:t>
            </a:fld>
            <a:endParaRPr lang="nl-NL"/>
          </a:p>
        </p:txBody>
      </p:sp>
      <p:sp>
        <p:nvSpPr>
          <p:cNvPr id="6" name="Tijdelijke aanduiding voor voettekst 5"/>
          <p:cNvSpPr>
            <a:spLocks noGrp="1"/>
          </p:cNvSpPr>
          <p:nvPr>
            <p:ph type="ftr" sz="quarter" idx="12"/>
          </p:nvPr>
        </p:nvSpPr>
        <p:spPr/>
        <p:txBody>
          <a:bodyPr/>
          <a:lstStyle/>
          <a:p>
            <a:r>
              <a:rPr lang="en-US"/>
              <a:t>Workshop Effectieve communicatie,maart 2021             licentie: CC-BY-NC-SA</a:t>
            </a:r>
            <a:endParaRPr lang="nl-NL" dirty="0"/>
          </a:p>
        </p:txBody>
      </p:sp>
    </p:spTree>
    <p:extLst>
      <p:ext uri="{BB962C8B-B14F-4D97-AF65-F5344CB8AC3E}">
        <p14:creationId xmlns:p14="http://schemas.microsoft.com/office/powerpoint/2010/main" val="4014902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lezen en indelen rollen rollenspel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De volgende dia geeft de inhoud van de rollen Femke en Frans weer, dit is voor de acteurs (of degenen die de rol spelen). Het geeft situatie en de rolinhoud weer.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rolinhoud Femke en Frans (alleen bestemd voor degene die deze rol spelen)</a:t>
            </a:r>
            <a:endParaRPr lang="nl-NL" dirty="0"/>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20</a:t>
            </a:fld>
            <a:endParaRPr lang="nl-NL"/>
          </a:p>
        </p:txBody>
      </p:sp>
    </p:spTree>
    <p:extLst>
      <p:ext uri="{BB962C8B-B14F-4D97-AF65-F5344CB8AC3E}">
        <p14:creationId xmlns:p14="http://schemas.microsoft.com/office/powerpoint/2010/main" val="8381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voorbereiden rollen vervolgens rollenspel spelen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De volgende dia geeft de inhoud van de rollen Femke en Frans weer, dit is voor de acteurs (of degenen die de rol spelen). Het geeft situatie en de rolinhoud weer.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nabespreking rollenspel</a:t>
            </a:r>
            <a:endParaRPr lang="nl-NL" dirty="0"/>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21</a:t>
            </a:fld>
            <a:endParaRPr lang="nl-NL"/>
          </a:p>
        </p:txBody>
      </p:sp>
    </p:spTree>
    <p:extLst>
      <p:ext uri="{BB962C8B-B14F-4D97-AF65-F5344CB8AC3E}">
        <p14:creationId xmlns:p14="http://schemas.microsoft.com/office/powerpoint/2010/main" val="3749793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2984371"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a:t>
            </a:r>
          </a:p>
          <a:p>
            <a:pPr marL="0" marR="0" lvl="0" indent="0" algn="l" defTabSz="2984371"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Vanuit de observanten. Wat vond je goed gaan? Wat geef je de speler(s) mee? </a:t>
            </a:r>
          </a:p>
          <a:p>
            <a:pPr>
              <a:lnSpc>
                <a:spcPct val="107000"/>
              </a:lnSpc>
              <a:spcAft>
                <a:spcPts val="800"/>
              </a:spcAft>
            </a:pPr>
            <a:r>
              <a:rPr kumimoji="0" lang="nl-NL" sz="1200" b="0" i="0" u="none" strike="noStrike" kern="1200" cap="none" spc="0" normalizeH="0" baseline="0" noProof="0" dirty="0">
                <a:ln>
                  <a:noFill/>
                </a:ln>
                <a:effectLst/>
                <a:uLnTx/>
                <a:uFillTx/>
                <a:latin typeface="Arial" charset="0"/>
                <a:ea typeface="+mn-ea"/>
                <a:cs typeface="+mn-cs"/>
              </a:rPr>
              <a:t>Algemeen: </a:t>
            </a:r>
            <a:r>
              <a:rPr lang="nl-NL" sz="1200" dirty="0"/>
              <a:t>Wat zag je m.b.t. stiltes? De ene stilte is de andere niet: </a:t>
            </a:r>
            <a:r>
              <a:rPr lang="nl-NL" sz="1200" dirty="0">
                <a:effectLst/>
                <a:latin typeface="Calibri" panose="020F0502020204030204" pitchFamily="34" charset="0"/>
                <a:ea typeface="Calibri" panose="020F0502020204030204" pitchFamily="34" charset="0"/>
                <a:cs typeface="Times New Roman" panose="02020603050405020304" pitchFamily="18" charset="0"/>
              </a:rPr>
              <a:t>Functionele stilte (=uitnodigend, zelfreflectie); Compassie c.q. expressieve stilte (=verbondenheid, gevoel); Ongemakkelijke stilte;  Onhandige stilte (=verkeerde moment)</a:t>
            </a:r>
            <a:endParaRPr lang="nl-NL" sz="1200" dirty="0"/>
          </a:p>
          <a:p>
            <a:pPr defTabSz="2984371">
              <a:defRPr/>
            </a:pPr>
            <a:r>
              <a:rPr lang="nl-NL" sz="1200" dirty="0"/>
              <a:t>En wat zag je aan non-verbaal gedrag bij de stilte(s)? Tot slot: Wat</a:t>
            </a:r>
            <a:r>
              <a:rPr kumimoji="0" lang="nl-NL" sz="1200" b="0" i="0" u="none" strike="noStrike" kern="1200" cap="none" spc="0" normalizeH="0" baseline="0" noProof="0" dirty="0">
                <a:ln>
                  <a:noFill/>
                </a:ln>
                <a:effectLst/>
                <a:uLnTx/>
                <a:uFillTx/>
                <a:latin typeface="Arial" charset="0"/>
                <a:ea typeface="+mn-ea"/>
                <a:cs typeface="+mn-cs"/>
              </a:rPr>
              <a:t> neem je mee bij een volgend </a:t>
            </a:r>
            <a:r>
              <a:rPr lang="nl-NL" sz="1200" dirty="0"/>
              <a:t>moeilijk gesprek</a:t>
            </a:r>
            <a:r>
              <a:rPr kumimoji="0" lang="nl-NL" sz="1200" b="0" i="0" u="none" strike="noStrike" kern="1200" cap="none" spc="0" normalizeH="0" baseline="0" noProof="0" dirty="0">
                <a:ln>
                  <a:noFill/>
                </a:ln>
                <a:effectLst/>
                <a:uLnTx/>
                <a:uFillTx/>
                <a:latin typeface="Arial" charset="0"/>
                <a:ea typeface="+mn-ea"/>
                <a:cs typeface="+mn-cs"/>
              </a:rPr>
              <a:t>?</a:t>
            </a:r>
            <a:endParaRPr lang="nl-NL" sz="1200" b="0" i="0" u="none" strike="noStrike" kern="1200" cap="none" spc="0" baseline="0" noProof="0" dirty="0">
              <a:latin typeface="Arial" charset="0"/>
              <a:cs typeface="Arial"/>
            </a:endParaRPr>
          </a:p>
          <a:p>
            <a:pPr marL="0" marR="0" lvl="0" indent="0" algn="l" defTabSz="2984371"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Afsluiting van dit onderdeel.</a:t>
            </a:r>
          </a:p>
          <a:p>
            <a:pPr marL="0" marR="0" lvl="0" indent="0" algn="l" defTabSz="2984371" rtl="0" eaLnBrk="1" fontAlgn="base" latinLnBrk="0" hangingPunct="1">
              <a:lnSpc>
                <a:spcPct val="100000"/>
              </a:lnSpc>
              <a:spcBef>
                <a:spcPct val="30000"/>
              </a:spcBef>
              <a:spcAft>
                <a:spcPct val="0"/>
              </a:spcAft>
              <a:buClrTx/>
              <a:buSzTx/>
              <a:buFontTx/>
              <a:buNone/>
              <a:tabLst/>
              <a:defRPr/>
            </a:pPr>
            <a:endParaRPr kumimoji="0" lang="nl-NL" sz="1200" b="1" i="0" u="none" strike="noStrike" kern="1200" cap="none" spc="0" normalizeH="0" baseline="0" noProof="0" dirty="0">
              <a:ln>
                <a:noFill/>
              </a:ln>
              <a:effectLst/>
              <a:uLnTx/>
              <a:uFillTx/>
              <a:latin typeface="Arial" charset="0"/>
              <a:ea typeface="+mn-ea"/>
              <a:cs typeface="+mn-cs"/>
            </a:endParaRPr>
          </a:p>
          <a:p>
            <a:pPr marL="0" marR="0" lvl="0" indent="0" algn="l" defTabSz="2984371"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charset="0"/>
                <a:ea typeface="+mn-ea"/>
                <a:cs typeface="+mn-cs"/>
              </a:rPr>
              <a:t>Volgende dia: openingsdia onderdeel Empathie</a:t>
            </a:r>
            <a:endParaRPr lang="nl-NL" sz="1200" b="0" i="0" u="none" strike="noStrike" kern="1200" cap="none" spc="0" baseline="0" noProof="0" dirty="0">
              <a:latin typeface="Arial" charset="0"/>
              <a:cs typeface="Arial"/>
            </a:endParaRPr>
          </a:p>
          <a:p>
            <a:endParaRPr lang="nl-NL" sz="1100" dirty="0"/>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22</a:t>
            </a:fld>
            <a:endParaRPr lang="nl-NL"/>
          </a:p>
        </p:txBody>
      </p:sp>
    </p:spTree>
    <p:extLst>
      <p:ext uri="{BB962C8B-B14F-4D97-AF65-F5344CB8AC3E}">
        <p14:creationId xmlns:p14="http://schemas.microsoft.com/office/powerpoint/2010/main" val="354439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charset="0"/>
                <a:ea typeface="+mn-ea"/>
                <a:cs typeface="Arial"/>
              </a:rPr>
              <a:t>Openingsdia</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a:ln>
                <a:noFill/>
              </a:ln>
              <a:solidFill>
                <a:srgbClr val="000000"/>
              </a:solidFill>
              <a:effectLst/>
              <a:uLnTx/>
              <a:uFillTx/>
              <a:latin typeface="Arial" charset="0"/>
              <a:ea typeface="+mn-ea"/>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charset="0"/>
                <a:ea typeface="+mn-ea"/>
                <a:cs typeface="Arial"/>
              </a:rPr>
              <a:t>Volgende dia: programma Empathie</a:t>
            </a:r>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a:pPr/>
              <a:t>23</a:t>
            </a:fld>
            <a:endParaRPr lang="nl-NL"/>
          </a:p>
        </p:txBody>
      </p:sp>
    </p:spTree>
    <p:extLst>
      <p:ext uri="{BB962C8B-B14F-4D97-AF65-F5344CB8AC3E}">
        <p14:creationId xmlns:p14="http://schemas.microsoft.com/office/powerpoint/2010/main" val="836364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a:t>
            </a: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defTabSz="1677650">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100" b="0" i="0" u="none" strike="noStrike" kern="1200" cap="none" spc="0" normalizeH="0" baseline="0" noProof="0" dirty="0">
                <a:ln>
                  <a:noFill/>
                </a:ln>
                <a:effectLst/>
                <a:uLnTx/>
                <a:uFillTx/>
                <a:latin typeface="Arial" charset="0"/>
                <a:ea typeface="+mn-ea"/>
                <a:cs typeface="+mn-cs"/>
              </a:rPr>
              <a:t>Een aspect bij effectieve communicatie is het empathisch vermogen. Het filmfragment casus </a:t>
            </a:r>
            <a:r>
              <a:rPr kumimoji="0" lang="nl-NL" sz="1100" b="0" i="0" u="none" strike="noStrike" kern="1200" cap="none" spc="0" normalizeH="0" baseline="0" noProof="0" dirty="0" err="1">
                <a:ln>
                  <a:noFill/>
                </a:ln>
                <a:effectLst/>
                <a:uLnTx/>
                <a:uFillTx/>
                <a:latin typeface="Arial" charset="0"/>
                <a:ea typeface="+mn-ea"/>
                <a:cs typeface="+mn-cs"/>
              </a:rPr>
              <a:t>Ewa</a:t>
            </a:r>
            <a:r>
              <a:rPr kumimoji="0" lang="nl-NL" sz="1100" b="0" i="0" u="none" strike="noStrike" kern="1200" cap="none" spc="0" normalizeH="0" baseline="0" noProof="0" dirty="0">
                <a:ln>
                  <a:noFill/>
                </a:ln>
                <a:effectLst/>
                <a:uLnTx/>
                <a:uFillTx/>
                <a:latin typeface="Arial" charset="0"/>
                <a:ea typeface="+mn-ea"/>
                <a:cs typeface="+mn-cs"/>
              </a:rPr>
              <a:t> uit de e-learning is het uitgangspunt bij dit onderdeel. </a:t>
            </a:r>
            <a:r>
              <a:rPr lang="nl-NL" sz="1100" dirty="0">
                <a:latin typeface="Arial"/>
                <a:cs typeface="Arial"/>
              </a:rPr>
              <a:t>Het filmfragment laat zien dat de arts geen aandacht heeft voor de gedachten van de patiënt en naaste.</a:t>
            </a:r>
          </a:p>
          <a:p>
            <a:pPr defTabSz="1677650">
              <a:defRPr/>
            </a:pPr>
            <a:r>
              <a:rPr kumimoji="0" lang="nl-NL" sz="1100" b="1" i="0" u="none" strike="noStrike" kern="1200" cap="none" spc="0" normalizeH="0" baseline="0" noProof="0" dirty="0">
                <a:ln>
                  <a:noFill/>
                </a:ln>
                <a:effectLst/>
                <a:uLnTx/>
                <a:uFillTx/>
                <a:latin typeface="Arial"/>
                <a:cs typeface="Arial"/>
              </a:rPr>
              <a:t>September 2023</a:t>
            </a:r>
            <a:r>
              <a:rPr kumimoji="0" lang="nl-NL" sz="1100" b="0" i="0" u="none" strike="noStrike" kern="1200" cap="none" spc="0" normalizeH="0" baseline="0" noProof="0" dirty="0">
                <a:ln>
                  <a:noFill/>
                </a:ln>
                <a:effectLst/>
                <a:uLnTx/>
                <a:uFillTx/>
                <a:latin typeface="Arial"/>
                <a:cs typeface="Arial"/>
              </a:rPr>
              <a:t>: de link naar de filmpjes werken niet meer. De e-learning bestaat niet meer waarin de filmpjes naar verwijzen en tevens zijn zij ook verjaard. Hierdoor vervalt een groot deel van de dia’s:</a:t>
            </a:r>
          </a:p>
          <a:p>
            <a:pPr defTabSz="1677650">
              <a:defRPr/>
            </a:pPr>
            <a:r>
              <a:rPr kumimoji="0" lang="nl-NL" sz="1100" b="0" i="0" u="none" strike="noStrike" kern="1200" cap="none" spc="0" normalizeH="0" baseline="0" noProof="0" dirty="0">
                <a:ln>
                  <a:noFill/>
                </a:ln>
                <a:effectLst/>
                <a:uLnTx/>
                <a:uFillTx/>
                <a:latin typeface="Arial"/>
                <a:cs typeface="Arial"/>
              </a:rPr>
              <a:t>dia  24-26. Met een eigen casus kan dit worden vervangen. Het theorie gedeelte (dia 28 en 29) klopt wel.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100" b="0" i="0" u="none" strike="noStrike" kern="1200" cap="none" spc="0" normalizeH="0" baseline="0" noProof="0" dirty="0">
                <a:ln>
                  <a:noFill/>
                </a:ln>
                <a:effectLst/>
                <a:uLnTx/>
                <a:uFillTx/>
                <a:latin typeface="Arial" charset="0"/>
                <a:ea typeface="+mn-ea"/>
                <a:cs typeface="+mn-cs"/>
              </a:rPr>
              <a:t>Wel kan de theorie besproken worden.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Arial" charset="0"/>
                <a:ea typeface="+mn-ea"/>
                <a:cs typeface="+mn-cs"/>
              </a:rPr>
              <a:t>Volgende dia: link filmfragment </a:t>
            </a:r>
            <a:r>
              <a:rPr kumimoji="0" lang="nl-NL" sz="1100" b="0" i="0" u="none" strike="noStrike" kern="1200" cap="none" spc="0" normalizeH="0" baseline="0" noProof="0" dirty="0" err="1">
                <a:ln>
                  <a:noFill/>
                </a:ln>
                <a:solidFill>
                  <a:srgbClr val="000000"/>
                </a:solidFill>
                <a:effectLst/>
                <a:uLnTx/>
                <a:uFillTx/>
                <a:latin typeface="Arial" charset="0"/>
                <a:ea typeface="+mn-ea"/>
                <a:cs typeface="+mn-cs"/>
              </a:rPr>
              <a:t>Ewa</a:t>
            </a:r>
            <a:r>
              <a:rPr kumimoji="0" lang="nl-NL" sz="1100" b="0" i="0" u="none" strike="noStrike" kern="1200" cap="none" spc="0" normalizeH="0" baseline="0" noProof="0" dirty="0">
                <a:ln>
                  <a:noFill/>
                </a:ln>
                <a:solidFill>
                  <a:srgbClr val="000000"/>
                </a:solidFill>
                <a:effectLst/>
                <a:uLnTx/>
                <a:uFillTx/>
                <a:latin typeface="Arial" charset="0"/>
                <a:ea typeface="+mn-ea"/>
                <a:cs typeface="+mn-cs"/>
              </a:rPr>
              <a:t>. </a:t>
            </a:r>
          </a:p>
          <a:p>
            <a:endParaRPr lang="nl-NL" sz="1100" dirty="0"/>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24</a:t>
            </a:fld>
            <a:endParaRPr lang="nl-NL"/>
          </a:p>
        </p:txBody>
      </p:sp>
    </p:spTree>
    <p:extLst>
      <p:ext uri="{BB962C8B-B14F-4D97-AF65-F5344CB8AC3E}">
        <p14:creationId xmlns:p14="http://schemas.microsoft.com/office/powerpoint/2010/main" val="3429253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a:cs typeface="Arial"/>
              </a:rPr>
              <a:t>Werkvorm</a:t>
            </a:r>
            <a:r>
              <a:rPr kumimoji="0" lang="nl-NL" sz="1200" b="0" i="0" u="none" strike="noStrike" kern="1200" cap="none" spc="0" normalizeH="0" baseline="0" noProof="0" dirty="0">
                <a:ln>
                  <a:noFill/>
                </a:ln>
                <a:solidFill>
                  <a:srgbClr val="000000"/>
                </a:solidFill>
                <a:effectLst/>
                <a:uLnTx/>
                <a:uFillTx/>
                <a:latin typeface="Arial"/>
                <a:cs typeface="Arial"/>
              </a:rPr>
              <a:t>: filmfragment casus </a:t>
            </a:r>
            <a:r>
              <a:rPr kumimoji="0" lang="nl-NL" sz="1200" b="0" i="0" u="none" strike="noStrike" kern="1200" cap="none" spc="0" normalizeH="0" baseline="0" noProof="0" dirty="0" err="1">
                <a:ln>
                  <a:noFill/>
                </a:ln>
                <a:solidFill>
                  <a:srgbClr val="000000"/>
                </a:solidFill>
                <a:effectLst/>
                <a:uLnTx/>
                <a:uFillTx/>
                <a:latin typeface="Arial"/>
                <a:cs typeface="Arial"/>
              </a:rPr>
              <a:t>Ewa</a:t>
            </a:r>
            <a:r>
              <a:rPr kumimoji="0" lang="nl-NL" sz="1200" b="0" i="0" u="none" strike="noStrike" kern="1200" cap="none" spc="0" normalizeH="0" baseline="0" noProof="0" dirty="0">
                <a:ln>
                  <a:noFill/>
                </a:ln>
                <a:solidFill>
                  <a:srgbClr val="000000"/>
                </a:solidFill>
                <a:effectLst/>
                <a:uLnTx/>
                <a:uFillTx/>
                <a:latin typeface="Arial"/>
                <a:cs typeface="Arial"/>
              </a:rPr>
              <a:t> vertonen (gehele filmfragment, duur 2.13 minuten)</a:t>
            </a:r>
          </a:p>
          <a:p>
            <a:pPr defTabSz="1677650">
              <a:defRPr/>
            </a:pPr>
            <a:r>
              <a:rPr kumimoji="0" lang="nl-NL" sz="1200" b="0" i="0" u="sng" strike="noStrike" kern="1200" cap="none" spc="0" normalizeH="0" baseline="0" noProof="0" dirty="0">
                <a:ln>
                  <a:noFill/>
                </a:ln>
                <a:effectLst/>
                <a:uLnTx/>
                <a:uFillTx/>
                <a:latin typeface="Arial"/>
                <a:cs typeface="Arial"/>
              </a:rPr>
              <a:t>Inhoud</a:t>
            </a:r>
            <a:r>
              <a:rPr kumimoji="0" lang="nl-NL" sz="1200" b="0" i="0" u="none" strike="noStrike" kern="1200" cap="none" spc="0" normalizeH="0" baseline="0" noProof="0" dirty="0">
                <a:ln>
                  <a:noFill/>
                </a:ln>
                <a:effectLst/>
                <a:uLnTx/>
                <a:uFillTx/>
                <a:latin typeface="Arial"/>
                <a:cs typeface="Arial"/>
              </a:rPr>
              <a:t>:</a:t>
            </a:r>
          </a:p>
          <a:p>
            <a:pPr defTabSz="1677650">
              <a:defRPr/>
            </a:pPr>
            <a:r>
              <a:rPr kumimoji="0" lang="nl-NL" sz="1200" b="0" i="0" u="none" strike="noStrike" kern="1200" cap="none" spc="0" normalizeH="0" baseline="0" noProof="0" dirty="0">
                <a:ln>
                  <a:noFill/>
                </a:ln>
                <a:effectLst/>
                <a:uLnTx/>
                <a:uFillTx/>
                <a:latin typeface="Arial"/>
                <a:cs typeface="Arial"/>
              </a:rPr>
              <a:t>Vervalt! Zie opmerking vorige dia</a:t>
            </a:r>
          </a:p>
          <a:p>
            <a:pPr defTabSz="1677650">
              <a:defRPr/>
            </a:pPr>
            <a:r>
              <a:rPr kumimoji="0" lang="nl-NL" sz="1200" b="0" i="0" u="none" strike="noStrike" kern="1200" cap="none" spc="0" normalizeH="0" baseline="0" noProof="0" dirty="0">
                <a:ln>
                  <a:noFill/>
                </a:ln>
                <a:effectLst/>
                <a:uLnTx/>
                <a:uFillTx/>
                <a:latin typeface="Arial"/>
                <a:cs typeface="Arial"/>
              </a:rPr>
              <a:t>Volgende dia: nabespreking</a:t>
            </a:r>
            <a:endParaRPr lang="nl-NL" sz="1200" b="0" i="0" u="none" strike="noStrike" kern="1200" cap="none" spc="0" baseline="0" noProof="0" dirty="0">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Arial" charset="0"/>
              <a:ea typeface="+mn-ea"/>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25</a:t>
            </a:fld>
            <a:endParaRPr lang="nl-NL"/>
          </a:p>
        </p:txBody>
      </p:sp>
      <p:sp>
        <p:nvSpPr>
          <p:cNvPr id="6" name="Tijdelijke aanduiding voor voettekst 5"/>
          <p:cNvSpPr>
            <a:spLocks noGrp="1"/>
          </p:cNvSpPr>
          <p:nvPr>
            <p:ph type="ftr" sz="quarter" idx="12"/>
          </p:nvPr>
        </p:nvSpPr>
        <p:spPr/>
        <p:txBody>
          <a:bodyPr/>
          <a:lstStyle/>
          <a:p>
            <a:r>
              <a:rPr lang="en-US"/>
              <a:t>Workshop Effectieve communicatie,maart 2021             licentie: CC-BY-NC-SA</a:t>
            </a:r>
            <a:endParaRPr lang="nl-NL" dirty="0"/>
          </a:p>
        </p:txBody>
      </p:sp>
    </p:spTree>
    <p:extLst>
      <p:ext uri="{BB962C8B-B14F-4D97-AF65-F5344CB8AC3E}">
        <p14:creationId xmlns:p14="http://schemas.microsoft.com/office/powerpoint/2010/main" val="3652078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2984371"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a:t>
            </a:r>
          </a:p>
          <a:p>
            <a:pPr defTabSz="1677650">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u="none" strike="noStrike" kern="1200" cap="none" spc="0" normalizeH="0" baseline="0" noProof="0" dirty="0">
                <a:ln>
                  <a:noFill/>
                </a:ln>
                <a:effectLst/>
                <a:uLnTx/>
                <a:uFillTx/>
                <a:latin typeface="Arial" charset="0"/>
                <a:ea typeface="+mn-ea"/>
                <a:cs typeface="+mn-cs"/>
              </a:rPr>
              <a:t>: Na algemene reacties, het gesprek richting geven naar empathisch vermogen en de kenmerken daarbij. Bij empathisch vermogen staat </a:t>
            </a:r>
            <a:r>
              <a:rPr kumimoji="0" lang="nl-NL" sz="1200" b="1" i="0" u="none" strike="noStrike" kern="1200" cap="none" spc="0" normalizeH="0" baseline="0" noProof="0" dirty="0">
                <a:ln>
                  <a:noFill/>
                </a:ln>
                <a:effectLst/>
                <a:uLnTx/>
                <a:uFillTx/>
                <a:latin typeface="Arial" charset="0"/>
                <a:ea typeface="+mn-ea"/>
                <a:cs typeface="+mn-cs"/>
              </a:rPr>
              <a:t>contact maken </a:t>
            </a:r>
            <a:r>
              <a:rPr kumimoji="0" lang="nl-NL" sz="1200" b="0" i="0" u="none" strike="noStrike" kern="1200" cap="none" spc="0" normalizeH="0" baseline="0" noProof="0" dirty="0">
                <a:ln>
                  <a:noFill/>
                </a:ln>
                <a:effectLst/>
                <a:uLnTx/>
                <a:uFillTx/>
                <a:latin typeface="Arial" charset="0"/>
                <a:ea typeface="+mn-ea"/>
                <a:cs typeface="+mn-cs"/>
              </a:rPr>
              <a:t>centraal.</a:t>
            </a:r>
            <a:r>
              <a:rPr lang="nl-NL" sz="1200" dirty="0"/>
              <a:t> </a:t>
            </a:r>
            <a:r>
              <a:rPr kumimoji="0" lang="nl-NL" sz="1200" b="0" i="0" u="none" strike="noStrike" kern="1200" cap="none" spc="0" normalizeH="0" baseline="0" noProof="0" dirty="0">
                <a:ln>
                  <a:noFill/>
                </a:ln>
                <a:effectLst/>
                <a:uLnTx/>
                <a:uFillTx/>
                <a:latin typeface="Arial" charset="0"/>
                <a:ea typeface="+mn-ea"/>
                <a:cs typeface="+mn-cs"/>
              </a:rPr>
              <a:t>Contact maken kan door: oogcontact, gezichtsuitdrukking, laten merken dat je begrip hebt en verbaal door stemgebruik, snelheid en woordkeuze, uitnodigende beginzinnen, waarderen/complimenteren, nader ingaan op iets uit het verhaal van de patiënt. Denk ook aan CAPTURES uit de e-learning (zie</a:t>
            </a:r>
            <a:r>
              <a:rPr lang="nl-NL" sz="1200" dirty="0"/>
              <a:t> dia Observatiepunten rollenspel</a:t>
            </a:r>
            <a:r>
              <a:rPr kumimoji="0" lang="nl-NL" sz="1200" b="0" i="0" u="none" strike="noStrike" kern="1200" cap="none" spc="0" normalizeH="0" baseline="0" noProof="0" dirty="0">
                <a:ln>
                  <a:noFill/>
                </a:ln>
                <a:effectLst/>
                <a:uLnTx/>
                <a:uFillTx/>
                <a:latin typeface="Arial" charset="0"/>
                <a:ea typeface="+mn-ea"/>
                <a:cs typeface="+mn-cs"/>
              </a:rPr>
              <a:t>).</a:t>
            </a:r>
            <a:endParaRPr kumimoji="0" lang="nl-NL" sz="1200" b="0" i="0" u="none" strike="noStrike" kern="1200" cap="none" spc="0" normalizeH="0" baseline="0" noProof="0" dirty="0">
              <a:ln>
                <a:noFill/>
              </a:ln>
              <a:effectLst/>
              <a:uLnTx/>
              <a:uFillTx/>
              <a:latin typeface="Arial" charset="0"/>
              <a:ea typeface="+mn-ea"/>
              <a:cs typeface="Arial"/>
            </a:endParaRPr>
          </a:p>
          <a:p>
            <a:pPr marL="0" marR="0" lvl="0" indent="0" algn="l" defTabSz="2984371"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Uit onderzoek van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Kathryn</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Pollak (2007) blijkt dat wanneer patiënten minder empathisch gedrag vertonen de arts dan ook minder empathie geeft. Herken je dit bij jezelf?</a:t>
            </a: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defTabSz="2984371">
              <a:defRPr/>
            </a:pPr>
            <a:r>
              <a:rPr kumimoji="0" lang="nl-NL" sz="1200" b="0" i="0" u="none" strike="noStrike" kern="1200" cap="none" spc="0" normalizeH="0" baseline="0" noProof="0" dirty="0">
                <a:ln>
                  <a:noFill/>
                </a:ln>
                <a:effectLst/>
                <a:uLnTx/>
                <a:uFillTx/>
                <a:latin typeface="Arial" charset="0"/>
                <a:ea typeface="+mn-ea"/>
                <a:cs typeface="+mn-cs"/>
              </a:rPr>
              <a:t>In deze casus </a:t>
            </a:r>
            <a:r>
              <a:rPr lang="nl-NL" sz="1200" dirty="0"/>
              <a:t>van het filmfragment verloopt</a:t>
            </a:r>
            <a:r>
              <a:rPr kumimoji="0" lang="nl-NL" sz="1200" b="0" i="0" u="none" strike="noStrike" kern="1200" cap="none" spc="0" normalizeH="0" baseline="0" noProof="0" dirty="0">
                <a:ln>
                  <a:noFill/>
                </a:ln>
                <a:effectLst/>
                <a:uLnTx/>
                <a:uFillTx/>
                <a:latin typeface="Arial" charset="0"/>
                <a:ea typeface="+mn-ea"/>
                <a:cs typeface="+mn-cs"/>
              </a:rPr>
              <a:t> het gesprek moeizaam en eenrichting op. Hoe kan je dit veranderen zodat er contact wordt gemaakt met de patiënt? Wat is hierbij belangrijk? Bij het contact maken is de juiste openingszin van belang. Hiermee zoek je de dialoog. Bedenk een goede opening (zin) om dit gesprek te kantelen?</a:t>
            </a:r>
            <a:endParaRPr lang="nl-NL" sz="1200" b="0" i="0" u="none" strike="noStrike" kern="1200" cap="none" spc="0" baseline="0" noProof="0" dirty="0">
              <a:latin typeface="Arial" charset="0"/>
              <a:cs typeface="Arial"/>
            </a:endParaRPr>
          </a:p>
          <a:p>
            <a:pPr marL="0" marR="0" lvl="0" indent="0" algn="l" defTabSz="167765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1" i="0" u="none" strike="noStrike" kern="1200" cap="none" spc="0" normalizeH="0" baseline="0" noProof="0" dirty="0">
                <a:ln>
                  <a:noFill/>
                </a:ln>
                <a:solidFill>
                  <a:srgbClr val="000000"/>
                </a:solidFill>
                <a:effectLst/>
                <a:uLnTx/>
                <a:uFillTx/>
                <a:latin typeface="Arial" charset="0"/>
                <a:ea typeface="+mn-ea"/>
                <a:cs typeface="+mn-cs"/>
              </a:rPr>
              <a:t>NOOT</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Omdat de casus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Ewa</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niet meer bestaat, cursisten zelf een casus laten uitspelen of als trainer er een bedenken waarin het gaat over empathie, het contact maken met de patiënt vanuit artsen perspectief. Opnieuw het gesprek uitspelen met de arts en patiënt (acteur). Overige deelnemers krijgen een gerichte observatie opdracht, zie volgende dia.</a:t>
            </a: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NB. De arts kan kon ook een vs of verpleegkundige zijn.</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rollenspel gesprek patiënt met arts</a:t>
            </a:r>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26</a:t>
            </a:fld>
            <a:endParaRPr lang="nl-NL"/>
          </a:p>
        </p:txBody>
      </p:sp>
    </p:spTree>
    <p:extLst>
      <p:ext uri="{BB962C8B-B14F-4D97-AF65-F5344CB8AC3E}">
        <p14:creationId xmlns:p14="http://schemas.microsoft.com/office/powerpoint/2010/main" val="1798697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a:ln>
                  <a:noFill/>
                </a:ln>
                <a:solidFill>
                  <a:srgbClr val="000000"/>
                </a:solidFill>
                <a:effectLst/>
                <a:uLnTx/>
                <a:uFillTx/>
                <a:latin typeface="Arial" charset="0"/>
                <a:ea typeface="+mn-ea"/>
                <a:cs typeface="+mn-cs"/>
              </a:rPr>
              <a:t>: rollenspel</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a:ln>
                  <a:noFill/>
                </a:ln>
                <a:solidFill>
                  <a:srgbClr val="000000"/>
                </a:solidFill>
                <a:effectLst/>
                <a:uLnTx/>
                <a:uFillTx/>
                <a:latin typeface="Arial" charset="0"/>
                <a:ea typeface="+mn-ea"/>
                <a:cs typeface="+mn-cs"/>
              </a:rPr>
              <a:t>: Terwijl de spelers zich voorbereiden, observatiepunten laten zien voor de overige deelnemers</a:t>
            </a:r>
          </a:p>
          <a:p>
            <a:pPr marL="0" marR="0" lvl="0" indent="0" algn="l" defTabSz="167765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a:ln>
                <a:noFill/>
              </a:ln>
              <a:solidFill>
                <a:srgbClr val="000000"/>
              </a:solidFill>
              <a:effectLst/>
              <a:uLnTx/>
              <a:uFillTx/>
              <a:latin typeface="Arial" charset="0"/>
              <a:ea typeface="+mn-ea"/>
              <a:cs typeface="Arial"/>
            </a:endParaRP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charset="0"/>
                <a:ea typeface="+mn-ea"/>
                <a:cs typeface="Arial"/>
              </a:rPr>
              <a:t>Volgende dia: </a:t>
            </a:r>
            <a:r>
              <a:rPr kumimoji="0" lang="nl-NL" sz="1200" b="0" i="0" u="none" strike="noStrike" kern="1200" cap="none" spc="0" normalizeH="0" baseline="0" noProof="0">
                <a:ln>
                  <a:noFill/>
                </a:ln>
                <a:solidFill>
                  <a:srgbClr val="000000"/>
                </a:solidFill>
                <a:effectLst/>
                <a:uLnTx/>
                <a:uFillTx/>
                <a:latin typeface="Arial" charset="0"/>
                <a:ea typeface="+mn-ea"/>
                <a:cs typeface="+mn-cs"/>
              </a:rPr>
              <a:t>Observatiepunten rollenspel n.a.v. CAPTURES</a:t>
            </a:r>
            <a:endParaRPr lang="nl-NL"/>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27</a:t>
            </a:fld>
            <a:endParaRPr lang="nl-NL"/>
          </a:p>
        </p:txBody>
      </p:sp>
    </p:spTree>
    <p:extLst>
      <p:ext uri="{BB962C8B-B14F-4D97-AF65-F5344CB8AC3E}">
        <p14:creationId xmlns:p14="http://schemas.microsoft.com/office/powerpoint/2010/main" val="33066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2984371"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laten zien</a:t>
            </a: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Het zijn punten uit CAPTURES model van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Schattner</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(2012).</a:t>
            </a: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marL="0" marR="0" lvl="0" indent="0" algn="l" defTabSz="167765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charset="0"/>
                <a:ea typeface="+mn-ea"/>
                <a:cs typeface="+mn-cs"/>
              </a:rPr>
              <a:t>Volgende dia: nabespreking rollenspel</a:t>
            </a:r>
            <a:endParaRPr lang="nl-NL" sz="1200" b="0" i="0" u="none" strike="noStrike" kern="1200" cap="none" spc="0" baseline="0" noProof="0" dirty="0">
              <a:latin typeface="Arial" charset="0"/>
              <a:cs typeface="Arial"/>
            </a:endParaRPr>
          </a:p>
          <a:p>
            <a:pPr marL="0" marR="0" lvl="0" indent="0" algn="l" defTabSz="1626626" rtl="0" eaLnBrk="1" fontAlgn="base" latinLnBrk="0" hangingPunct="1">
              <a:lnSpc>
                <a:spcPct val="100000"/>
              </a:lnSpc>
              <a:spcBef>
                <a:spcPct val="30000"/>
              </a:spcBef>
              <a:spcAft>
                <a:spcPct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28</a:t>
            </a:fld>
            <a:endParaRPr lang="nl-NL"/>
          </a:p>
        </p:txBody>
      </p:sp>
      <p:sp>
        <p:nvSpPr>
          <p:cNvPr id="6" name="Tijdelijke aanduiding voor voettekst 5"/>
          <p:cNvSpPr>
            <a:spLocks noGrp="1"/>
          </p:cNvSpPr>
          <p:nvPr>
            <p:ph type="ftr" sz="quarter" idx="12"/>
          </p:nvPr>
        </p:nvSpPr>
        <p:spPr/>
        <p:txBody>
          <a:bodyPr/>
          <a:lstStyle/>
          <a:p>
            <a:r>
              <a:rPr lang="en-US"/>
              <a:t>Workshop Effectieve communicatie,maart 2021             licentie: CC-BY-NC-SA</a:t>
            </a:r>
            <a:endParaRPr lang="nl-NL" dirty="0"/>
          </a:p>
        </p:txBody>
      </p:sp>
    </p:spTree>
    <p:extLst>
      <p:ext uri="{BB962C8B-B14F-4D97-AF65-F5344CB8AC3E}">
        <p14:creationId xmlns:p14="http://schemas.microsoft.com/office/powerpoint/2010/main" val="1402507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2984371"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 n.a.v. observaties bij het rollenspel</a:t>
            </a: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defTabSz="2984371">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u="none" strike="noStrike" kern="1200" cap="none" spc="0" normalizeH="0" baseline="0" noProof="0" dirty="0">
                <a:ln>
                  <a:noFill/>
                </a:ln>
                <a:effectLst/>
                <a:uLnTx/>
                <a:uFillTx/>
                <a:latin typeface="Arial" charset="0"/>
                <a:ea typeface="+mn-ea"/>
                <a:cs typeface="+mn-cs"/>
              </a:rPr>
              <a:t>: Navragen bij de </a:t>
            </a:r>
            <a:r>
              <a:rPr lang="nl-NL" sz="1200" dirty="0"/>
              <a:t>spelers</a:t>
            </a:r>
            <a:r>
              <a:rPr kumimoji="0" lang="nl-NL" sz="1200" b="0" i="0" u="none" strike="noStrike" kern="1200" cap="none" spc="0" normalizeH="0" baseline="0" noProof="0" dirty="0">
                <a:ln>
                  <a:noFill/>
                </a:ln>
                <a:effectLst/>
                <a:uLnTx/>
                <a:uFillTx/>
                <a:latin typeface="Arial" charset="0"/>
                <a:ea typeface="+mn-ea"/>
                <a:cs typeface="+mn-cs"/>
              </a:rPr>
              <a:t> en patiënt/</a:t>
            </a:r>
            <a:r>
              <a:rPr lang="nl-NL" sz="1200" dirty="0"/>
              <a:t>naaste</a:t>
            </a:r>
            <a:r>
              <a:rPr kumimoji="0" lang="nl-NL" sz="1200" b="0" i="0" u="none" strike="noStrike" kern="1200" cap="none" spc="0" normalizeH="0" baseline="0" noProof="0" dirty="0">
                <a:ln>
                  <a:noFill/>
                </a:ln>
                <a:effectLst/>
                <a:uLnTx/>
                <a:uFillTx/>
                <a:latin typeface="Arial" charset="0"/>
                <a:ea typeface="+mn-ea"/>
                <a:cs typeface="+mn-cs"/>
              </a:rPr>
              <a:t> hoe het ging. Hoe verliep het begin en welk effect had dit</a:t>
            </a:r>
            <a:r>
              <a:rPr lang="nl-NL" sz="1200" dirty="0"/>
              <a:t> op het verloop van het gesprek</a:t>
            </a:r>
            <a:r>
              <a:rPr kumimoji="0" lang="nl-NL" sz="1200" b="0" i="0" u="none" strike="noStrike" kern="1200" cap="none" spc="0" normalizeH="0" baseline="0" noProof="0" dirty="0">
                <a:ln>
                  <a:noFill/>
                </a:ln>
                <a:effectLst/>
                <a:uLnTx/>
                <a:uFillTx/>
                <a:latin typeface="Arial" charset="0"/>
                <a:ea typeface="+mn-ea"/>
                <a:cs typeface="+mn-cs"/>
              </a:rPr>
              <a:t>? In hoeverre werd de dialoog gezocht?</a:t>
            </a:r>
            <a:endParaRPr kumimoji="0" lang="nl-NL" sz="1200" b="0" i="0" u="none" strike="noStrike" kern="1200" cap="none" spc="0" normalizeH="0" baseline="0" noProof="0" dirty="0">
              <a:ln>
                <a:noFill/>
              </a:ln>
              <a:effectLst/>
              <a:uLnTx/>
              <a:uFillTx/>
              <a:latin typeface="Arial" charset="0"/>
              <a:ea typeface="+mn-ea"/>
              <a:cs typeface="Arial"/>
            </a:endParaRP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Vervolgens naar observanten, wat viel op? Wat zagen zij aan empathie n.a.v. punten uit CAPTURES (zie dia)? Daarna het gesprek vervolgen met ‘Hoe empathisch ben je zelf tijdens een gesprek?’ Gaat dit vanzelf? Wat kan je evt. verbeteren? Of welke stappen zijn hier nog voor jou in te maken? In hoeverre sta je er bij stil dat de CAPTURES punten een positief effect kan hebben op de patiënt? </a:t>
            </a: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marL="0" marR="0" lvl="0" indent="0" algn="l" defTabSz="2984371"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charset="0"/>
                <a:ea typeface="+mn-ea"/>
                <a:cs typeface="+mn-cs"/>
              </a:rPr>
              <a:t>Tip: het artikel van Back ‘</a:t>
            </a:r>
            <a:r>
              <a:rPr kumimoji="0" lang="en-US" sz="1200" b="0" i="0" u="none" strike="noStrike" kern="1200" cap="none" spc="0" normalizeH="0" baseline="0" noProof="0" dirty="0">
                <a:ln>
                  <a:noFill/>
                </a:ln>
                <a:effectLst/>
                <a:uLnTx/>
                <a:uFillTx/>
                <a:latin typeface="Arial" charset="0"/>
                <a:ea typeface="+mn-ea"/>
                <a:cs typeface="+mn-cs"/>
              </a:rPr>
              <a:t>Approaching Difficult Communication, Tasks in Oncology1’ (Back, AL, 2005) </a:t>
            </a:r>
            <a:r>
              <a:rPr kumimoji="0" lang="nl-NL" sz="1200" b="0" i="0" u="none" strike="noStrike" kern="1200" cap="none" spc="0" normalizeH="0" baseline="0" noProof="0" dirty="0">
                <a:ln>
                  <a:noFill/>
                </a:ln>
                <a:effectLst/>
                <a:uLnTx/>
                <a:uFillTx/>
                <a:latin typeface="Arial" charset="0"/>
                <a:ea typeface="+mn-ea"/>
                <a:cs typeface="+mn-cs"/>
              </a:rPr>
              <a:t>geeft veel voorbeeldzinnen voor verschillende momenten tijdens een gesprek en voor welk soort gesprek slechtnieuws, curatief, palliatief.</a:t>
            </a:r>
            <a:endParaRPr kumimoji="0" lang="nl-NL" sz="1200" b="0" i="0" u="none" strike="noStrike" kern="1200" cap="none" spc="0" normalizeH="0" baseline="0" noProof="0" dirty="0">
              <a:ln>
                <a:noFill/>
              </a:ln>
              <a:effectLst/>
              <a:uLnTx/>
              <a:uFillTx/>
              <a:latin typeface="Arial" charset="0"/>
              <a:ea typeface="+mn-ea"/>
              <a:cs typeface="Arial"/>
            </a:endParaRPr>
          </a:p>
          <a:p>
            <a:pPr marL="0" marR="0" lvl="0" indent="0" algn="l" defTabSz="2984371"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Tip: Let op het stopwoord oké, terwijl de situatie niet oké is.</a:t>
            </a: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marL="0" marR="0" lvl="0" indent="0" algn="l" defTabSz="2984371"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Arial" charset="0"/>
                <a:ea typeface="+mn-ea"/>
                <a:cs typeface="Arial"/>
              </a:rPr>
              <a:t>Volgende dia: Acroniem </a:t>
            </a:r>
            <a:r>
              <a:rPr kumimoji="0" lang="nl-NL" sz="1100" b="0" i="0" u="none" strike="noStrike" kern="1200" cap="none" spc="0" normalizeH="0" baseline="0" noProof="0" dirty="0" err="1">
                <a:ln>
                  <a:noFill/>
                </a:ln>
                <a:solidFill>
                  <a:srgbClr val="000000"/>
                </a:solidFill>
                <a:effectLst/>
                <a:uLnTx/>
                <a:uFillTx/>
                <a:latin typeface="Arial" charset="0"/>
                <a:ea typeface="+mn-ea"/>
                <a:cs typeface="Arial"/>
              </a:rPr>
              <a:t>Empathy</a:t>
            </a:r>
            <a:endParaRPr kumimoji="0" lang="nl-NL" sz="1100" b="0" i="0" u="none" strike="noStrike" kern="1200" cap="none" spc="0" normalizeH="0" baseline="0" noProof="0" dirty="0">
              <a:ln>
                <a:noFill/>
              </a:ln>
              <a:solidFill>
                <a:srgbClr val="000000"/>
              </a:solidFill>
              <a:effectLst/>
              <a:uLnTx/>
              <a:uFillTx/>
              <a:latin typeface="Arial" charset="0"/>
              <a:ea typeface="+mn-ea"/>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29</a:t>
            </a:fld>
            <a:endParaRPr lang="nl-NL"/>
          </a:p>
        </p:txBody>
      </p:sp>
      <p:sp>
        <p:nvSpPr>
          <p:cNvPr id="6" name="Tijdelijke aanduiding voor voettekst 5"/>
          <p:cNvSpPr>
            <a:spLocks noGrp="1"/>
          </p:cNvSpPr>
          <p:nvPr>
            <p:ph type="ftr" sz="quarter" idx="12"/>
          </p:nvPr>
        </p:nvSpPr>
        <p:spPr/>
        <p:txBody>
          <a:bodyPr/>
          <a:lstStyle/>
          <a:p>
            <a:r>
              <a:rPr lang="en-US"/>
              <a:t>Workshop Effectieve communicatie,maart 2021             licentie: CC-BY-NC-SA</a:t>
            </a:r>
            <a:endParaRPr lang="nl-NL" dirty="0"/>
          </a:p>
        </p:txBody>
      </p:sp>
    </p:spTree>
    <p:extLst>
      <p:ext uri="{BB962C8B-B14F-4D97-AF65-F5344CB8AC3E}">
        <p14:creationId xmlns:p14="http://schemas.microsoft.com/office/powerpoint/2010/main" val="293310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dirty="0"/>
              <a:t>Werkvorm</a:t>
            </a:r>
            <a:r>
              <a:rPr lang="nl-NL" sz="1200" dirty="0"/>
              <a:t>: kort toelichten</a:t>
            </a:r>
            <a:endParaRPr lang="nl-NL" sz="1200" baseline="0" dirty="0"/>
          </a:p>
          <a:p>
            <a:r>
              <a:rPr lang="nl-NL" sz="1200" u="sng" baseline="0" dirty="0"/>
              <a:t>Inhoud</a:t>
            </a:r>
            <a:r>
              <a:rPr lang="nl-NL" sz="1200" baseline="0" dirty="0"/>
              <a:t>: De keuze voor deze drie </a:t>
            </a:r>
            <a:r>
              <a:rPr lang="nl-NL" sz="1200" dirty="0"/>
              <a:t>onderdelen </a:t>
            </a:r>
            <a:r>
              <a:rPr lang="nl-NL" sz="1200" baseline="0" dirty="0"/>
              <a:t>komen voort uit literatuuronderzoek (</a:t>
            </a:r>
            <a:r>
              <a:rPr lang="en-US" sz="1200" baseline="0" dirty="0" err="1"/>
              <a:t>Bernacki</a:t>
            </a:r>
            <a:r>
              <a:rPr lang="en-US" sz="1200" baseline="0" dirty="0"/>
              <a:t> et al, 2017)</a:t>
            </a:r>
            <a:r>
              <a:rPr lang="nl-NL" sz="1200" baseline="0" dirty="0"/>
              <a:t> waaruit blijkt dat dit moeilijke aspecten zijn bij het gesprek tussen arts/verpleegkundig (specialist) met patiënt en partner. Ze hangen nauw met elkaar samen. </a:t>
            </a:r>
          </a:p>
          <a:p>
            <a:r>
              <a:rPr lang="nl-NL" sz="1200" baseline="0" dirty="0">
                <a:cs typeface="Arial"/>
              </a:rPr>
              <a:t> </a:t>
            </a:r>
          </a:p>
          <a:p>
            <a:r>
              <a:rPr lang="nl-NL" sz="1200" b="1" baseline="0" dirty="0">
                <a:cs typeface="Arial"/>
              </a:rPr>
              <a:t>September 2023</a:t>
            </a:r>
            <a:r>
              <a:rPr lang="nl-NL" sz="1200" baseline="0" dirty="0">
                <a:cs typeface="Arial"/>
              </a:rPr>
              <a:t>: de link naar de filmpjes werken niet meer. De e-learning bestaat niet meer waarin de filmpjes naar verwijzen en tevens zijn zij ook verjaard. Hierdoor vervalt een groot deel van de dia’s. Deze zijn:</a:t>
            </a:r>
          </a:p>
          <a:p>
            <a:pPr marL="171450" indent="-171450">
              <a:buFontTx/>
              <a:buChar char="-"/>
            </a:pPr>
            <a:r>
              <a:rPr lang="nl-NL" sz="1200" baseline="0" dirty="0">
                <a:cs typeface="Arial"/>
              </a:rPr>
              <a:t>Bij het deel (Actief) Luisteren (casus Yvonne): dia 10 – 14. Met een eigen casus kan dit worden vervangen. Het theorie gedeelte (dia 8 en 9) klopt wel. </a:t>
            </a:r>
          </a:p>
          <a:p>
            <a:pPr marL="171450" indent="-171450">
              <a:buFontTx/>
              <a:buChar char="-"/>
            </a:pPr>
            <a:r>
              <a:rPr lang="nl-NL" sz="1200" baseline="0" dirty="0">
                <a:cs typeface="Arial"/>
              </a:rPr>
              <a:t>Bij onderdeel Empathie (casus </a:t>
            </a:r>
            <a:r>
              <a:rPr lang="nl-NL" sz="1200" baseline="0" dirty="0" err="1">
                <a:cs typeface="Arial"/>
              </a:rPr>
              <a:t>Ewa</a:t>
            </a:r>
            <a:r>
              <a:rPr lang="nl-NL" sz="1200" baseline="0" dirty="0">
                <a:cs typeface="Arial"/>
              </a:rPr>
              <a:t>): 25 – 26. Met een eigen casus of van een deelnemer kan dit worden vervangen. Het theoriedeel klopt wel</a:t>
            </a:r>
          </a:p>
          <a:p>
            <a:pPr marL="171450" indent="-171450">
              <a:buFontTx/>
              <a:buChar char="-"/>
            </a:pPr>
            <a:endParaRPr lang="nl-NL" sz="1200" baseline="0" dirty="0">
              <a:cs typeface="Arial"/>
            </a:endParaRPr>
          </a:p>
          <a:p>
            <a:endParaRPr lang="nl-NL" sz="1200" dirty="0">
              <a:cs typeface="Arial"/>
            </a:endParaRPr>
          </a:p>
          <a:p>
            <a:r>
              <a:rPr lang="nl-NL" sz="1200" dirty="0">
                <a:cs typeface="Arial"/>
              </a:rPr>
              <a:t>Volgende dia: begrip Effectieve communicatie vanuit het Kwaliteitskader Palliatieve zorg Nederland</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a:t>
            </a:fld>
            <a:endParaRPr lang="nl-NL"/>
          </a:p>
        </p:txBody>
      </p:sp>
      <p:sp>
        <p:nvSpPr>
          <p:cNvPr id="6" name="Tijdelijke aanduiding voor voettekst 5"/>
          <p:cNvSpPr>
            <a:spLocks noGrp="1"/>
          </p:cNvSpPr>
          <p:nvPr>
            <p:ph type="ftr" sz="quarter" idx="12"/>
          </p:nvPr>
        </p:nvSpPr>
        <p:spPr/>
        <p:txBody>
          <a:bodyPr/>
          <a:lstStyle/>
          <a:p>
            <a:r>
              <a:rPr lang="en-US"/>
              <a:t>Workshop Effectieve communicatie,maart 2021             licentie: CC-BY-NC-SA</a:t>
            </a:r>
            <a:endParaRPr lang="nl-NL" dirty="0"/>
          </a:p>
        </p:txBody>
      </p:sp>
    </p:spTree>
    <p:extLst>
      <p:ext uri="{BB962C8B-B14F-4D97-AF65-F5344CB8AC3E}">
        <p14:creationId xmlns:p14="http://schemas.microsoft.com/office/powerpoint/2010/main" val="241590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t>Inhoud</a:t>
            </a:r>
            <a:r>
              <a:rPr lang="nl-NL" dirty="0"/>
              <a:t>: -</a:t>
            </a:r>
            <a:endParaRPr lang="nl-NL" dirty="0">
              <a:cs typeface="Arial"/>
            </a:endParaRPr>
          </a:p>
          <a:p>
            <a:pPr marL="0" marR="0" lvl="0" indent="0" algn="l" defTabSz="2984371"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2984371"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charset="0"/>
                <a:ea typeface="+mn-ea"/>
                <a:cs typeface="+mn-cs"/>
              </a:rPr>
              <a:t>Volgende dia:</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evaluatie workshop met twee korte vragen</a:t>
            </a: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marL="0" marR="0" lvl="0" indent="0" algn="l" defTabSz="2984371" rtl="0" eaLnBrk="1" fontAlgn="base" latinLnBrk="0" hangingPunct="1">
              <a:lnSpc>
                <a:spcPct val="100000"/>
              </a:lnSpc>
              <a:spcBef>
                <a:spcPct val="30000"/>
              </a:spcBef>
              <a:spcAft>
                <a:spcPct val="0"/>
              </a:spcAft>
              <a:buClrTx/>
              <a:buSzTx/>
              <a:buFontTx/>
              <a:buNone/>
              <a:tabLst/>
              <a:defRPr/>
            </a:pPr>
            <a:endParaRPr lang="nl-NL" dirty="0"/>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30</a:t>
            </a:fld>
            <a:endParaRPr lang="nl-NL"/>
          </a:p>
        </p:txBody>
      </p:sp>
    </p:spTree>
    <p:extLst>
      <p:ext uri="{BB962C8B-B14F-4D97-AF65-F5344CB8AC3E}">
        <p14:creationId xmlns:p14="http://schemas.microsoft.com/office/powerpoint/2010/main" val="2366024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Indien de tijd dit toelaat, circa 5-10 minuten voor deze evaluatie met korte ronde. </a:t>
            </a:r>
          </a:p>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rondje deelnemers</a:t>
            </a:r>
          </a:p>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Op een of allebei de vragen kort laten reageren. </a:t>
            </a:r>
          </a:p>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Afsluiten met: Hoe verder? Wat kan je doen om jezelf scherp te houden? En wat voor in het team?</a:t>
            </a:r>
          </a:p>
          <a:p>
            <a:pPr marL="0" marR="0" lvl="0" indent="0" algn="l" defTabSz="1626626"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bronvermelding deze workshop</a:t>
            </a:r>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31</a:t>
            </a:fld>
            <a:endParaRPr lang="nl-NL"/>
          </a:p>
        </p:txBody>
      </p:sp>
    </p:spTree>
    <p:extLst>
      <p:ext uri="{BB962C8B-B14F-4D97-AF65-F5344CB8AC3E}">
        <p14:creationId xmlns:p14="http://schemas.microsoft.com/office/powerpoint/2010/main" val="3781158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bronnen zijn gebruikt bij de totstandkoming van de workshop Effectieve communicatie. September 2019: aanpassing titel in ‘Effectieve communicatie’ in plaats van Effectief communiceren</a:t>
            </a:r>
          </a:p>
          <a:p>
            <a:pPr>
              <a:spcBef>
                <a:spcPts val="0"/>
              </a:spcBef>
              <a:spcAft>
                <a:spcPts val="0"/>
              </a:spcAft>
            </a:pPr>
            <a:r>
              <a:rPr lang="nl-NL" dirty="0"/>
              <a:t>Versie maart 2021: link filmfragmenten zijn aangepast; licentie toegevoegd..</a:t>
            </a:r>
          </a:p>
          <a:p>
            <a:pPr marL="0" marR="0" lvl="0" indent="0" algn="l" defTabSz="914400" rtl="0" eaLnBrk="1" fontAlgn="base" latinLnBrk="0" hangingPunct="1">
              <a:lnSpc>
                <a:spcPct val="100000"/>
              </a:lnSpc>
              <a:spcBef>
                <a:spcPts val="0"/>
              </a:spcBef>
              <a:spcAft>
                <a:spcPts val="0"/>
              </a:spcAft>
              <a:buClrTx/>
              <a:buSzTx/>
              <a:buFontTx/>
              <a:buNone/>
              <a:tabLst/>
              <a:defRPr/>
            </a:pPr>
            <a:r>
              <a:rPr lang="nl-NL" b="1" dirty="0"/>
              <a:t>Versie september 2023</a:t>
            </a:r>
            <a:r>
              <a:rPr lang="nl-NL" dirty="0"/>
              <a:t>: Filmfragmenten met de linken bestaan niet meer.</a:t>
            </a:r>
            <a:endParaRPr lang="en-US" dirty="0"/>
          </a:p>
          <a:p>
            <a:endParaRPr lang="nl-NL" dirty="0"/>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32</a:t>
            </a:fld>
            <a:endParaRPr lang="nl-NL"/>
          </a:p>
        </p:txBody>
      </p:sp>
    </p:spTree>
    <p:extLst>
      <p:ext uri="{BB962C8B-B14F-4D97-AF65-F5344CB8AC3E}">
        <p14:creationId xmlns:p14="http://schemas.microsoft.com/office/powerpoint/2010/main" val="374018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dirty="0"/>
              <a:t>Werkvorm</a:t>
            </a:r>
            <a:r>
              <a:rPr lang="nl-NL" sz="1200" dirty="0"/>
              <a:t>: kort toelichten </a:t>
            </a:r>
            <a:endParaRPr lang="en-US" sz="1200" dirty="0">
              <a:cs typeface="Arial"/>
            </a:endParaRPr>
          </a:p>
          <a:p>
            <a:r>
              <a:rPr lang="nl-NL" sz="1200" u="sng" dirty="0"/>
              <a:t>Inhoud</a:t>
            </a:r>
            <a:r>
              <a:rPr lang="nl-NL" sz="1200" dirty="0"/>
              <a:t>: In het Kwaliteitskader palliatieve zorg Nederland (2017) is Effectieve communicatie een van de principes die als basis geldt voor het verlenen van goede palliatieve zorg</a:t>
            </a:r>
            <a:r>
              <a:rPr lang="nl-NL" sz="1200" dirty="0">
                <a:cs typeface="Arial"/>
              </a:rPr>
              <a:t>. De omcirkelde tekst is op volgende dia uitgelicht.</a:t>
            </a:r>
          </a:p>
          <a:p>
            <a:endParaRPr lang="nl-NL" sz="1200" dirty="0">
              <a:cs typeface="Arial"/>
            </a:endParaRPr>
          </a:p>
          <a:p>
            <a:r>
              <a:rPr lang="nl-NL" sz="1200" dirty="0">
                <a:cs typeface="Arial"/>
              </a:rPr>
              <a:t>Volgende dia: principes Effectieve communicatie </a:t>
            </a:r>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a:pPr/>
              <a:t>4</a:t>
            </a:fld>
            <a:endParaRPr lang="nl-NL"/>
          </a:p>
        </p:txBody>
      </p:sp>
    </p:spTree>
    <p:extLst>
      <p:ext uri="{BB962C8B-B14F-4D97-AF65-F5344CB8AC3E}">
        <p14:creationId xmlns:p14="http://schemas.microsoft.com/office/powerpoint/2010/main" val="261669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1677650">
              <a:defRPr/>
            </a:pPr>
            <a:r>
              <a:rPr lang="nl-NL" sz="1200" u="sng" dirty="0"/>
              <a:t>Werkvorm</a:t>
            </a:r>
            <a:r>
              <a:rPr lang="nl-NL" sz="1200" dirty="0"/>
              <a:t>: kort toelichten / laten lezen</a:t>
            </a:r>
            <a:endParaRPr lang="nl-NL" sz="1200" dirty="0">
              <a:cs typeface="Arial"/>
            </a:endParaRPr>
          </a:p>
          <a:p>
            <a:pPr>
              <a:defRPr/>
            </a:pPr>
            <a:r>
              <a:rPr lang="nl-NL" sz="1200" u="sng" dirty="0"/>
              <a:t>Inhoud</a:t>
            </a:r>
            <a:r>
              <a:rPr lang="nl-NL" sz="1200" dirty="0"/>
              <a:t>: In het Kwaliteitskader is het begrip Effectieve communicatie aangegeven als een gestructureerd proces met tweezijdige informatie uitwisseling en op gelijkwaardigheid. Voor gezamenlijke besluitvorming is een aparte e-learning en verdiepingsworkshop en sluit goed aan op deze workshop. Proactieve zorgplanning komt aanbod in de e-learning Zorg rondom levenseinde en de daaraan gekoppelde workshop. </a:t>
            </a:r>
            <a:r>
              <a:rPr lang="nl-NL" sz="1200" dirty="0">
                <a:cs typeface="Arial"/>
              </a:rPr>
              <a:t> </a:t>
            </a:r>
          </a:p>
          <a:p>
            <a:pPr>
              <a:defRPr/>
            </a:pPr>
            <a:r>
              <a:rPr lang="nl-NL" sz="1200" dirty="0"/>
              <a:t>Volgens Silverman (2014) heeft effectieve communicatie een positieve invloed op de tevredenheid van zowel de hulpverlener als de patiënt en op de relatie tussen hulpverlener en patiënt. </a:t>
            </a:r>
          </a:p>
          <a:p>
            <a:pPr>
              <a:defRPr/>
            </a:pPr>
            <a:endParaRPr lang="en-US" sz="1200" dirty="0">
              <a:cs typeface="Arial"/>
            </a:endParaRPr>
          </a:p>
          <a:p>
            <a:pPr>
              <a:defRPr/>
            </a:pPr>
            <a:r>
              <a:rPr lang="nl-NL" sz="1200" dirty="0">
                <a:cs typeface="Arial"/>
              </a:rPr>
              <a:t>Volgende dia: kenmerken effectieve communicatie.</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a:t>
            </a:fld>
            <a:endParaRPr lang="nl-NL"/>
          </a:p>
        </p:txBody>
      </p:sp>
      <p:sp>
        <p:nvSpPr>
          <p:cNvPr id="6" name="Tijdelijke aanduiding voor voettekst 5"/>
          <p:cNvSpPr>
            <a:spLocks noGrp="1"/>
          </p:cNvSpPr>
          <p:nvPr>
            <p:ph type="ftr" sz="quarter" idx="12"/>
          </p:nvPr>
        </p:nvSpPr>
        <p:spPr/>
        <p:txBody>
          <a:bodyPr/>
          <a:lstStyle/>
          <a:p>
            <a:r>
              <a:rPr lang="en-US"/>
              <a:t>Workshop Effectieve communicatie,maart 2021             licentie: CC-BY-NC-SA</a:t>
            </a:r>
            <a:endParaRPr lang="nl-NL" dirty="0"/>
          </a:p>
        </p:txBody>
      </p:sp>
    </p:spTree>
    <p:extLst>
      <p:ext uri="{BB962C8B-B14F-4D97-AF65-F5344CB8AC3E}">
        <p14:creationId xmlns:p14="http://schemas.microsoft.com/office/powerpoint/2010/main" val="68081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1677650">
              <a:defRPr/>
            </a:pPr>
            <a:r>
              <a:rPr lang="nl-NL" sz="1200" u="sng" dirty="0"/>
              <a:t>Werkvorm</a:t>
            </a:r>
            <a:r>
              <a:rPr lang="nl-NL" sz="1200" dirty="0"/>
              <a:t>: kort toelichten / laten lezen</a:t>
            </a:r>
            <a:endParaRPr lang="nl-NL" sz="1200" dirty="0">
              <a:cs typeface="Arial"/>
            </a:endParaRPr>
          </a:p>
          <a:p>
            <a:pPr>
              <a:defRPr/>
            </a:pPr>
            <a:r>
              <a:rPr lang="nl-NL" sz="1200" u="sng" dirty="0"/>
              <a:t>Inhoud</a:t>
            </a:r>
            <a:r>
              <a:rPr lang="nl-NL" sz="1200" dirty="0"/>
              <a:t>: De communicatieve vaardigheden waarover we het hier hebben, betreffen een patiëntgerichte benadering die de samenwerking tussen hulpverlener en patiënt bevordert (Silverman, 2014).</a:t>
            </a:r>
            <a:r>
              <a:rPr lang="nl-NL" sz="1200" dirty="0">
                <a:cs typeface="Arial"/>
              </a:rPr>
              <a:t> Het </a:t>
            </a:r>
            <a:r>
              <a:rPr lang="nl-NL" sz="1200" dirty="0"/>
              <a:t>Calgary Cambridge structuur model van </a:t>
            </a:r>
            <a:r>
              <a:rPr lang="nl-NL" sz="1200" dirty="0" err="1"/>
              <a:t>Kurz</a:t>
            </a:r>
            <a:r>
              <a:rPr lang="nl-NL" sz="1200" dirty="0"/>
              <a:t>, S, Silverman, et al. (2003) op de volgende dia helpt hierbij</a:t>
            </a:r>
            <a:r>
              <a:rPr lang="nl-NL" sz="1200" dirty="0">
                <a:cs typeface="Arial"/>
              </a:rPr>
              <a:t>.</a:t>
            </a:r>
          </a:p>
          <a:p>
            <a:pPr>
              <a:defRPr/>
            </a:pPr>
            <a:endParaRPr lang="nl-NL" sz="1200" dirty="0">
              <a:cs typeface="Arial"/>
            </a:endParaRPr>
          </a:p>
          <a:p>
            <a:pPr>
              <a:defRPr/>
            </a:pPr>
            <a:r>
              <a:rPr lang="nl-NL" sz="1200" dirty="0">
                <a:cs typeface="Arial"/>
              </a:rPr>
              <a:t>Volgende dia: </a:t>
            </a:r>
            <a:r>
              <a:rPr lang="nl-NL" sz="1200" dirty="0" err="1">
                <a:cs typeface="Arial"/>
              </a:rPr>
              <a:t>openingsdia</a:t>
            </a:r>
            <a:r>
              <a:rPr lang="nl-NL" sz="1200" dirty="0">
                <a:cs typeface="Arial"/>
              </a:rPr>
              <a:t> onderdeel (Actief) Luisteren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a:t>
            </a:fld>
            <a:endParaRPr lang="nl-NL"/>
          </a:p>
        </p:txBody>
      </p:sp>
      <p:sp>
        <p:nvSpPr>
          <p:cNvPr id="6" name="Tijdelijke aanduiding voor voettekst 5"/>
          <p:cNvSpPr>
            <a:spLocks noGrp="1"/>
          </p:cNvSpPr>
          <p:nvPr>
            <p:ph type="ftr" sz="quarter" idx="12"/>
          </p:nvPr>
        </p:nvSpPr>
        <p:spPr/>
        <p:txBody>
          <a:bodyPr/>
          <a:lstStyle/>
          <a:p>
            <a:r>
              <a:rPr lang="en-US"/>
              <a:t>Workshop Effectieve communicatie,maart 2021             licentie: CC-BY-NC-SA</a:t>
            </a:r>
            <a:endParaRPr lang="nl-NL" dirty="0"/>
          </a:p>
        </p:txBody>
      </p:sp>
    </p:spTree>
    <p:extLst>
      <p:ext uri="{BB962C8B-B14F-4D97-AF65-F5344CB8AC3E}">
        <p14:creationId xmlns:p14="http://schemas.microsoft.com/office/powerpoint/2010/main" val="138343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a:t>Volgende dia: programma (Actief) Luisteren</a:t>
            </a:r>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a:pPr/>
              <a:t>7</a:t>
            </a:fld>
            <a:endParaRPr lang="nl-NL"/>
          </a:p>
        </p:txBody>
      </p:sp>
    </p:spTree>
    <p:extLst>
      <p:ext uri="{BB962C8B-B14F-4D97-AF65-F5344CB8AC3E}">
        <p14:creationId xmlns:p14="http://schemas.microsoft.com/office/powerpoint/2010/main" val="3181706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sz="1200" u="sng" dirty="0"/>
              <a:t>Werkvorm</a:t>
            </a:r>
            <a:r>
              <a:rPr lang="nl-NL" sz="1200" dirty="0"/>
              <a:t>: kort toelichten</a:t>
            </a:r>
            <a:endParaRPr lang="nl-NL" sz="1200" dirty="0">
              <a:cs typeface="Arial"/>
            </a:endParaRPr>
          </a:p>
          <a:p>
            <a:pPr>
              <a:lnSpc>
                <a:spcPct val="100000"/>
              </a:lnSpc>
            </a:pPr>
            <a:r>
              <a:rPr lang="nl-NL" sz="1200" u="sng" dirty="0"/>
              <a:t>Inhoud</a:t>
            </a:r>
            <a:r>
              <a:rPr lang="nl-NL" sz="1200" dirty="0"/>
              <a:t>: Het accent ligt bij het herkennen en zelfreflectie, het kunnen aangeven wat je jezelf goed doet en/of verbeterd kan worden m.b.t. de manier van luisteren (actief en reactief) en de manier van vragen stellen. In de nabespreking staan de eigen ideeën en werkwijze bij gespreksvoering van de deelnemers centraal. Het uitwisselen en daarnaast welke ideeën een ieder heeft, geeft verdieping en (nieuwe) kennis om te gebruiken in praktijk. </a:t>
            </a:r>
            <a:endParaRPr lang="nl-NL" sz="1200" dirty="0">
              <a:cs typeface="Arial"/>
            </a:endParaRPr>
          </a:p>
          <a:p>
            <a:r>
              <a:rPr lang="nl-NL" sz="1200" b="1" baseline="0" dirty="0">
                <a:cs typeface="Arial"/>
              </a:rPr>
              <a:t>September 2023</a:t>
            </a:r>
          </a:p>
          <a:p>
            <a:r>
              <a:rPr lang="nl-NL" sz="1200" baseline="0" dirty="0">
                <a:cs typeface="Arial"/>
              </a:rPr>
              <a:t>De link naar de filmpjes werken niet meer. De e-learning bestaat niet meer waarin de filmpjes naar verwijzen en tevens zijn zij ook verjaard. Hierdoor vervalt een deel van de dia’s in deze workshop, namelijk:</a:t>
            </a:r>
          </a:p>
          <a:p>
            <a:pPr marL="171450" indent="-171450">
              <a:buFontTx/>
              <a:buChar char="-"/>
            </a:pPr>
            <a:r>
              <a:rPr lang="nl-NL" sz="1200" baseline="0" dirty="0">
                <a:cs typeface="Arial"/>
              </a:rPr>
              <a:t>Bij het deel (Actief) Luisteren (casus Yvonne)  dia 10 – 14. Met een eigen casus kan dit worden vervangen. Het theorie gedeelte (dia 8 en 9) klopt wel. </a:t>
            </a:r>
          </a:p>
          <a:p>
            <a:pPr marL="171450" indent="-171450">
              <a:buFontTx/>
              <a:buChar char="-"/>
            </a:pPr>
            <a:r>
              <a:rPr lang="nl-NL" sz="1200" baseline="0" dirty="0">
                <a:cs typeface="Arial"/>
              </a:rPr>
              <a:t>Bij het deel Empathie (casus </a:t>
            </a:r>
            <a:r>
              <a:rPr lang="nl-NL" sz="1200" baseline="0" dirty="0" err="1">
                <a:cs typeface="Arial"/>
              </a:rPr>
              <a:t>Ewa</a:t>
            </a:r>
            <a:r>
              <a:rPr lang="nl-NL" sz="1200" baseline="0" dirty="0">
                <a:cs typeface="Arial"/>
              </a:rPr>
              <a:t>)  dia 25 -26. Met een eigen casus van deelnemer of trainer kan dit worden aangepast. Het theoriedeel klopt wel en is zeker zinvol bij deze workshop.</a:t>
            </a:r>
          </a:p>
          <a:p>
            <a:pPr>
              <a:lnSpc>
                <a:spcPct val="100000"/>
              </a:lnSpc>
            </a:pPr>
            <a:endParaRPr lang="en-US" sz="120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cs typeface="Arial"/>
              </a:rPr>
              <a:t>Volgende dia: Calgary Cambridge structuur model (Nederlandse versie)</a:t>
            </a:r>
          </a:p>
          <a:p>
            <a:pPr>
              <a:lnSpc>
                <a:spcPct val="100000"/>
              </a:lnSpc>
            </a:pPr>
            <a:endParaRPr lang="nl-NL" sz="1100" dirty="0">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8</a:t>
            </a:fld>
            <a:endParaRPr lang="nl-NL"/>
          </a:p>
        </p:txBody>
      </p:sp>
      <p:sp>
        <p:nvSpPr>
          <p:cNvPr id="6" name="Tijdelijke aanduiding voor voettekst 5"/>
          <p:cNvSpPr>
            <a:spLocks noGrp="1"/>
          </p:cNvSpPr>
          <p:nvPr>
            <p:ph type="ftr" sz="quarter" idx="12"/>
          </p:nvPr>
        </p:nvSpPr>
        <p:spPr/>
        <p:txBody>
          <a:bodyPr/>
          <a:lstStyle/>
          <a:p>
            <a:r>
              <a:rPr lang="en-US"/>
              <a:t>Workshop Effectieve communicatie,maart 2021             licentie: CC-BY-NC-SA</a:t>
            </a:r>
            <a:endParaRPr lang="nl-NL" dirty="0"/>
          </a:p>
        </p:txBody>
      </p:sp>
    </p:spTree>
    <p:extLst>
      <p:ext uri="{BB962C8B-B14F-4D97-AF65-F5344CB8AC3E}">
        <p14:creationId xmlns:p14="http://schemas.microsoft.com/office/powerpoint/2010/main" val="1898078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200" u="sng" dirty="0"/>
              <a:t>Werkvorm</a:t>
            </a:r>
            <a:r>
              <a:rPr lang="nl-NL" sz="1200" dirty="0"/>
              <a:t>: kort toelichten en/of kort bespreken reflectievraag</a:t>
            </a:r>
            <a:endParaRPr lang="nl-NL" sz="1200" dirty="0">
              <a:cs typeface="Arial"/>
            </a:endParaRPr>
          </a:p>
          <a:p>
            <a:pPr>
              <a:lnSpc>
                <a:spcPct val="100000"/>
              </a:lnSpc>
              <a:defRPr/>
            </a:pPr>
            <a:r>
              <a:rPr lang="nl-NL" sz="1200" u="sng" dirty="0">
                <a:cs typeface="Arial"/>
              </a:rPr>
              <a:t>Inhoud</a:t>
            </a:r>
            <a:r>
              <a:rPr lang="nl-NL" sz="1200" dirty="0"/>
              <a:t>: In de e-learning is dit model aan de orde geweest, het biedt een handvat bij effectieve communicatie. Ken je dit model? Werk je volgens dit model? </a:t>
            </a:r>
            <a:endParaRPr lang="nl-NL" sz="120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t>De twee kolommen ‘Structuur bieden’ en ‘Relatie opbouwen’ zijn taken die door het gehele consult lopen en niet op zich zelf staan. De Calgary Cambridge observatielijst (</a:t>
            </a:r>
            <a:r>
              <a:rPr lang="nl-NL" sz="1200" dirty="0" err="1"/>
              <a:t>Kurz</a:t>
            </a:r>
            <a:r>
              <a:rPr lang="nl-NL" sz="1200" dirty="0"/>
              <a:t>, 2003) beschrijft 71 vaardigheden die inzicht geven in de complexiteit van zorgverlener en patiëntcommunicatie. Onder ‘Uitleg, advies en planning’ staat de gezamenlijke besluitvorming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‘shared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decision</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-making’) waar een aparte workshop (en e-learning) voor is</a:t>
            </a:r>
            <a:r>
              <a:rPr lang="nl-NL" sz="1200" dirty="0"/>
              <a:t>.</a:t>
            </a:r>
          </a:p>
          <a:p>
            <a:pPr>
              <a:lnSpc>
                <a:spcPct val="100000"/>
              </a:lnSpc>
              <a:defRPr/>
            </a:pPr>
            <a:endParaRPr lang="nl-NL" sz="1200" dirty="0">
              <a:cs typeface="Arial"/>
            </a:endParaRPr>
          </a:p>
          <a:p>
            <a:pPr>
              <a:defRPr/>
            </a:pPr>
            <a:r>
              <a:rPr lang="nl-NL" sz="1200" dirty="0">
                <a:cs typeface="Arial"/>
              </a:rPr>
              <a:t>Volgende dia: voorbereiding filmfragment casus Yvonne op de </a:t>
            </a:r>
            <a:r>
              <a:rPr lang="nl-NL" sz="1200">
                <a:cs typeface="Arial"/>
              </a:rPr>
              <a:t>poli </a:t>
            </a:r>
            <a:endParaRPr lang="nl-NL" sz="1200" dirty="0">
              <a:cs typeface="Arial"/>
            </a:endParaRPr>
          </a:p>
        </p:txBody>
      </p:sp>
      <p:sp>
        <p:nvSpPr>
          <p:cNvPr id="5" name="Tijdelijke aanduiding voor voettekst 4"/>
          <p:cNvSpPr>
            <a:spLocks noGrp="1"/>
          </p:cNvSpPr>
          <p:nvPr>
            <p:ph type="ftr" sz="quarter" idx="11"/>
          </p:nvPr>
        </p:nvSpPr>
        <p:spPr/>
        <p:txBody>
          <a:bodyPr/>
          <a:lstStyle/>
          <a:p>
            <a:r>
              <a:rPr lang="en-US"/>
              <a:t>Workshop Effectieve communicatie,maart 2021             licentie: CC-BY-NC-SA</a:t>
            </a:r>
            <a:endParaRPr lang="nl-NL" dirty="0"/>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9</a:t>
            </a:fld>
            <a:endParaRPr lang="nl-NL"/>
          </a:p>
        </p:txBody>
      </p:sp>
    </p:spTree>
    <p:extLst>
      <p:ext uri="{BB962C8B-B14F-4D97-AF65-F5344CB8AC3E}">
        <p14:creationId xmlns:p14="http://schemas.microsoft.com/office/powerpoint/2010/main" val="157363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 name="Group 4"/>
          <p:cNvGrpSpPr>
            <a:grpSpLocks noChangeAspect="1"/>
          </p:cNvGrpSpPr>
          <p:nvPr userDrawn="1"/>
        </p:nvGrpSpPr>
        <p:grpSpPr bwMode="auto">
          <a:xfrm>
            <a:off x="0" y="177800"/>
            <a:ext cx="8942388" cy="6680200"/>
            <a:chOff x="0" y="112"/>
            <a:chExt cx="5633" cy="4208"/>
          </a:xfrm>
        </p:grpSpPr>
        <p:sp>
          <p:nvSpPr>
            <p:cNvPr id="7"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74" name="Rectangle 2"/>
          <p:cNvSpPr>
            <a:spLocks noGrp="1" noChangeArrowheads="1"/>
          </p:cNvSpPr>
          <p:nvPr>
            <p:ph type="ctrTitle" hasCustomPrompt="1"/>
          </p:nvPr>
        </p:nvSpPr>
        <p:spPr>
          <a:xfrm>
            <a:off x="466724" y="1434389"/>
            <a:ext cx="7524000" cy="1035050"/>
          </a:xfrm>
        </p:spPr>
        <p:txBody>
          <a:bodyPr anchor="b"/>
          <a:lstStyle>
            <a:lvl1pPr>
              <a:lnSpc>
                <a:spcPts val="3000"/>
              </a:lnSpc>
              <a:defRPr sz="3000" b="0" baseline="0">
                <a:solidFill>
                  <a:schemeClr val="bg1"/>
                </a:solidFill>
              </a:defRPr>
            </a:lvl1pPr>
          </a:lstStyle>
          <a:p>
            <a:r>
              <a:rPr lang="nl-NL" noProof="1"/>
              <a:t>Klik om titel te bewerken</a:t>
            </a:r>
          </a:p>
        </p:txBody>
      </p:sp>
      <p:sp>
        <p:nvSpPr>
          <p:cNvPr id="3075" name="Rectangle 3"/>
          <p:cNvSpPr>
            <a:spLocks noGrp="1" noChangeArrowheads="1"/>
          </p:cNvSpPr>
          <p:nvPr>
            <p:ph type="subTitle" idx="1" hasCustomPrompt="1"/>
          </p:nvPr>
        </p:nvSpPr>
        <p:spPr>
          <a:xfrm>
            <a:off x="445942" y="3122431"/>
            <a:ext cx="7524000" cy="1740514"/>
          </a:xfrm>
        </p:spPr>
        <p:txBody>
          <a:bodyPr/>
          <a:lstStyle>
            <a:lvl1pPr marL="0" indent="0">
              <a:lnSpc>
                <a:spcPts val="3000"/>
              </a:lnSpc>
              <a:buFont typeface="Arial" charset="0"/>
              <a:buNone/>
              <a:defRPr sz="2000">
                <a:solidFill>
                  <a:schemeClr val="bg1"/>
                </a:solidFill>
              </a:defRPr>
            </a:lvl1pPr>
          </a:lstStyle>
          <a:p>
            <a:r>
              <a:rPr lang="nl-NL" noProof="1"/>
              <a:t>Klik om ondertitel te bewerken</a:t>
            </a:r>
          </a:p>
        </p:txBody>
      </p:sp>
      <p:sp>
        <p:nvSpPr>
          <p:cNvPr id="3" name="Tijdelijke aanduiding voor tekst 2"/>
          <p:cNvSpPr>
            <a:spLocks noGrp="1"/>
          </p:cNvSpPr>
          <p:nvPr>
            <p:ph type="body" sz="quarter" idx="10" hasCustomPrompt="1"/>
          </p:nvPr>
        </p:nvSpPr>
        <p:spPr>
          <a:xfrm>
            <a:off x="473795" y="6186634"/>
            <a:ext cx="5746461" cy="509587"/>
          </a:xfrm>
        </p:spPr>
        <p:txBody>
          <a:bodyPr/>
          <a:lstStyle>
            <a:lvl1pPr marL="0" indent="0">
              <a:lnSpc>
                <a:spcPts val="1500"/>
              </a:lnSpc>
              <a:buFontTx/>
              <a:buNone/>
              <a:defRPr sz="1500">
                <a:solidFill>
                  <a:srgbClr val="006D8C"/>
                </a:solidFill>
              </a:defRPr>
            </a:lvl1pPr>
          </a:lstStyle>
          <a:p>
            <a:pPr lvl="0"/>
            <a:r>
              <a:rPr lang="en-US"/>
              <a:t>Datum | </a:t>
            </a:r>
            <a:r>
              <a:rPr lang="en-US" err="1"/>
              <a:t>Naam</a:t>
            </a:r>
            <a:r>
              <a:rPr lang="en-US"/>
              <a:t> auteur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6D8C"/>
                </a:solidFill>
              </a:defRPr>
            </a:lvl1pPr>
          </a:lstStyle>
          <a:p>
            <a:r>
              <a:rPr lang="nl-NL" noProof="1"/>
              <a:t>Klik om titel te bewerken</a:t>
            </a:r>
          </a:p>
        </p:txBody>
      </p:sp>
      <p:sp>
        <p:nvSpPr>
          <p:cNvPr id="3" name="Tijdelijke aanduiding voor inhou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1"/>
              <a:t>Klik om titel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15"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Voor eindia"/>
          <p:cNvGrpSpPr>
            <a:grpSpLocks noChangeAspect="1"/>
          </p:cNvGrpSpPr>
          <p:nvPr userDrawn="1"/>
        </p:nvGrpSpPr>
        <p:grpSpPr bwMode="auto">
          <a:xfrm>
            <a:off x="0" y="177800"/>
            <a:ext cx="8942388" cy="6680200"/>
            <a:chOff x="0" y="112"/>
            <a:chExt cx="5633" cy="4208"/>
          </a:xfrm>
        </p:grpSpPr>
        <p:sp>
          <p:nvSpPr>
            <p:cNvPr id="10"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pic>
        <p:nvPicPr>
          <p:cNvPr id="3" name="Tijdelijke aanduiding voor inhou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96800" y="4340781"/>
            <a:ext cx="1044332" cy="1051405"/>
          </a:xfrm>
          <a:prstGeom prst="rect">
            <a:avLst/>
          </a:prstGeom>
          <a:noFill/>
          <a:ln w="9525">
            <a:noFill/>
            <a:miter lim="800000"/>
            <a:headEnd/>
            <a:tailEnd/>
          </a:ln>
          <a:effectLst/>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577" y="3132269"/>
            <a:ext cx="1050908" cy="1055641"/>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577" y="1904831"/>
            <a:ext cx="1050908" cy="1055642"/>
          </a:xfrm>
          <a:prstGeom prst="rect">
            <a:avLst/>
          </a:prstGeom>
        </p:spPr>
      </p:pic>
      <p:sp>
        <p:nvSpPr>
          <p:cNvPr id="6" name="Titel 1"/>
          <p:cNvSpPr txBox="1">
            <a:spLocks/>
          </p:cNvSpPr>
          <p:nvPr userDrawn="1"/>
        </p:nvSpPr>
        <p:spPr bwMode="auto">
          <a:xfrm>
            <a:off x="1816868" y="1909140"/>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kern="0">
                <a:solidFill>
                  <a:srgbClr val="006D8C"/>
                </a:solidFill>
                <a:latin typeface="Arial" pitchFamily="34" charset="0"/>
                <a:cs typeface="Arial" pitchFamily="34" charset="0"/>
              </a:rPr>
              <a:t>www.iknl.nl</a:t>
            </a:r>
          </a:p>
        </p:txBody>
      </p:sp>
      <p:sp>
        <p:nvSpPr>
          <p:cNvPr id="7" name="Titel 1"/>
          <p:cNvSpPr txBox="1">
            <a:spLocks/>
          </p:cNvSpPr>
          <p:nvPr userDrawn="1"/>
        </p:nvSpPr>
        <p:spPr bwMode="auto">
          <a:xfrm>
            <a:off x="1800392" y="3136577"/>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latin typeface="+mn-lt"/>
              </a:rPr>
              <a:t>www.linkedin.com/company/iknl</a:t>
            </a:r>
            <a:endParaRPr lang="nl-NL" kern="0">
              <a:solidFill>
                <a:srgbClr val="006D8C"/>
              </a:solidFill>
              <a:latin typeface="+mn-lt"/>
              <a:cs typeface="Arial" pitchFamily="34" charset="0"/>
            </a:endParaRPr>
          </a:p>
        </p:txBody>
      </p:sp>
      <p:sp>
        <p:nvSpPr>
          <p:cNvPr id="8" name="Titel 1"/>
          <p:cNvSpPr txBox="1">
            <a:spLocks/>
          </p:cNvSpPr>
          <p:nvPr userDrawn="1"/>
        </p:nvSpPr>
        <p:spPr bwMode="auto">
          <a:xfrm>
            <a:off x="1800391" y="4355776"/>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rPr>
              <a:t>twitter.com/</a:t>
            </a:r>
            <a:r>
              <a:rPr lang="nl-NL" err="1">
                <a:solidFill>
                  <a:srgbClr val="006D8C"/>
                </a:solidFill>
              </a:rPr>
              <a:t>iknl</a:t>
            </a:r>
            <a:endParaRPr lang="nl-NL">
              <a:solidFill>
                <a:srgbClr val="006D8C"/>
              </a:solidFill>
            </a:endParaRPr>
          </a:p>
        </p:txBody>
      </p:sp>
    </p:spTree>
    <p:extLst>
      <p:ext uri="{BB962C8B-B14F-4D97-AF65-F5344CB8AC3E}">
        <p14:creationId xmlns:p14="http://schemas.microsoft.com/office/powerpoint/2010/main" val="1834699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1343" y="261940"/>
            <a:ext cx="6074930" cy="75565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p>
            <a:pPr lvl="0"/>
            <a:r>
              <a:rPr lang="nl-NL" noProof="1"/>
              <a:t>Klik om titel te bewerken</a:t>
            </a:r>
          </a:p>
        </p:txBody>
      </p:sp>
      <p:sp>
        <p:nvSpPr>
          <p:cNvPr id="1027" name="Rectangle 3"/>
          <p:cNvSpPr>
            <a:spLocks noGrp="1" noChangeArrowheads="1"/>
          </p:cNvSpPr>
          <p:nvPr>
            <p:ph type="body" idx="1"/>
          </p:nvPr>
        </p:nvSpPr>
        <p:spPr bwMode="auto">
          <a:xfrm>
            <a:off x="292822" y="1625879"/>
            <a:ext cx="7704000" cy="4462463"/>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p>
            <a:pPr lvl="0"/>
            <a:r>
              <a:rPr lang="nl-NL" noProof="1"/>
              <a:t>Klik om de opmaakprofielen van de modeltekst te bewerken</a:t>
            </a:r>
          </a:p>
          <a:p>
            <a:pPr lvl="1"/>
            <a:r>
              <a:rPr lang="nl-NL" noProof="1"/>
              <a:t>Tweede niveau</a:t>
            </a:r>
          </a:p>
          <a:p>
            <a:pPr lvl="2"/>
            <a:r>
              <a:rPr lang="nl-NL" noProof="1"/>
              <a:t>Derde niveau</a:t>
            </a:r>
          </a:p>
        </p:txBody>
      </p:sp>
      <p:grpSp>
        <p:nvGrpSpPr>
          <p:cNvPr id="5" name="Groep 4"/>
          <p:cNvGrpSpPr/>
          <p:nvPr/>
        </p:nvGrpSpPr>
        <p:grpSpPr>
          <a:xfrm>
            <a:off x="0" y="177800"/>
            <a:ext cx="8942388" cy="6680201"/>
            <a:chOff x="0" y="177800"/>
            <a:chExt cx="8942388" cy="6680201"/>
          </a:xfrm>
        </p:grpSpPr>
        <p:sp>
          <p:nvSpPr>
            <p:cNvPr id="6" name="Freeform 5"/>
            <p:cNvSpPr>
              <a:spLocks/>
            </p:cNvSpPr>
            <p:nvPr/>
          </p:nvSpPr>
          <p:spPr bwMode="auto">
            <a:xfrm>
              <a:off x="0" y="1227138"/>
              <a:ext cx="8932863" cy="5630863"/>
            </a:xfrm>
            <a:custGeom>
              <a:avLst/>
              <a:gdLst/>
              <a:ahLst/>
              <a:cxnLst>
                <a:cxn ang="0">
                  <a:pos x="39833" y="2340"/>
                </a:cxn>
                <a:cxn ang="0">
                  <a:pos x="38569" y="535"/>
                </a:cxn>
                <a:cxn ang="0">
                  <a:pos x="36591" y="0"/>
                </a:cxn>
                <a:cxn ang="0">
                  <a:pos x="0" y="0"/>
                </a:cxn>
                <a:cxn ang="0">
                  <a:pos x="0" y="20"/>
                </a:cxn>
                <a:cxn ang="0">
                  <a:pos x="0" y="40"/>
                </a:cxn>
                <a:cxn ang="0">
                  <a:pos x="0" y="1883"/>
                </a:cxn>
                <a:cxn ang="0">
                  <a:pos x="0" y="1924"/>
                </a:cxn>
                <a:cxn ang="0">
                  <a:pos x="35258" y="76"/>
                </a:cxn>
                <a:cxn ang="0">
                  <a:pos x="35511" y="69"/>
                </a:cxn>
                <a:cxn ang="0">
                  <a:pos x="37262" y="515"/>
                </a:cxn>
                <a:cxn ang="0">
                  <a:pos x="38250" y="1521"/>
                </a:cxn>
                <a:cxn ang="0">
                  <a:pos x="38809" y="3240"/>
                </a:cxn>
                <a:cxn ang="0">
                  <a:pos x="38812" y="3276"/>
                </a:cxn>
                <a:cxn ang="0">
                  <a:pos x="39962" y="25225"/>
                </a:cxn>
                <a:cxn ang="0">
                  <a:pos x="39973" y="25225"/>
                </a:cxn>
                <a:cxn ang="0">
                  <a:pos x="39993" y="25225"/>
                </a:cxn>
                <a:cxn ang="0">
                  <a:pos x="4000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20"/>
                    <a:pt x="0" y="20"/>
                    <a:pt x="0" y="20"/>
                  </a:cubicBezTo>
                  <a:cubicBezTo>
                    <a:pt x="0" y="40"/>
                    <a:pt x="0" y="40"/>
                    <a:pt x="0" y="40"/>
                  </a:cubicBezTo>
                  <a:cubicBezTo>
                    <a:pt x="0" y="1883"/>
                    <a:pt x="0" y="1883"/>
                    <a:pt x="0" y="1883"/>
                  </a:cubicBezTo>
                  <a:cubicBezTo>
                    <a:pt x="0" y="1924"/>
                    <a:pt x="0" y="1924"/>
                    <a:pt x="0" y="1924"/>
                  </a:cubicBezTo>
                  <a:cubicBezTo>
                    <a:pt x="35258" y="76"/>
                    <a:pt x="35258" y="76"/>
                    <a:pt x="35258" y="76"/>
                  </a:cubicBezTo>
                  <a:cubicBezTo>
                    <a:pt x="35345" y="71"/>
                    <a:pt x="35429" y="69"/>
                    <a:pt x="35511" y="69"/>
                  </a:cubicBezTo>
                  <a:cubicBezTo>
                    <a:pt x="36247" y="69"/>
                    <a:pt x="36818" y="245"/>
                    <a:pt x="37262" y="515"/>
                  </a:cubicBezTo>
                  <a:cubicBezTo>
                    <a:pt x="37706" y="784"/>
                    <a:pt x="38023" y="1147"/>
                    <a:pt x="38250" y="1521"/>
                  </a:cubicBezTo>
                  <a:cubicBezTo>
                    <a:pt x="38704" y="2270"/>
                    <a:pt x="38795" y="3065"/>
                    <a:pt x="38809" y="3240"/>
                  </a:cubicBezTo>
                  <a:cubicBezTo>
                    <a:pt x="38811" y="3264"/>
                    <a:pt x="38812" y="3276"/>
                    <a:pt x="38812" y="3276"/>
                  </a:cubicBezTo>
                  <a:cubicBezTo>
                    <a:pt x="39962" y="25225"/>
                    <a:pt x="39962" y="25225"/>
                    <a:pt x="39962" y="25225"/>
                  </a:cubicBezTo>
                  <a:cubicBezTo>
                    <a:pt x="39973" y="25225"/>
                    <a:pt x="39973" y="25225"/>
                    <a:pt x="39973" y="25225"/>
                  </a:cubicBezTo>
                  <a:cubicBezTo>
                    <a:pt x="39993" y="25225"/>
                    <a:pt x="39993" y="25225"/>
                    <a:pt x="39993" y="25225"/>
                  </a:cubicBezTo>
                  <a:cubicBezTo>
                    <a:pt x="40003" y="25225"/>
                    <a:pt x="40003" y="25225"/>
                    <a:pt x="4000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7" name="Freeform 7"/>
            <p:cNvSpPr>
              <a:spLocks noEditPoints="1"/>
            </p:cNvSpPr>
            <p:nvPr/>
          </p:nvSpPr>
          <p:spPr bwMode="auto">
            <a:xfrm>
              <a:off x="6845300" y="177800"/>
              <a:ext cx="360363" cy="560388"/>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8"/>
            <p:cNvSpPr>
              <a:spLocks noEditPoints="1"/>
            </p:cNvSpPr>
            <p:nvPr/>
          </p:nvSpPr>
          <p:spPr bwMode="auto">
            <a:xfrm>
              <a:off x="7223125" y="366713"/>
              <a:ext cx="669925" cy="371475"/>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noEditPoints="1"/>
            </p:cNvSpPr>
            <p:nvPr/>
          </p:nvSpPr>
          <p:spPr bwMode="auto">
            <a:xfrm>
              <a:off x="8001000" y="330200"/>
              <a:ext cx="941388" cy="406400"/>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78" r:id="rId5"/>
  </p:sldLayoutIdLst>
  <p:hf sldNum="0" hdr="0" dt="0"/>
  <p:txStyles>
    <p:title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p:titleStyle>
    <p:body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deed.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sdacademy.nl/nascholingen/begingoedzorggoed?ref=search"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begingoedzorggoed.n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msdacademy.nl/nascholingen/begingoedzorggoed?ref=search"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4884F-C9EF-4316-AC5A-B9B494758F18}"/>
              </a:ext>
            </a:extLst>
          </p:cNvPr>
          <p:cNvSpPr>
            <a:spLocks noGrp="1"/>
          </p:cNvSpPr>
          <p:nvPr>
            <p:ph type="ctrTitle"/>
          </p:nvPr>
        </p:nvSpPr>
        <p:spPr>
          <a:xfrm>
            <a:off x="466724" y="1434389"/>
            <a:ext cx="7524000" cy="878505"/>
          </a:xfrm>
        </p:spPr>
        <p:txBody>
          <a:bodyPr/>
          <a:lstStyle/>
          <a:p>
            <a:r>
              <a:rPr lang="nl-NL" dirty="0">
                <a:cs typeface="Arial"/>
              </a:rPr>
              <a:t>Disclaimer</a:t>
            </a:r>
            <a:endParaRPr lang="nl-NL" dirty="0"/>
          </a:p>
        </p:txBody>
      </p:sp>
      <p:sp>
        <p:nvSpPr>
          <p:cNvPr id="3" name="Ondertitel 2">
            <a:extLst>
              <a:ext uri="{FF2B5EF4-FFF2-40B4-BE49-F238E27FC236}">
                <a16:creationId xmlns:a16="http://schemas.microsoft.com/office/drawing/2014/main" id="{ED72F5A5-DA0E-4C6D-9FA8-975E165E12FD}"/>
              </a:ext>
            </a:extLst>
          </p:cNvPr>
          <p:cNvSpPr>
            <a:spLocks noGrp="1"/>
          </p:cNvSpPr>
          <p:nvPr>
            <p:ph type="subTitle" idx="1"/>
          </p:nvPr>
        </p:nvSpPr>
        <p:spPr>
          <a:xfrm>
            <a:off x="473991" y="2425302"/>
            <a:ext cx="7734368" cy="3473128"/>
          </a:xfrm>
        </p:spPr>
        <p:txBody>
          <a:bodyPr/>
          <a:lstStyle/>
          <a:p>
            <a:r>
              <a:rPr lang="nl-NL" dirty="0"/>
              <a:t>IKNL is eigenaar van alle intellectuele eigendomsrechten op de PowerPointpresentaties als onderdeel van de</a:t>
            </a:r>
            <a:r>
              <a:rPr lang="nl-NL" dirty="0">
                <a:solidFill>
                  <a:srgbClr val="FFFFFF"/>
                </a:solidFill>
                <a:latin typeface="Arial"/>
                <a:cs typeface="Arial"/>
              </a:rPr>
              <a:t> b-learning</a:t>
            </a:r>
            <a:r>
              <a:rPr lang="nl-NL" dirty="0">
                <a:latin typeface="Arial"/>
                <a:cs typeface="Arial"/>
              </a:rPr>
              <a:t>  </a:t>
            </a:r>
            <a:r>
              <a:rPr lang="nl-NL" dirty="0"/>
              <a:t>palliatieve zorg, inclusief het daarop vermelde logo van IKNL. IKNL en MSD aanvaarden geen aansprakelijkheid voor eventuele onjuistheden en/of onvolledigheden in de inhoud van het lesmateriaal. MSD heeft geen invloed gehad op de samenstelling van de b-learning.</a:t>
            </a:r>
          </a:p>
          <a:p>
            <a:pPr>
              <a:spcBef>
                <a:spcPts val="1800"/>
              </a:spcBef>
            </a:pPr>
            <a:r>
              <a:rPr lang="nl-NL" sz="2400" dirty="0">
                <a:cs typeface="Arial"/>
              </a:rPr>
              <a:t>Licentie</a:t>
            </a:r>
            <a:r>
              <a:rPr lang="nl-NL" dirty="0">
                <a:cs typeface="Arial"/>
              </a:rPr>
              <a:t>: </a:t>
            </a:r>
          </a:p>
          <a:p>
            <a:r>
              <a:rPr lang="nl-NL" dirty="0">
                <a:solidFill>
                  <a:srgbClr val="FFFFFF"/>
                </a:solidFill>
                <a:cs typeface="Arial"/>
                <a:hlinkClick r:id="rId3">
                  <a:extLst>
                    <a:ext uri="{A12FA001-AC4F-418D-AE19-62706E023703}">
                      <ahyp:hlinkClr xmlns:ahyp="http://schemas.microsoft.com/office/drawing/2018/hyperlinkcolor" val="tx"/>
                    </a:ext>
                  </a:extLst>
                </a:hlinkClick>
              </a:rPr>
              <a:t>Creative Commons:BY-NC-SA</a:t>
            </a:r>
            <a:r>
              <a:rPr lang="nl-NL" dirty="0">
                <a:solidFill>
                  <a:srgbClr val="FFFFFF"/>
                </a:solidFill>
                <a:cs typeface="Arial"/>
              </a:rPr>
              <a:t> </a:t>
            </a:r>
          </a:p>
          <a:p>
            <a:endParaRPr lang="nl-NL" dirty="0"/>
          </a:p>
        </p:txBody>
      </p:sp>
      <p:sp>
        <p:nvSpPr>
          <p:cNvPr id="4" name="Tijdelijke aanduiding voor tekst 3">
            <a:extLst>
              <a:ext uri="{FF2B5EF4-FFF2-40B4-BE49-F238E27FC236}">
                <a16:creationId xmlns:a16="http://schemas.microsoft.com/office/drawing/2014/main" id="{1815ABCE-BBBC-4B8B-936F-440D407974FB}"/>
              </a:ext>
            </a:extLst>
          </p:cNvPr>
          <p:cNvSpPr>
            <a:spLocks noGrp="1"/>
          </p:cNvSpPr>
          <p:nvPr>
            <p:ph type="body" sz="quarter" idx="10"/>
          </p:nvPr>
        </p:nvSpPr>
        <p:spPr>
          <a:xfrm>
            <a:off x="473795" y="6010836"/>
            <a:ext cx="5746461" cy="685386"/>
          </a:xfrm>
        </p:spPr>
        <p:txBody>
          <a:bodyPr/>
          <a:lstStyle/>
          <a:p>
            <a:endParaRPr lang="nl-NL" dirty="0"/>
          </a:p>
        </p:txBody>
      </p:sp>
      <p:pic>
        <p:nvPicPr>
          <p:cNvPr id="5" name="Afbeelding 4">
            <a:extLst>
              <a:ext uri="{FF2B5EF4-FFF2-40B4-BE49-F238E27FC236}">
                <a16:creationId xmlns:a16="http://schemas.microsoft.com/office/drawing/2014/main" id="{ACB67403-D463-4162-AAA4-104AC55EA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1175" y="5423611"/>
            <a:ext cx="838200" cy="295275"/>
          </a:xfrm>
          <a:prstGeom prst="rect">
            <a:avLst/>
          </a:prstGeom>
        </p:spPr>
      </p:pic>
    </p:spTree>
    <p:extLst>
      <p:ext uri="{BB962C8B-B14F-4D97-AF65-F5344CB8AC3E}">
        <p14:creationId xmlns:p14="http://schemas.microsoft.com/office/powerpoint/2010/main" val="2526774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Luisteren – voorbereiding filmfragment</a:t>
            </a:r>
          </a:p>
        </p:txBody>
      </p:sp>
      <p:sp>
        <p:nvSpPr>
          <p:cNvPr id="3" name="Tijdelijke aanduiding voor inhoud 2"/>
          <p:cNvSpPr>
            <a:spLocks noGrp="1"/>
          </p:cNvSpPr>
          <p:nvPr>
            <p:ph idx="1"/>
          </p:nvPr>
        </p:nvSpPr>
        <p:spPr>
          <a:xfrm>
            <a:off x="292822" y="1625879"/>
            <a:ext cx="8245536" cy="4462463"/>
          </a:xfrm>
        </p:spPr>
        <p:txBody>
          <a:bodyPr/>
          <a:lstStyle/>
          <a:p>
            <a:pPr marL="0" indent="0">
              <a:buNone/>
            </a:pPr>
            <a:r>
              <a:rPr lang="nl-NL"/>
              <a:t>Voorbereiding filmfragment casus Yvonne</a:t>
            </a:r>
          </a:p>
          <a:p>
            <a:pPr marL="0" indent="0">
              <a:buNone/>
            </a:pPr>
            <a:endParaRPr lang="nl-NL">
              <a:solidFill>
                <a:srgbClr val="FF0000"/>
              </a:solidFill>
            </a:endParaRPr>
          </a:p>
          <a:p>
            <a:pPr marL="143510" indent="-179705"/>
            <a:r>
              <a:rPr lang="nl-NL"/>
              <a:t>Kijkopdracht:</a:t>
            </a:r>
            <a:endParaRPr lang="nl-NL">
              <a:cs typeface="Arial"/>
            </a:endParaRPr>
          </a:p>
          <a:p>
            <a:pPr marL="423545" lvl="1" indent="-251460"/>
            <a:r>
              <a:rPr lang="nl-NL"/>
              <a:t>Wat valt je op bij het zien van dit fragment?</a:t>
            </a:r>
            <a:endParaRPr lang="nl-NL">
              <a:cs typeface="Arial"/>
            </a:endParaRPr>
          </a:p>
          <a:p>
            <a:pPr marL="171450" lvl="1" indent="0">
              <a:buNone/>
            </a:pPr>
            <a:endParaRPr lang="nl-NL"/>
          </a:p>
          <a:p>
            <a:pPr marL="171450" lvl="1" indent="0">
              <a:buNone/>
            </a:pPr>
            <a:r>
              <a:rPr lang="nl-NL"/>
              <a:t>Kijk zowel naar het optreden van de arts als naar de reactie van patiënte Yvonne, haar twee kinderen en haar man.</a:t>
            </a:r>
            <a:endParaRPr lang="nl-NL">
              <a:cs typeface="Arial"/>
            </a:endParaRPr>
          </a:p>
          <a:p>
            <a:pPr marL="171450" lvl="1" indent="0">
              <a:buNone/>
            </a:pPr>
            <a:endParaRPr lang="nl-NL">
              <a:cs typeface="Arial"/>
            </a:endParaRPr>
          </a:p>
          <a:p>
            <a:pPr marL="0" indent="0">
              <a:buNone/>
            </a:pPr>
            <a:endParaRPr lang="nl-NL">
              <a:cs typeface="Arial"/>
            </a:endParaRPr>
          </a:p>
          <a:p>
            <a:pPr marL="171450" lvl="1" indent="0">
              <a:buNone/>
            </a:pPr>
            <a:endParaRPr lang="nl-NL">
              <a:cs typeface="Arial"/>
            </a:endParaRPr>
          </a:p>
        </p:txBody>
      </p:sp>
      <p:pic>
        <p:nvPicPr>
          <p:cNvPr id="4" name="Afbeelding 3">
            <a:extLst>
              <a:ext uri="{FF2B5EF4-FFF2-40B4-BE49-F238E27FC236}">
                <a16:creationId xmlns:a16="http://schemas.microsoft.com/office/drawing/2014/main" id="{0D90AF94-5F56-4412-80BA-93AAB954158F}"/>
              </a:ext>
            </a:extLst>
          </p:cNvPr>
          <p:cNvPicPr>
            <a:picLocks noChangeAspect="1"/>
          </p:cNvPicPr>
          <p:nvPr/>
        </p:nvPicPr>
        <p:blipFill>
          <a:blip r:embed="rId3"/>
          <a:stretch>
            <a:fillRect/>
          </a:stretch>
        </p:blipFill>
        <p:spPr>
          <a:xfrm>
            <a:off x="6103918" y="1456492"/>
            <a:ext cx="2343713" cy="1357302"/>
          </a:xfrm>
          <a:prstGeom prst="rect">
            <a:avLst/>
          </a:prstGeom>
        </p:spPr>
      </p:pic>
    </p:spTree>
    <p:extLst>
      <p:ext uri="{BB962C8B-B14F-4D97-AF65-F5344CB8AC3E}">
        <p14:creationId xmlns:p14="http://schemas.microsoft.com/office/powerpoint/2010/main" val="1026432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Luisteren – filmfragment Yvonne</a:t>
            </a:r>
          </a:p>
        </p:txBody>
      </p:sp>
      <p:sp>
        <p:nvSpPr>
          <p:cNvPr id="3" name="Tijdelijke aanduiding voor inhoud 2"/>
          <p:cNvSpPr>
            <a:spLocks noGrp="1"/>
          </p:cNvSpPr>
          <p:nvPr>
            <p:ph idx="1"/>
          </p:nvPr>
        </p:nvSpPr>
        <p:spPr>
          <a:xfrm>
            <a:off x="292822" y="1625879"/>
            <a:ext cx="8079282" cy="4462463"/>
          </a:xfrm>
        </p:spPr>
        <p:txBody>
          <a:bodyPr/>
          <a:lstStyle/>
          <a:p>
            <a:pPr marL="0" lvl="0" indent="0">
              <a:buNone/>
            </a:pPr>
            <a:r>
              <a:rPr lang="nl-NL" dirty="0"/>
              <a:t>Filmfragment casus Yvonne, heeft borstkanker met metastasen in de lever en botten. </a:t>
            </a:r>
          </a:p>
          <a:p>
            <a:pPr marL="0" lvl="0" indent="0">
              <a:buNone/>
            </a:pPr>
            <a:endParaRPr lang="nl-NL" dirty="0">
              <a:highlight>
                <a:srgbClr val="FFFF00"/>
              </a:highlight>
              <a:cs typeface="Arial"/>
            </a:endParaRPr>
          </a:p>
          <a:p>
            <a:pPr marL="0" indent="0">
              <a:buNone/>
            </a:pPr>
            <a:r>
              <a:rPr lang="nl-NL" dirty="0">
                <a:cs typeface="Arial"/>
                <a:hlinkClick r:id="rId3"/>
              </a:rPr>
              <a:t>Link filmfragment Yvonne op de poli</a:t>
            </a:r>
            <a:endParaRPr lang="nl-NL" dirty="0">
              <a:cs typeface="Arial"/>
            </a:endParaRPr>
          </a:p>
          <a:p>
            <a:pPr marL="423373" lvl="1" indent="-179705"/>
            <a:r>
              <a:rPr lang="nl-NL" dirty="0"/>
              <a:t>Yvonne komt met haar gezin, man Hans en 2 kinderen Cindy en Roy, op de poli voor een gesprek met de arts:</a:t>
            </a:r>
            <a:endParaRPr lang="nl-NL" dirty="0">
              <a:cs typeface="Arial"/>
            </a:endParaRPr>
          </a:p>
          <a:p>
            <a:pPr marL="424800" lvl="1">
              <a:buNone/>
            </a:pPr>
            <a:r>
              <a:rPr lang="nl-NL" dirty="0">
                <a:cs typeface="Arial"/>
              </a:rPr>
              <a:t>	minuut 0 - 3.22 (of tot einde fragment: 5.57 minuten)</a:t>
            </a:r>
          </a:p>
        </p:txBody>
      </p:sp>
      <p:pic>
        <p:nvPicPr>
          <p:cNvPr id="4" name="Afbeelding 4" descr="Afbeelding met tekst&#10;&#10;Beschrijving is gegenereerd met zeer hoge betrouwbaarheid">
            <a:extLst>
              <a:ext uri="{FF2B5EF4-FFF2-40B4-BE49-F238E27FC236}">
                <a16:creationId xmlns:a16="http://schemas.microsoft.com/office/drawing/2014/main" id="{047CCA6B-36D0-4C05-9123-F429D486912E}"/>
              </a:ext>
            </a:extLst>
          </p:cNvPr>
          <p:cNvPicPr>
            <a:picLocks noChangeAspect="1"/>
          </p:cNvPicPr>
          <p:nvPr/>
        </p:nvPicPr>
        <p:blipFill>
          <a:blip r:embed="rId4"/>
          <a:stretch>
            <a:fillRect/>
          </a:stretch>
        </p:blipFill>
        <p:spPr>
          <a:xfrm>
            <a:off x="5814010" y="2140527"/>
            <a:ext cx="2222616" cy="1288473"/>
          </a:xfrm>
          <a:prstGeom prst="rect">
            <a:avLst/>
          </a:prstGeom>
        </p:spPr>
      </p:pic>
    </p:spTree>
    <p:extLst>
      <p:ext uri="{BB962C8B-B14F-4D97-AF65-F5344CB8AC3E}">
        <p14:creationId xmlns:p14="http://schemas.microsoft.com/office/powerpoint/2010/main" val="2297494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D27F8-84D8-445B-A954-5F329CDAB48C}"/>
              </a:ext>
            </a:extLst>
          </p:cNvPr>
          <p:cNvSpPr>
            <a:spLocks noGrp="1"/>
          </p:cNvSpPr>
          <p:nvPr>
            <p:ph type="title"/>
          </p:nvPr>
        </p:nvSpPr>
        <p:spPr/>
        <p:txBody>
          <a:bodyPr/>
          <a:lstStyle/>
          <a:p>
            <a:r>
              <a:rPr lang="nl-NL"/>
              <a:t>Luisteren – nabespreking filmfragment</a:t>
            </a:r>
          </a:p>
        </p:txBody>
      </p:sp>
      <p:sp>
        <p:nvSpPr>
          <p:cNvPr id="3" name="Tijdelijke aanduiding voor inhoud 2">
            <a:extLst>
              <a:ext uri="{FF2B5EF4-FFF2-40B4-BE49-F238E27FC236}">
                <a16:creationId xmlns:a16="http://schemas.microsoft.com/office/drawing/2014/main" id="{DE3B3C1B-263A-4C8F-9A16-696E810329C6}"/>
              </a:ext>
            </a:extLst>
          </p:cNvPr>
          <p:cNvSpPr>
            <a:spLocks noGrp="1"/>
          </p:cNvSpPr>
          <p:nvPr>
            <p:ph idx="1"/>
          </p:nvPr>
        </p:nvSpPr>
        <p:spPr>
          <a:xfrm>
            <a:off x="292821" y="1625879"/>
            <a:ext cx="8287507" cy="4462463"/>
          </a:xfrm>
        </p:spPr>
        <p:txBody>
          <a:bodyPr/>
          <a:lstStyle/>
          <a:p>
            <a:pPr marL="0" indent="0">
              <a:buNone/>
            </a:pPr>
            <a:r>
              <a:rPr lang="nl-NL" dirty="0"/>
              <a:t>Nabespreken op: </a:t>
            </a:r>
          </a:p>
          <a:p>
            <a:pPr marL="422910" lvl="1" indent="-251460"/>
            <a:r>
              <a:rPr lang="nl-NL" dirty="0">
                <a:cs typeface="Arial"/>
              </a:rPr>
              <a:t>Hoe ervaar je dit gesprek?</a:t>
            </a:r>
          </a:p>
          <a:p>
            <a:pPr marL="422910" lvl="1" indent="-251460"/>
            <a:r>
              <a:rPr lang="nl-NL" dirty="0">
                <a:solidFill>
                  <a:srgbClr val="000000"/>
                </a:solidFill>
                <a:cs typeface="Arial"/>
              </a:rPr>
              <a:t>Wat doet het bij je?</a:t>
            </a:r>
          </a:p>
          <a:p>
            <a:pPr marL="171450" lvl="1" indent="0">
              <a:buNone/>
            </a:pPr>
            <a:endParaRPr lang="nl-NL" dirty="0">
              <a:cs typeface="Arial"/>
            </a:endParaRPr>
          </a:p>
          <a:p>
            <a:pPr marL="422910" lvl="1" indent="-251460"/>
            <a:r>
              <a:rPr lang="nl-NL" dirty="0">
                <a:cs typeface="Arial"/>
              </a:rPr>
              <a:t>Hoe maak jij contact tijdens een moeilijk gesprek?</a:t>
            </a:r>
          </a:p>
          <a:p>
            <a:pPr marL="422910" lvl="1" indent="-251460"/>
            <a:endParaRPr lang="nl-NL" dirty="0">
              <a:cs typeface="Arial"/>
            </a:endParaRPr>
          </a:p>
          <a:p>
            <a:pPr marL="0" indent="0">
              <a:buNone/>
            </a:pPr>
            <a:endParaRPr lang="nl-NL" dirty="0">
              <a:solidFill>
                <a:srgbClr val="000000"/>
              </a:solidFill>
              <a:cs typeface="Arial"/>
            </a:endParaRPr>
          </a:p>
          <a:p>
            <a:pPr marL="143510" indent="-179705"/>
            <a:endParaRPr lang="nl-NL" dirty="0">
              <a:cs typeface="Arial"/>
            </a:endParaRPr>
          </a:p>
        </p:txBody>
      </p:sp>
    </p:spTree>
    <p:extLst>
      <p:ext uri="{BB962C8B-B14F-4D97-AF65-F5344CB8AC3E}">
        <p14:creationId xmlns:p14="http://schemas.microsoft.com/office/powerpoint/2010/main" val="1629287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Luisteren – vervolggesprek Yvonne</a:t>
            </a:r>
          </a:p>
        </p:txBody>
      </p:sp>
      <p:sp>
        <p:nvSpPr>
          <p:cNvPr id="3" name="Tijdelijke aanduiding voor inhoud 2"/>
          <p:cNvSpPr>
            <a:spLocks noGrp="1"/>
          </p:cNvSpPr>
          <p:nvPr>
            <p:ph idx="1"/>
          </p:nvPr>
        </p:nvSpPr>
        <p:spPr>
          <a:xfrm>
            <a:off x="292822" y="1625879"/>
            <a:ext cx="7999408" cy="4462463"/>
          </a:xfrm>
        </p:spPr>
        <p:txBody>
          <a:bodyPr/>
          <a:lstStyle/>
          <a:p>
            <a:pPr marL="0" indent="0">
              <a:buNone/>
            </a:pPr>
            <a:r>
              <a:rPr lang="nl-NL"/>
              <a:t>Nu zit jij als zorgverlener in deze situatie. </a:t>
            </a:r>
          </a:p>
          <a:p>
            <a:pPr marL="0" indent="0">
              <a:buNone/>
            </a:pPr>
            <a:endParaRPr lang="en-US"/>
          </a:p>
          <a:p>
            <a:pPr marL="342900" indent="-342900">
              <a:buFont typeface="Arial"/>
              <a:buChar char="•"/>
            </a:pPr>
            <a:r>
              <a:rPr lang="nl-NL"/>
              <a:t>Hoe zou jij dit gesprek vervolgen?</a:t>
            </a:r>
            <a:endParaRPr lang="en-US"/>
          </a:p>
          <a:p>
            <a:pPr marL="342900" indent="-342900">
              <a:buFont typeface="Arial"/>
              <a:buChar char="•"/>
            </a:pPr>
            <a:r>
              <a:rPr lang="nl-NL">
                <a:cs typeface="Arial"/>
              </a:rPr>
              <a:t>Hoe zou je dit aanpakken?</a:t>
            </a:r>
            <a:endParaRPr lang="nl-NL"/>
          </a:p>
          <a:p>
            <a:pPr marL="342900" indent="-342900">
              <a:buFont typeface="Arial"/>
              <a:buChar char="•"/>
            </a:pPr>
            <a:r>
              <a:rPr lang="nl-NL"/>
              <a:t>Hoe zou je contact maken met de kinderen en de partner?</a:t>
            </a:r>
            <a:endParaRPr lang="en-US"/>
          </a:p>
          <a:p>
            <a:pPr marL="0" indent="0">
              <a:buNone/>
            </a:pPr>
            <a:endParaRPr lang="nl-NL">
              <a:cs typeface="Arial"/>
            </a:endParaRPr>
          </a:p>
          <a:p>
            <a:pPr marL="143510" indent="-179705"/>
            <a:endParaRPr lang="nl-NL">
              <a:cs typeface="Arial"/>
            </a:endParaRPr>
          </a:p>
        </p:txBody>
      </p:sp>
    </p:spTree>
    <p:extLst>
      <p:ext uri="{BB962C8B-B14F-4D97-AF65-F5344CB8AC3E}">
        <p14:creationId xmlns:p14="http://schemas.microsoft.com/office/powerpoint/2010/main" val="133009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Afloop casus Yvonne</a:t>
            </a:r>
          </a:p>
        </p:txBody>
      </p:sp>
      <p:sp>
        <p:nvSpPr>
          <p:cNvPr id="3" name="Tijdelijke aanduiding voor inhoud 2"/>
          <p:cNvSpPr>
            <a:spLocks noGrp="1"/>
          </p:cNvSpPr>
          <p:nvPr>
            <p:ph idx="1"/>
          </p:nvPr>
        </p:nvSpPr>
        <p:spPr>
          <a:xfrm>
            <a:off x="292822" y="1625879"/>
            <a:ext cx="8079282" cy="4462463"/>
          </a:xfrm>
        </p:spPr>
        <p:txBody>
          <a:bodyPr/>
          <a:lstStyle/>
          <a:p>
            <a:pPr marL="143510" indent="-179705"/>
            <a:r>
              <a:rPr lang="nl-NL" dirty="0"/>
              <a:t>De volgende morgen heeft de arts samen met een verpleegkundige uit het palliatief team Yvonne thuis bezocht in bijzijn van haar familie en</a:t>
            </a:r>
          </a:p>
          <a:p>
            <a:pPr marL="143510" indent="-179705"/>
            <a:r>
              <a:rPr lang="nl-NL" dirty="0"/>
              <a:t>Gesprek over euthanasie c.q. palliatief sederen</a:t>
            </a:r>
            <a:endParaRPr lang="nl-NL" dirty="0">
              <a:cs typeface="Arial"/>
            </a:endParaRPr>
          </a:p>
          <a:p>
            <a:pPr marL="143510" indent="-179705"/>
            <a:r>
              <a:rPr lang="nl-NL" dirty="0"/>
              <a:t>Existentiële situatie </a:t>
            </a:r>
            <a:endParaRPr lang="nl-NL" dirty="0">
              <a:cs typeface="Arial"/>
            </a:endParaRPr>
          </a:p>
          <a:p>
            <a:pPr marL="143510" indent="-179705"/>
            <a:r>
              <a:rPr lang="nl-NL" dirty="0"/>
              <a:t>Yvonne is kort daarna gesedeerd.</a:t>
            </a:r>
            <a:endParaRPr lang="nl-NL" dirty="0">
              <a:cs typeface="Arial"/>
            </a:endParaRPr>
          </a:p>
          <a:p>
            <a:pPr marL="143510" indent="-179705"/>
            <a:r>
              <a:rPr lang="nl-NL" dirty="0"/>
              <a:t>Na twee dagen overleed zij rustig in bijzijn van haar familie</a:t>
            </a:r>
            <a:r>
              <a:rPr lang="nl-NL" dirty="0">
                <a:cs typeface="Arial"/>
              </a:rPr>
              <a:t>.</a:t>
            </a:r>
          </a:p>
        </p:txBody>
      </p:sp>
    </p:spTree>
    <p:extLst>
      <p:ext uri="{BB962C8B-B14F-4D97-AF65-F5344CB8AC3E}">
        <p14:creationId xmlns:p14="http://schemas.microsoft.com/office/powerpoint/2010/main" val="990037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7C0D6-5C8F-4069-BBF6-6B9DA5F25248}"/>
              </a:ext>
            </a:extLst>
          </p:cNvPr>
          <p:cNvSpPr>
            <a:spLocks noGrp="1"/>
          </p:cNvSpPr>
          <p:nvPr>
            <p:ph type="ctrTitle"/>
          </p:nvPr>
        </p:nvSpPr>
        <p:spPr/>
        <p:txBody>
          <a:bodyPr/>
          <a:lstStyle/>
          <a:p>
            <a:r>
              <a:rPr lang="nl-NL"/>
              <a:t>Stiltes</a:t>
            </a:r>
          </a:p>
        </p:txBody>
      </p:sp>
      <p:sp>
        <p:nvSpPr>
          <p:cNvPr id="3" name="Ondertitel 2">
            <a:extLst>
              <a:ext uri="{FF2B5EF4-FFF2-40B4-BE49-F238E27FC236}">
                <a16:creationId xmlns:a16="http://schemas.microsoft.com/office/drawing/2014/main" id="{049C923F-4EC7-46E5-97F3-438DBD1F44FA}"/>
              </a:ext>
            </a:extLst>
          </p:cNvPr>
          <p:cNvSpPr>
            <a:spLocks noGrp="1"/>
          </p:cNvSpPr>
          <p:nvPr>
            <p:ph type="subTitle" idx="1"/>
          </p:nvPr>
        </p:nvSpPr>
        <p:spPr/>
        <p:txBody>
          <a:bodyPr/>
          <a:lstStyle/>
          <a:p>
            <a:r>
              <a:rPr lang="nl-NL" dirty="0"/>
              <a:t>Onderdeel van de workshop Effectieve communicatie</a:t>
            </a:r>
          </a:p>
          <a:p>
            <a:endParaRPr lang="nl-NL" dirty="0"/>
          </a:p>
        </p:txBody>
      </p:sp>
      <p:sp>
        <p:nvSpPr>
          <p:cNvPr id="4" name="Tijdelijke aanduiding voor tekst 3">
            <a:extLst>
              <a:ext uri="{FF2B5EF4-FFF2-40B4-BE49-F238E27FC236}">
                <a16:creationId xmlns:a16="http://schemas.microsoft.com/office/drawing/2014/main" id="{7F821482-E218-4935-803B-CF7E73994356}"/>
              </a:ext>
            </a:extLst>
          </p:cNvPr>
          <p:cNvSpPr>
            <a:spLocks noGrp="1"/>
          </p:cNvSpPr>
          <p:nvPr>
            <p:ph type="body" sz="quarter" idx="10"/>
          </p:nvPr>
        </p:nvSpPr>
        <p:spPr/>
        <p:txBody>
          <a:bodyPr/>
          <a:lstStyle/>
          <a:p>
            <a:endParaRPr lang="nl-NL"/>
          </a:p>
        </p:txBody>
      </p:sp>
      <p:pic>
        <p:nvPicPr>
          <p:cNvPr id="5" name="Afbeelding 4">
            <a:extLst>
              <a:ext uri="{FF2B5EF4-FFF2-40B4-BE49-F238E27FC236}">
                <a16:creationId xmlns:a16="http://schemas.microsoft.com/office/drawing/2014/main" id="{E3773A19-229B-4047-AF2A-664962579A80}"/>
              </a:ext>
            </a:extLst>
          </p:cNvPr>
          <p:cNvPicPr>
            <a:picLocks noChangeAspect="1"/>
          </p:cNvPicPr>
          <p:nvPr/>
        </p:nvPicPr>
        <p:blipFill>
          <a:blip r:embed="rId3"/>
          <a:stretch>
            <a:fillRect/>
          </a:stretch>
        </p:blipFill>
        <p:spPr>
          <a:xfrm>
            <a:off x="5697443" y="3342232"/>
            <a:ext cx="2383743" cy="2182557"/>
          </a:xfrm>
          <a:prstGeom prst="rect">
            <a:avLst/>
          </a:prstGeom>
        </p:spPr>
      </p:pic>
    </p:spTree>
    <p:extLst>
      <p:ext uri="{BB962C8B-B14F-4D97-AF65-F5344CB8AC3E}">
        <p14:creationId xmlns:p14="http://schemas.microsoft.com/office/powerpoint/2010/main" val="238688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A43C9-6A04-4841-8E7B-EC6F11309529}"/>
              </a:ext>
            </a:extLst>
          </p:cNvPr>
          <p:cNvSpPr>
            <a:spLocks noGrp="1"/>
          </p:cNvSpPr>
          <p:nvPr>
            <p:ph type="title"/>
          </p:nvPr>
        </p:nvSpPr>
        <p:spPr/>
        <p:txBody>
          <a:bodyPr/>
          <a:lstStyle/>
          <a:p>
            <a:r>
              <a:rPr lang="nl-NL"/>
              <a:t>Programma Stiltes</a:t>
            </a:r>
          </a:p>
        </p:txBody>
      </p:sp>
      <p:sp>
        <p:nvSpPr>
          <p:cNvPr id="3" name="Tijdelijke aanduiding voor inhoud 2">
            <a:extLst>
              <a:ext uri="{FF2B5EF4-FFF2-40B4-BE49-F238E27FC236}">
                <a16:creationId xmlns:a16="http://schemas.microsoft.com/office/drawing/2014/main" id="{727B7FAE-9542-49B5-B9EB-2E0F30E66558}"/>
              </a:ext>
            </a:extLst>
          </p:cNvPr>
          <p:cNvSpPr>
            <a:spLocks noGrp="1"/>
          </p:cNvSpPr>
          <p:nvPr>
            <p:ph idx="1"/>
          </p:nvPr>
        </p:nvSpPr>
        <p:spPr/>
        <p:txBody>
          <a:bodyPr/>
          <a:lstStyle/>
          <a:p>
            <a:pPr marL="143510" indent="-179705"/>
            <a:r>
              <a:rPr lang="nl-NL" dirty="0"/>
              <a:t>Stiltes reflectievraag</a:t>
            </a:r>
          </a:p>
          <a:p>
            <a:pPr marL="423545" lvl="1" indent="-251460"/>
            <a:r>
              <a:rPr lang="nl-NL" dirty="0"/>
              <a:t>Bespreken moeilijkheden</a:t>
            </a:r>
            <a:endParaRPr lang="nl-NL" dirty="0">
              <a:cs typeface="Arial"/>
            </a:endParaRPr>
          </a:p>
          <a:p>
            <a:pPr marL="423545" lvl="1" indent="-251460"/>
            <a:r>
              <a:rPr lang="nl-NL" dirty="0"/>
              <a:t>Non-verbaal gedrag</a:t>
            </a:r>
            <a:endParaRPr lang="nl-NL" dirty="0">
              <a:cs typeface="Arial"/>
            </a:endParaRPr>
          </a:p>
          <a:p>
            <a:pPr marL="143510" indent="-179705"/>
            <a:r>
              <a:rPr lang="nl-NL" dirty="0"/>
              <a:t>Rollenspel eigen casus</a:t>
            </a:r>
            <a:endParaRPr lang="nl-NL" dirty="0">
              <a:cs typeface="Arial"/>
            </a:endParaRPr>
          </a:p>
        </p:txBody>
      </p:sp>
    </p:spTree>
    <p:extLst>
      <p:ext uri="{BB962C8B-B14F-4D97-AF65-F5344CB8AC3E}">
        <p14:creationId xmlns:p14="http://schemas.microsoft.com/office/powerpoint/2010/main" val="3787289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Reflectievraag over stiltes - reacties</a:t>
            </a:r>
          </a:p>
        </p:txBody>
      </p:sp>
      <p:sp>
        <p:nvSpPr>
          <p:cNvPr id="3" name="Tijdelijke aanduiding voor inhoud 2"/>
          <p:cNvSpPr>
            <a:spLocks noGrp="1"/>
          </p:cNvSpPr>
          <p:nvPr>
            <p:ph idx="1"/>
          </p:nvPr>
        </p:nvSpPr>
        <p:spPr>
          <a:xfrm>
            <a:off x="292822" y="1625879"/>
            <a:ext cx="8087090" cy="4462463"/>
          </a:xfrm>
        </p:spPr>
        <p:txBody>
          <a:bodyPr/>
          <a:lstStyle/>
          <a:p>
            <a:pPr marL="0" lvl="0" indent="0">
              <a:buNone/>
            </a:pPr>
            <a:r>
              <a:rPr lang="nl-NL" dirty="0"/>
              <a:t>Stiltes zijn een onvermijdelijk onderdeel van een gesprek. Ze kunnen ongemakkelijk aanvoelen.</a:t>
            </a:r>
          </a:p>
          <a:p>
            <a:pPr marL="342900" lvl="0" indent="-342900">
              <a:spcBef>
                <a:spcPts val="1800"/>
              </a:spcBef>
              <a:buFont typeface="Arial" panose="020B0604020202020204" pitchFamily="34" charset="0"/>
              <a:buChar char="•"/>
            </a:pPr>
            <a:r>
              <a:rPr lang="nl-NL" dirty="0"/>
              <a:t>Hoe is dit bij jou? Wanneer voel je je ongemakkelijk bij stiltes? En na hoeveel tijd voel je dit?</a:t>
            </a:r>
            <a:endParaRPr lang="nl-NL" dirty="0">
              <a:solidFill>
                <a:srgbClr val="BAEAF9"/>
              </a:solidFill>
              <a:cs typeface="Arial"/>
            </a:endParaRPr>
          </a:p>
          <a:p>
            <a:pPr marL="0" lvl="0" indent="0">
              <a:buNone/>
            </a:pPr>
            <a:endParaRPr lang="nl-NL" dirty="0">
              <a:cs typeface="Arial"/>
            </a:endParaRPr>
          </a:p>
          <a:p>
            <a:pPr marL="0" lvl="0" indent="0">
              <a:buNone/>
            </a:pPr>
            <a:r>
              <a:rPr lang="nl-NL" dirty="0">
                <a:cs typeface="Arial"/>
              </a:rPr>
              <a:t>Gesprek over non-verbaal gedrag tijdens stiltes.</a:t>
            </a:r>
          </a:p>
          <a:p>
            <a:pPr marL="622300" lvl="1" indent="-342900"/>
            <a:r>
              <a:rPr lang="nl-NL" dirty="0">
                <a:cs typeface="Arial"/>
              </a:rPr>
              <a:t>Hoe doe jij dit?</a:t>
            </a:r>
          </a:p>
          <a:p>
            <a:pPr marL="622300" lvl="1" indent="-342900"/>
            <a:r>
              <a:rPr lang="nl-NL" dirty="0">
                <a:cs typeface="Arial"/>
              </a:rPr>
              <a:t>Wat ligt je goed? Wat minder?</a:t>
            </a:r>
          </a:p>
        </p:txBody>
      </p:sp>
    </p:spTree>
    <p:extLst>
      <p:ext uri="{BB962C8B-B14F-4D97-AF65-F5344CB8AC3E}">
        <p14:creationId xmlns:p14="http://schemas.microsoft.com/office/powerpoint/2010/main" val="168903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9AD22-BE7A-4CAF-8D10-B5F4280227A0}"/>
              </a:ext>
            </a:extLst>
          </p:cNvPr>
          <p:cNvSpPr>
            <a:spLocks noGrp="1"/>
          </p:cNvSpPr>
          <p:nvPr>
            <p:ph type="title"/>
          </p:nvPr>
        </p:nvSpPr>
        <p:spPr/>
        <p:txBody>
          <a:bodyPr/>
          <a:lstStyle/>
          <a:p>
            <a:r>
              <a:rPr lang="nl-NL"/>
              <a:t>Stiltes - rollenspel</a:t>
            </a:r>
          </a:p>
        </p:txBody>
      </p:sp>
      <p:sp>
        <p:nvSpPr>
          <p:cNvPr id="3" name="Tijdelijke aanduiding voor inhoud 2">
            <a:extLst>
              <a:ext uri="{FF2B5EF4-FFF2-40B4-BE49-F238E27FC236}">
                <a16:creationId xmlns:a16="http://schemas.microsoft.com/office/drawing/2014/main" id="{D7C4682E-B89F-4280-9AF7-89A65434C7D7}"/>
              </a:ext>
            </a:extLst>
          </p:cNvPr>
          <p:cNvSpPr>
            <a:spLocks noGrp="1"/>
          </p:cNvSpPr>
          <p:nvPr>
            <p:ph idx="1"/>
          </p:nvPr>
        </p:nvSpPr>
        <p:spPr/>
        <p:txBody>
          <a:bodyPr/>
          <a:lstStyle/>
          <a:p>
            <a:pPr marL="0" indent="0">
              <a:buNone/>
            </a:pPr>
            <a:r>
              <a:rPr lang="nl-NL"/>
              <a:t>Rollenspel over stiltes en non-verbaal gedrag. </a:t>
            </a:r>
          </a:p>
          <a:p>
            <a:endParaRPr lang="nl-NL"/>
          </a:p>
          <a:p>
            <a:r>
              <a:rPr lang="nl-NL"/>
              <a:t>Casus van de deelnemer(s)</a:t>
            </a:r>
          </a:p>
          <a:p>
            <a:endParaRPr lang="en-US"/>
          </a:p>
          <a:p>
            <a:endParaRPr lang="nl-NL"/>
          </a:p>
          <a:p>
            <a:endParaRPr lang="nl-NL"/>
          </a:p>
        </p:txBody>
      </p:sp>
    </p:spTree>
    <p:extLst>
      <p:ext uri="{BB962C8B-B14F-4D97-AF65-F5344CB8AC3E}">
        <p14:creationId xmlns:p14="http://schemas.microsoft.com/office/powerpoint/2010/main" val="3893557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B793D-6E06-425E-A3EC-1464FCE2294E}"/>
              </a:ext>
            </a:extLst>
          </p:cNvPr>
          <p:cNvSpPr>
            <a:spLocks noGrp="1"/>
          </p:cNvSpPr>
          <p:nvPr>
            <p:ph type="title"/>
          </p:nvPr>
        </p:nvSpPr>
        <p:spPr>
          <a:xfrm>
            <a:off x="471343" y="261940"/>
            <a:ext cx="6449962" cy="755650"/>
          </a:xfrm>
        </p:spPr>
        <p:txBody>
          <a:bodyPr/>
          <a:lstStyle/>
          <a:p>
            <a:r>
              <a:rPr lang="nl-NL" dirty="0"/>
              <a:t>Stiltes – rollenspel Femke -optioneel- </a:t>
            </a:r>
            <a:r>
              <a:rPr lang="nl-NL" sz="2000" dirty="0"/>
              <a:t>(1 van 2)</a:t>
            </a:r>
          </a:p>
        </p:txBody>
      </p:sp>
      <p:sp>
        <p:nvSpPr>
          <p:cNvPr id="3" name="Tijdelijke aanduiding voor inhoud 2">
            <a:extLst>
              <a:ext uri="{FF2B5EF4-FFF2-40B4-BE49-F238E27FC236}">
                <a16:creationId xmlns:a16="http://schemas.microsoft.com/office/drawing/2014/main" id="{AA41E139-F8B9-43E8-968C-8215E0D23A25}"/>
              </a:ext>
            </a:extLst>
          </p:cNvPr>
          <p:cNvSpPr>
            <a:spLocks noGrp="1"/>
          </p:cNvSpPr>
          <p:nvPr>
            <p:ph idx="1"/>
          </p:nvPr>
        </p:nvSpPr>
        <p:spPr>
          <a:xfrm>
            <a:off x="292821" y="1625879"/>
            <a:ext cx="8103033" cy="4462463"/>
          </a:xfrm>
        </p:spPr>
        <p:txBody>
          <a:bodyPr/>
          <a:lstStyle/>
          <a:p>
            <a:pPr marL="0" indent="0">
              <a:lnSpc>
                <a:spcPct val="107000"/>
              </a:lnSpc>
              <a:spcAft>
                <a:spcPts val="800"/>
              </a:spcAft>
              <a:buNone/>
            </a:pPr>
            <a:r>
              <a:rPr lang="nl-NL" i="1" dirty="0">
                <a:latin typeface="Arial" panose="020B0604020202020204" pitchFamily="34" charset="0"/>
                <a:ea typeface="Calibri" panose="020F0502020204030204" pitchFamily="34" charset="0"/>
                <a:cs typeface="Arial" panose="020B0604020202020204" pitchFamily="34" charset="0"/>
              </a:rPr>
              <a:t>‘Ongemakkelijke stiltes dicht praten en opvullen’</a:t>
            </a:r>
            <a:endParaRPr lang="nl-NL"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nl-NL" sz="2000" dirty="0">
                <a:latin typeface="Arial" panose="020B0604020202020204" pitchFamily="34" charset="0"/>
                <a:ea typeface="Calibri" panose="020F0502020204030204" pitchFamily="34" charset="0"/>
                <a:cs typeface="Arial" panose="020B0604020202020204" pitchFamily="34" charset="0"/>
              </a:rPr>
              <a:t>Femke is 45 jaar en inmiddels drie jaar bekend met een </a:t>
            </a:r>
            <a:r>
              <a:rPr lang="nl-NL" sz="2000" dirty="0">
                <a:solidFill>
                  <a:schemeClr val="bg2"/>
                </a:solidFill>
                <a:latin typeface="Arial" panose="020B0604020202020204" pitchFamily="34" charset="0"/>
                <a:ea typeface="Calibri" panose="020F0502020204030204" pitchFamily="34" charset="0"/>
                <a:cs typeface="Arial" panose="020B0604020202020204" pitchFamily="34" charset="0"/>
              </a:rPr>
              <a:t>gemetastaseerd mammacarcinoom</a:t>
            </a:r>
            <a:r>
              <a:rPr lang="nl-NL" sz="2000" dirty="0">
                <a:latin typeface="Arial" panose="020B0604020202020204" pitchFamily="34" charset="0"/>
                <a:ea typeface="Calibri" panose="020F0502020204030204" pitchFamily="34" charset="0"/>
                <a:cs typeface="Arial" panose="020B0604020202020204" pitchFamily="34" charset="0"/>
              </a:rPr>
              <a:t>. Er zijn </a:t>
            </a:r>
            <a:r>
              <a:rPr lang="nl-NL" sz="2000" dirty="0">
                <a:solidFill>
                  <a:schemeClr val="bg2"/>
                </a:solidFill>
                <a:latin typeface="Arial" panose="020B0604020202020204" pitchFamily="34" charset="0"/>
                <a:ea typeface="Calibri" panose="020F0502020204030204" pitchFamily="34" charset="0"/>
                <a:cs typeface="Arial" panose="020B0604020202020204" pitchFamily="34" charset="0"/>
              </a:rPr>
              <a:t>uitzaaiingen in de longen, in de lever en in het skelet</a:t>
            </a:r>
            <a:r>
              <a:rPr lang="nl-NL" sz="2000" dirty="0">
                <a:latin typeface="Arial" panose="020B0604020202020204" pitchFamily="34" charset="0"/>
                <a:ea typeface="Calibri" panose="020F0502020204030204" pitchFamily="34" charset="0"/>
                <a:cs typeface="Arial" panose="020B0604020202020204" pitchFamily="34" charset="0"/>
              </a:rPr>
              <a:t>. Aanvankelijk reageerde het uitgezaaide mammacarcinoom goed op zowel de ingestelde </a:t>
            </a:r>
            <a:r>
              <a:rPr lang="nl-NL" sz="2000" dirty="0">
                <a:solidFill>
                  <a:schemeClr val="bg2"/>
                </a:solidFill>
                <a:latin typeface="Arial" panose="020B0604020202020204" pitchFamily="34" charset="0"/>
                <a:ea typeface="Calibri" panose="020F0502020204030204" pitchFamily="34" charset="0"/>
                <a:cs typeface="Arial" panose="020B0604020202020204" pitchFamily="34" charset="0"/>
              </a:rPr>
              <a:t>hormonale behandelingen </a:t>
            </a:r>
            <a:r>
              <a:rPr lang="nl-NL" sz="2000" dirty="0">
                <a:latin typeface="Arial" panose="020B0604020202020204" pitchFamily="34" charset="0"/>
                <a:ea typeface="Calibri" panose="020F0502020204030204" pitchFamily="34" charset="0"/>
                <a:cs typeface="Arial" panose="020B0604020202020204" pitchFamily="34" charset="0"/>
              </a:rPr>
              <a:t>als op de behandelingen met </a:t>
            </a:r>
            <a:r>
              <a:rPr lang="nl-NL" sz="2000" dirty="0">
                <a:solidFill>
                  <a:schemeClr val="bg2"/>
                </a:solidFill>
                <a:latin typeface="Arial" panose="020B0604020202020204" pitchFamily="34" charset="0"/>
                <a:ea typeface="Calibri" panose="020F0502020204030204" pitchFamily="34" charset="0"/>
                <a:cs typeface="Arial" panose="020B0604020202020204" pitchFamily="34" charset="0"/>
              </a:rPr>
              <a:t>chemotherapie</a:t>
            </a:r>
            <a:r>
              <a:rPr lang="nl-NL" sz="2000" dirty="0">
                <a:latin typeface="Arial" panose="020B0604020202020204" pitchFamily="34" charset="0"/>
                <a:ea typeface="Calibri" panose="020F0502020204030204" pitchFamily="34" charset="0"/>
                <a:cs typeface="Arial" panose="020B0604020202020204" pitchFamily="34" charset="0"/>
              </a:rPr>
              <a:t>. De laatste maanden echter blijkt onder de chemotherapie dat de ziekte zich </a:t>
            </a:r>
            <a:r>
              <a:rPr lang="nl-NL" sz="2000" dirty="0">
                <a:solidFill>
                  <a:schemeClr val="bg2"/>
                </a:solidFill>
                <a:latin typeface="Arial" panose="020B0604020202020204" pitchFamily="34" charset="0"/>
                <a:ea typeface="Calibri" panose="020F0502020204030204" pitchFamily="34" charset="0"/>
                <a:cs typeface="Arial" panose="020B0604020202020204" pitchFamily="34" charset="0"/>
              </a:rPr>
              <a:t>toch verder uitbreidt</a:t>
            </a:r>
            <a:r>
              <a:rPr lang="nl-NL" sz="2000" dirty="0">
                <a:latin typeface="Arial" panose="020B0604020202020204" pitchFamily="34" charset="0"/>
                <a:ea typeface="Calibri" panose="020F0502020204030204" pitchFamily="34" charset="0"/>
                <a:cs typeface="Arial" panose="020B0604020202020204" pitchFamily="34" charset="0"/>
              </a:rPr>
              <a:t>. Vooral in de lever. </a:t>
            </a:r>
          </a:p>
          <a:p>
            <a:pPr marL="0" indent="0">
              <a:lnSpc>
                <a:spcPct val="107000"/>
              </a:lnSpc>
              <a:spcAft>
                <a:spcPts val="800"/>
              </a:spcAft>
              <a:buNone/>
            </a:pPr>
            <a:r>
              <a:rPr lang="nl-NL" sz="2000" dirty="0">
                <a:latin typeface="Arial" panose="020B0604020202020204" pitchFamily="34" charset="0"/>
                <a:ea typeface="Calibri" panose="020F0502020204030204" pitchFamily="34" charset="0"/>
                <a:cs typeface="Arial" panose="020B0604020202020204" pitchFamily="34" charset="0"/>
              </a:rPr>
              <a:t>Femke merkt ook dat haar </a:t>
            </a:r>
            <a:r>
              <a:rPr lang="nl-NL" sz="2000" dirty="0">
                <a:solidFill>
                  <a:schemeClr val="bg2"/>
                </a:solidFill>
                <a:latin typeface="Arial" panose="020B0604020202020204" pitchFamily="34" charset="0"/>
                <a:ea typeface="Calibri" panose="020F0502020204030204" pitchFamily="34" charset="0"/>
                <a:cs typeface="Arial" panose="020B0604020202020204" pitchFamily="34" charset="0"/>
              </a:rPr>
              <a:t>conditie achteruit </a:t>
            </a:r>
            <a:r>
              <a:rPr lang="nl-NL" sz="2000" dirty="0">
                <a:latin typeface="Arial" panose="020B0604020202020204" pitchFamily="34" charset="0"/>
                <a:ea typeface="Calibri" panose="020F0502020204030204" pitchFamily="34" charset="0"/>
                <a:cs typeface="Arial" panose="020B0604020202020204" pitchFamily="34" charset="0"/>
              </a:rPr>
              <a:t>gaat. Heeft toenemende klachten van </a:t>
            </a:r>
            <a:r>
              <a:rPr lang="nl-NL" sz="2000" dirty="0">
                <a:solidFill>
                  <a:schemeClr val="bg2"/>
                </a:solidFill>
                <a:latin typeface="Arial" panose="020B0604020202020204" pitchFamily="34" charset="0"/>
                <a:ea typeface="Calibri" panose="020F0502020204030204" pitchFamily="34" charset="0"/>
                <a:cs typeface="Arial" panose="020B0604020202020204" pitchFamily="34" charset="0"/>
              </a:rPr>
              <a:t>vermoeidheid</a:t>
            </a:r>
            <a:r>
              <a:rPr lang="nl-NL" sz="2000" dirty="0">
                <a:latin typeface="Arial" panose="020B0604020202020204" pitchFamily="34" charset="0"/>
                <a:ea typeface="Calibri" panose="020F0502020204030204" pitchFamily="34" charset="0"/>
                <a:cs typeface="Arial" panose="020B0604020202020204" pitchFamily="34" charset="0"/>
              </a:rPr>
              <a:t>. Ook de </a:t>
            </a:r>
            <a:r>
              <a:rPr lang="nl-NL" sz="2000" dirty="0">
                <a:solidFill>
                  <a:schemeClr val="bg2"/>
                </a:solidFill>
                <a:latin typeface="Arial" panose="020B0604020202020204" pitchFamily="34" charset="0"/>
                <a:ea typeface="Calibri" panose="020F0502020204030204" pitchFamily="34" charset="0"/>
                <a:cs typeface="Arial" panose="020B0604020202020204" pitchFamily="34" charset="0"/>
              </a:rPr>
              <a:t>eetlust </a:t>
            </a:r>
            <a:r>
              <a:rPr lang="nl-NL" sz="2000" dirty="0">
                <a:solidFill>
                  <a:schemeClr val="tx2"/>
                </a:solidFill>
                <a:latin typeface="Arial" panose="020B0604020202020204" pitchFamily="34" charset="0"/>
                <a:ea typeface="Calibri" panose="020F0502020204030204" pitchFamily="34" charset="0"/>
                <a:cs typeface="Arial" panose="020B0604020202020204" pitchFamily="34" charset="0"/>
              </a:rPr>
              <a:t>is minder </a:t>
            </a:r>
            <a:r>
              <a:rPr lang="nl-NL" sz="2000" dirty="0">
                <a:latin typeface="Arial" panose="020B0604020202020204" pitchFamily="34" charset="0"/>
                <a:ea typeface="Calibri" panose="020F0502020204030204" pitchFamily="34" charset="0"/>
                <a:cs typeface="Arial" panose="020B0604020202020204" pitchFamily="34" charset="0"/>
              </a:rPr>
              <a:t>geworden. In de afgelopen maanden is het </a:t>
            </a:r>
            <a:r>
              <a:rPr lang="nl-NL" sz="2000" dirty="0">
                <a:solidFill>
                  <a:schemeClr val="bg2"/>
                </a:solidFill>
                <a:latin typeface="Arial" panose="020B0604020202020204" pitchFamily="34" charset="0"/>
                <a:ea typeface="Calibri" panose="020F0502020204030204" pitchFamily="34" charset="0"/>
                <a:cs typeface="Arial" panose="020B0604020202020204" pitchFamily="34" charset="0"/>
              </a:rPr>
              <a:t>gewicht</a:t>
            </a:r>
            <a:r>
              <a:rPr lang="nl-NL" sz="2000" dirty="0">
                <a:latin typeface="Arial" panose="020B0604020202020204" pitchFamily="34" charset="0"/>
                <a:ea typeface="Calibri" panose="020F0502020204030204" pitchFamily="34" charset="0"/>
                <a:cs typeface="Arial" panose="020B0604020202020204" pitchFamily="34" charset="0"/>
              </a:rPr>
              <a:t> met enkele kilo’s afgenomen. Het voelt niet goed. De onbestemde gevoelens in de bovenbuik reageren gelukkig goed op het gebruik van paracetamol.</a:t>
            </a:r>
          </a:p>
          <a:p>
            <a:endParaRPr lang="nl-NL" dirty="0"/>
          </a:p>
        </p:txBody>
      </p:sp>
    </p:spTree>
    <p:extLst>
      <p:ext uri="{BB962C8B-B14F-4D97-AF65-F5344CB8AC3E}">
        <p14:creationId xmlns:p14="http://schemas.microsoft.com/office/powerpoint/2010/main" val="385358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80748" y="1434389"/>
            <a:ext cx="7524000" cy="1553957"/>
          </a:xfrm>
        </p:spPr>
        <p:txBody>
          <a:bodyPr/>
          <a:lstStyle/>
          <a:p>
            <a:pPr>
              <a:lnSpc>
                <a:spcPts val="3500"/>
              </a:lnSpc>
            </a:pPr>
            <a:r>
              <a:rPr lang="nl-NL" dirty="0"/>
              <a:t>Workshop </a:t>
            </a:r>
            <a:br>
              <a:rPr lang="nl-NL" dirty="0"/>
            </a:br>
            <a:br>
              <a:rPr lang="nl-NL" dirty="0"/>
            </a:br>
            <a:r>
              <a:rPr lang="nl-NL" b="1" dirty="0"/>
              <a:t>Effectieve communicatie</a:t>
            </a:r>
            <a:endParaRPr lang="nl-NL" b="1" dirty="0">
              <a:cs typeface="Arial"/>
            </a:endParaRPr>
          </a:p>
        </p:txBody>
      </p:sp>
      <p:sp>
        <p:nvSpPr>
          <p:cNvPr id="8" name="Ondertitel 7"/>
          <p:cNvSpPr>
            <a:spLocks noGrp="1"/>
          </p:cNvSpPr>
          <p:nvPr>
            <p:ph type="subTitle" idx="1"/>
          </p:nvPr>
        </p:nvSpPr>
        <p:spPr>
          <a:xfrm>
            <a:off x="544113" y="3122431"/>
            <a:ext cx="7425829" cy="1768563"/>
          </a:xfrm>
        </p:spPr>
        <p:txBody>
          <a:bodyPr/>
          <a:lstStyle/>
          <a:p>
            <a:r>
              <a:rPr lang="nl-NL" dirty="0"/>
              <a:t>Verdieping op de e-learning Communiceren</a:t>
            </a:r>
          </a:p>
        </p:txBody>
      </p:sp>
      <p:sp>
        <p:nvSpPr>
          <p:cNvPr id="9" name="Tijdelijke aanduiding voor tekst 8"/>
          <p:cNvSpPr>
            <a:spLocks noGrp="1"/>
          </p:cNvSpPr>
          <p:nvPr>
            <p:ph type="body" sz="quarter" idx="10"/>
          </p:nvPr>
        </p:nvSpPr>
        <p:spPr>
          <a:xfrm>
            <a:off x="473795" y="6286500"/>
            <a:ext cx="5746461" cy="409721"/>
          </a:xfrm>
        </p:spPr>
        <p:txBody>
          <a:bodyPr/>
          <a:lstStyle/>
          <a:p>
            <a:endParaRPr lang="nl-NL"/>
          </a:p>
        </p:txBody>
      </p:sp>
      <p:pic>
        <p:nvPicPr>
          <p:cNvPr id="2" name="Afbeelding 2" descr="Afbeelding met tekst&#10;&#10;Beschrijving is gegenereerd met zeer hoge betrouwbaarheid">
            <a:extLst>
              <a:ext uri="{FF2B5EF4-FFF2-40B4-BE49-F238E27FC236}">
                <a16:creationId xmlns:a16="http://schemas.microsoft.com/office/drawing/2014/main" id="{18A30914-972A-4A29-A6F7-934EBDACA571}"/>
              </a:ext>
            </a:extLst>
          </p:cNvPr>
          <p:cNvPicPr>
            <a:picLocks noChangeAspect="1"/>
          </p:cNvPicPr>
          <p:nvPr/>
        </p:nvPicPr>
        <p:blipFill>
          <a:blip r:embed="rId3"/>
          <a:stretch>
            <a:fillRect/>
          </a:stretch>
        </p:blipFill>
        <p:spPr>
          <a:xfrm>
            <a:off x="3461803" y="3561575"/>
            <a:ext cx="4551610" cy="2645559"/>
          </a:xfrm>
          <a:prstGeom prst="rect">
            <a:avLst/>
          </a:prstGeom>
        </p:spPr>
      </p:pic>
    </p:spTree>
    <p:extLst>
      <p:ext uri="{BB962C8B-B14F-4D97-AF65-F5344CB8AC3E}">
        <p14:creationId xmlns:p14="http://schemas.microsoft.com/office/powerpoint/2010/main" val="252272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1621C-9804-4E37-AA3E-2F6832ECB423}"/>
              </a:ext>
            </a:extLst>
          </p:cNvPr>
          <p:cNvSpPr>
            <a:spLocks noGrp="1"/>
          </p:cNvSpPr>
          <p:nvPr>
            <p:ph type="title"/>
          </p:nvPr>
        </p:nvSpPr>
        <p:spPr>
          <a:xfrm>
            <a:off x="471343" y="261940"/>
            <a:ext cx="6261966" cy="755650"/>
          </a:xfrm>
        </p:spPr>
        <p:txBody>
          <a:bodyPr/>
          <a:lstStyle/>
          <a:p>
            <a:r>
              <a:rPr lang="nl-NL" dirty="0"/>
              <a:t>Stiltes – vervolg rollenspel Femke </a:t>
            </a:r>
            <a:r>
              <a:rPr lang="nl-NL" sz="2000" dirty="0"/>
              <a:t>(2 van 2)</a:t>
            </a:r>
          </a:p>
        </p:txBody>
      </p:sp>
      <p:sp>
        <p:nvSpPr>
          <p:cNvPr id="3" name="Tijdelijke aanduiding voor inhoud 2">
            <a:extLst>
              <a:ext uri="{FF2B5EF4-FFF2-40B4-BE49-F238E27FC236}">
                <a16:creationId xmlns:a16="http://schemas.microsoft.com/office/drawing/2014/main" id="{41CC0B42-CD59-4E7E-BE4A-1DA1469FBE01}"/>
              </a:ext>
            </a:extLst>
          </p:cNvPr>
          <p:cNvSpPr>
            <a:spLocks noGrp="1"/>
          </p:cNvSpPr>
          <p:nvPr>
            <p:ph idx="1"/>
          </p:nvPr>
        </p:nvSpPr>
        <p:spPr>
          <a:xfrm>
            <a:off x="292821" y="1625879"/>
            <a:ext cx="7996155" cy="4608666"/>
          </a:xfrm>
        </p:spPr>
        <p:txBody>
          <a:bodyPr/>
          <a:lstStyle/>
          <a:p>
            <a:pPr>
              <a:lnSpc>
                <a:spcPct val="107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Femke is ruim 20 jaar getrouwd met Frans, een </a:t>
            </a:r>
            <a:r>
              <a:rPr lang="nl-NL" sz="2000" dirty="0" err="1">
                <a:latin typeface="Arial" panose="020B0604020202020204" pitchFamily="34" charset="0"/>
                <a:ea typeface="Calibri" panose="020F0502020204030204" pitchFamily="34" charset="0"/>
                <a:cs typeface="Arial" panose="020B0604020202020204" pitchFamily="34" charset="0"/>
              </a:rPr>
              <a:t>ICT’er</a:t>
            </a:r>
            <a:r>
              <a:rPr lang="nl-NL" sz="2000" dirty="0">
                <a:latin typeface="Arial" panose="020B0604020202020204" pitchFamily="34" charset="0"/>
                <a:ea typeface="Calibri" panose="020F0502020204030204" pitchFamily="34" charset="0"/>
                <a:cs typeface="Arial" panose="020B0604020202020204" pitchFamily="34" charset="0"/>
              </a:rPr>
              <a:t>. Ze hebben twee schoolgaande dochters van 16 en 18 jaar. Het gezin is hecht. Frans is nogal gesloten van aard. Femke meer direct. Vasthoudend. </a:t>
            </a:r>
          </a:p>
          <a:p>
            <a:pPr>
              <a:lnSpc>
                <a:spcPct val="107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Samen met Frans gaat Femke vandaag bij de medisch oncoloog op consult. Op naar een volgende behandeling. Zo voelt het. En zo moet het.</a:t>
            </a:r>
          </a:p>
          <a:p>
            <a:pPr marL="0" indent="0">
              <a:lnSpc>
                <a:spcPct val="107000"/>
              </a:lnSpc>
              <a:spcBef>
                <a:spcPts val="600"/>
              </a:spcBef>
              <a:spcAft>
                <a:spcPts val="0"/>
              </a:spcAft>
              <a:buNone/>
            </a:pPr>
            <a:r>
              <a:rPr lang="nl-NL" sz="2000" u="sng" dirty="0">
                <a:latin typeface="Arial" panose="020B0604020202020204" pitchFamily="34" charset="0"/>
                <a:ea typeface="Calibri" panose="020F0502020204030204" pitchFamily="34" charset="0"/>
                <a:cs typeface="Arial" panose="020B0604020202020204" pitchFamily="34" charset="0"/>
              </a:rPr>
              <a:t>Rollenspel</a:t>
            </a:r>
          </a:p>
          <a:p>
            <a:pPr>
              <a:lnSpc>
                <a:spcPct val="107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De medisch oncoloog heeft geen goed nieuws. Verder behandelen wordt niet langer zinvol geacht. De prognose is niet goed. Een transitie naar palliatieve zorg lijkt nu de beste optie.</a:t>
            </a:r>
          </a:p>
          <a:p>
            <a:pPr>
              <a:lnSpc>
                <a:spcPct val="100000"/>
              </a:lnSpc>
              <a:spcAft>
                <a:spcPts val="0"/>
              </a:spcAft>
            </a:pPr>
            <a:r>
              <a:rPr lang="nl-NL" sz="2000" dirty="0">
                <a:latin typeface="Arial" panose="020B0604020202020204" pitchFamily="34" charset="0"/>
                <a:ea typeface="Calibri" panose="020F0502020204030204" pitchFamily="34" charset="0"/>
                <a:cs typeface="Arial" panose="020B0604020202020204" pitchFamily="34" charset="0"/>
              </a:rPr>
              <a:t>Rollen: </a:t>
            </a:r>
          </a:p>
          <a:p>
            <a:pPr lvl="1">
              <a:lnSpc>
                <a:spcPct val="100000"/>
              </a:lnSpc>
              <a:spcAft>
                <a:spcPts val="0"/>
              </a:spcAft>
            </a:pPr>
            <a:r>
              <a:rPr lang="nl-NL" sz="2000" dirty="0">
                <a:latin typeface="Arial" panose="020B0604020202020204" pitchFamily="34" charset="0"/>
                <a:ea typeface="Calibri" panose="020F0502020204030204" pitchFamily="34" charset="0"/>
                <a:cs typeface="Arial" panose="020B0604020202020204" pitchFamily="34" charset="0"/>
              </a:rPr>
              <a:t>oncoloog en verpleegkundig specialist (aanwezig bij het gesprek)</a:t>
            </a:r>
          </a:p>
          <a:p>
            <a:pPr lvl="1">
              <a:lnSpc>
                <a:spcPct val="100000"/>
              </a:lnSpc>
              <a:spcAft>
                <a:spcPts val="0"/>
              </a:spcAft>
            </a:pPr>
            <a:r>
              <a:rPr lang="nl-NL" sz="2000" dirty="0">
                <a:latin typeface="Arial" panose="020B0604020202020204" pitchFamily="34" charset="0"/>
                <a:ea typeface="Calibri" panose="020F0502020204030204" pitchFamily="34" charset="0"/>
                <a:cs typeface="Arial" panose="020B0604020202020204" pitchFamily="34" charset="0"/>
              </a:rPr>
              <a:t>Femke en Frans</a:t>
            </a:r>
          </a:p>
          <a:p>
            <a:pPr marL="0" indent="0">
              <a:buNone/>
            </a:pPr>
            <a:endParaRPr lang="nl-NL" dirty="0"/>
          </a:p>
        </p:txBody>
      </p:sp>
    </p:spTree>
    <p:extLst>
      <p:ext uri="{BB962C8B-B14F-4D97-AF65-F5344CB8AC3E}">
        <p14:creationId xmlns:p14="http://schemas.microsoft.com/office/powerpoint/2010/main" val="277817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A76C0-1179-4B84-BD7D-B8F9A1C01B4B}"/>
              </a:ext>
            </a:extLst>
          </p:cNvPr>
          <p:cNvSpPr>
            <a:spLocks noGrp="1"/>
          </p:cNvSpPr>
          <p:nvPr>
            <p:ph type="title"/>
          </p:nvPr>
        </p:nvSpPr>
        <p:spPr/>
        <p:txBody>
          <a:bodyPr/>
          <a:lstStyle/>
          <a:p>
            <a:r>
              <a:rPr lang="nl-NL" dirty="0"/>
              <a:t>Stiltes – vervolg rollenspel Femke</a:t>
            </a:r>
            <a:br>
              <a:rPr lang="nl-NL" dirty="0"/>
            </a:br>
            <a:r>
              <a:rPr lang="nl-NL" dirty="0"/>
              <a:t>inhoud rol Femke en Frans</a:t>
            </a:r>
          </a:p>
        </p:txBody>
      </p:sp>
      <p:sp>
        <p:nvSpPr>
          <p:cNvPr id="3" name="Tijdelijke aanduiding voor inhoud 2">
            <a:extLst>
              <a:ext uri="{FF2B5EF4-FFF2-40B4-BE49-F238E27FC236}">
                <a16:creationId xmlns:a16="http://schemas.microsoft.com/office/drawing/2014/main" id="{A1BC4BA9-FC1D-4260-8F1A-01D1451283D3}"/>
              </a:ext>
            </a:extLst>
          </p:cNvPr>
          <p:cNvSpPr>
            <a:spLocks noGrp="1"/>
          </p:cNvSpPr>
          <p:nvPr>
            <p:ph idx="1"/>
          </p:nvPr>
        </p:nvSpPr>
        <p:spPr>
          <a:xfrm>
            <a:off x="292821" y="1625879"/>
            <a:ext cx="8162410" cy="4596791"/>
          </a:xfrm>
        </p:spPr>
        <p:txBody>
          <a:bodyPr/>
          <a:lstStyle/>
          <a:p>
            <a:pPr marL="0" indent="0">
              <a:lnSpc>
                <a:spcPct val="107000"/>
              </a:lnSpc>
              <a:spcAft>
                <a:spcPts val="800"/>
              </a:spcAft>
              <a:buNone/>
            </a:pPr>
            <a:r>
              <a:rPr lang="nl-NL" dirty="0">
                <a:latin typeface="Arial" panose="020B0604020202020204" pitchFamily="34" charset="0"/>
                <a:ea typeface="Calibri" panose="020F0502020204030204" pitchFamily="34" charset="0"/>
                <a:cs typeface="Arial" panose="020B0604020202020204" pitchFamily="34" charset="0"/>
              </a:rPr>
              <a:t>Zichtbaar maken rollen</a:t>
            </a:r>
          </a:p>
          <a:p>
            <a:pPr>
              <a:lnSpc>
                <a:spcPct val="107000"/>
              </a:lnSpc>
              <a:spcAft>
                <a:spcPts val="0"/>
              </a:spcAft>
            </a:pPr>
            <a:r>
              <a:rPr lang="nl-NL" dirty="0">
                <a:latin typeface="Arial" panose="020B0604020202020204" pitchFamily="34" charset="0"/>
                <a:ea typeface="Calibri" panose="020F0502020204030204" pitchFamily="34" charset="0"/>
                <a:cs typeface="Arial" panose="020B0604020202020204" pitchFamily="34" charset="0"/>
              </a:rPr>
              <a:t>Rol Femke en Frans</a:t>
            </a:r>
          </a:p>
          <a:p>
            <a:pPr lvl="1">
              <a:lnSpc>
                <a:spcPct val="107000"/>
              </a:lnSpc>
              <a:spcAft>
                <a:spcPts val="0"/>
              </a:spcAft>
            </a:pPr>
            <a:r>
              <a:rPr lang="nl-NL" dirty="0">
                <a:latin typeface="Arial" panose="020B0604020202020204" pitchFamily="34" charset="0"/>
                <a:ea typeface="Calibri" panose="020F0502020204030204" pitchFamily="34" charset="0"/>
                <a:cs typeface="Arial" panose="020B0604020202020204" pitchFamily="34" charset="0"/>
              </a:rPr>
              <a:t>Femke en ook Frans zijn </a:t>
            </a:r>
            <a:r>
              <a:rPr lang="nl-NL" dirty="0">
                <a:solidFill>
                  <a:schemeClr val="bg2"/>
                </a:solidFill>
                <a:latin typeface="Arial" panose="020B0604020202020204" pitchFamily="34" charset="0"/>
                <a:ea typeface="Calibri" panose="020F0502020204030204" pitchFamily="34" charset="0"/>
                <a:cs typeface="Arial" panose="020B0604020202020204" pitchFamily="34" charset="0"/>
              </a:rPr>
              <a:t>verbijsterd</a:t>
            </a:r>
            <a:r>
              <a:rPr lang="nl-NL" dirty="0">
                <a:latin typeface="Arial" panose="020B0604020202020204" pitchFamily="34" charset="0"/>
                <a:ea typeface="Calibri" panose="020F0502020204030204" pitchFamily="34" charset="0"/>
                <a:cs typeface="Arial" panose="020B0604020202020204" pitchFamily="34" charset="0"/>
              </a:rPr>
              <a:t>. Er waren in het verleden toch altijd </a:t>
            </a:r>
            <a:r>
              <a:rPr lang="nl-NL" dirty="0">
                <a:solidFill>
                  <a:schemeClr val="bg2"/>
                </a:solidFill>
                <a:latin typeface="Arial" panose="020B0604020202020204" pitchFamily="34" charset="0"/>
                <a:ea typeface="Calibri" panose="020F0502020204030204" pitchFamily="34" charset="0"/>
                <a:cs typeface="Arial" panose="020B0604020202020204" pitchFamily="34" charset="0"/>
              </a:rPr>
              <a:t>mogelijkheden voor verder behandelen </a:t>
            </a:r>
            <a:r>
              <a:rPr lang="nl-NL" dirty="0">
                <a:latin typeface="Arial" panose="020B0604020202020204" pitchFamily="34" charset="0"/>
                <a:ea typeface="Calibri" panose="020F0502020204030204" pitchFamily="34" charset="0"/>
                <a:cs typeface="Arial" panose="020B0604020202020204" pitchFamily="34" charset="0"/>
              </a:rPr>
              <a:t>geweest. Waarom dan nu niet. Zij </a:t>
            </a:r>
            <a:r>
              <a:rPr lang="nl-NL" dirty="0">
                <a:solidFill>
                  <a:schemeClr val="bg2"/>
                </a:solidFill>
                <a:latin typeface="Arial" panose="020B0604020202020204" pitchFamily="34" charset="0"/>
                <a:ea typeface="Calibri" panose="020F0502020204030204" pitchFamily="34" charset="0"/>
                <a:cs typeface="Arial" panose="020B0604020202020204" pitchFamily="34" charset="0"/>
              </a:rPr>
              <a:t>vallen stil </a:t>
            </a:r>
            <a:r>
              <a:rPr lang="nl-NL" dirty="0">
                <a:latin typeface="Arial" panose="020B0604020202020204" pitchFamily="34" charset="0"/>
                <a:ea typeface="Calibri" panose="020F0502020204030204" pitchFamily="34" charset="0"/>
                <a:cs typeface="Arial" panose="020B0604020202020204" pitchFamily="34" charset="0"/>
              </a:rPr>
              <a:t>(minimaal 5 seconde). Het kan niet waar zijn. </a:t>
            </a:r>
            <a:r>
              <a:rPr lang="nl-NL" dirty="0">
                <a:solidFill>
                  <a:schemeClr val="bg2"/>
                </a:solidFill>
                <a:latin typeface="Arial" panose="020B0604020202020204" pitchFamily="34" charset="0"/>
                <a:ea typeface="Calibri" panose="020F0502020204030204" pitchFamily="34" charset="0"/>
                <a:cs typeface="Arial" panose="020B0604020202020204" pitchFamily="34" charset="0"/>
              </a:rPr>
              <a:t>Omhelzen elkaar</a:t>
            </a:r>
            <a:r>
              <a:rPr lang="nl-NL" dirty="0">
                <a:latin typeface="Arial" panose="020B0604020202020204" pitchFamily="34" charset="0"/>
                <a:ea typeface="Calibri" panose="020F0502020204030204" pitchFamily="34" charset="0"/>
                <a:cs typeface="Arial" panose="020B0604020202020204" pitchFamily="34" charset="0"/>
              </a:rPr>
              <a:t>.	</a:t>
            </a:r>
          </a:p>
          <a:p>
            <a:pPr marL="171863" lvl="1" indent="0">
              <a:lnSpc>
                <a:spcPct val="107000"/>
              </a:lnSpc>
              <a:spcBef>
                <a:spcPts val="600"/>
              </a:spcBef>
              <a:spcAft>
                <a:spcPts val="800"/>
              </a:spcAft>
              <a:buNone/>
            </a:pPr>
            <a:r>
              <a:rPr lang="nl-NL" sz="2000" dirty="0">
                <a:latin typeface="Arial" panose="020B0604020202020204" pitchFamily="34" charset="0"/>
                <a:ea typeface="Calibri" panose="020F0502020204030204" pitchFamily="34" charset="0"/>
                <a:cs typeface="Arial" panose="020B0604020202020204" pitchFamily="34" charset="0"/>
              </a:rPr>
              <a:t>Door het gedrag en de stilte van Femke en Frans voelt de medisch oncoloog de (expressie) stilte na een 5-tal seconden ongemakkelijk. De stilte wordt dicht gepraat en opgevuld met wat palliatieve zorg allemaal al niet kan betekenen voor Femke en Frans. Daar moeten zij nu voor gaan.</a:t>
            </a:r>
          </a:p>
        </p:txBody>
      </p:sp>
    </p:spTree>
    <p:extLst>
      <p:ext uri="{BB962C8B-B14F-4D97-AF65-F5344CB8AC3E}">
        <p14:creationId xmlns:p14="http://schemas.microsoft.com/office/powerpoint/2010/main" val="3895976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9CFED-16A2-4FE2-B709-834E82E42169}"/>
              </a:ext>
            </a:extLst>
          </p:cNvPr>
          <p:cNvSpPr>
            <a:spLocks noGrp="1"/>
          </p:cNvSpPr>
          <p:nvPr>
            <p:ph type="title"/>
          </p:nvPr>
        </p:nvSpPr>
        <p:spPr/>
        <p:txBody>
          <a:bodyPr/>
          <a:lstStyle/>
          <a:p>
            <a:r>
              <a:rPr lang="nl-NL"/>
              <a:t>Stiltes – nabespreking rollenspel</a:t>
            </a:r>
          </a:p>
        </p:txBody>
      </p:sp>
      <p:sp>
        <p:nvSpPr>
          <p:cNvPr id="3" name="Tijdelijke aanduiding voor inhoud 2">
            <a:extLst>
              <a:ext uri="{FF2B5EF4-FFF2-40B4-BE49-F238E27FC236}">
                <a16:creationId xmlns:a16="http://schemas.microsoft.com/office/drawing/2014/main" id="{4F006978-3DD0-44F3-B60C-FE8A436F4464}"/>
              </a:ext>
            </a:extLst>
          </p:cNvPr>
          <p:cNvSpPr>
            <a:spLocks noGrp="1"/>
          </p:cNvSpPr>
          <p:nvPr>
            <p:ph idx="1"/>
          </p:nvPr>
        </p:nvSpPr>
        <p:spPr>
          <a:xfrm>
            <a:off x="292821" y="1625879"/>
            <a:ext cx="8091157" cy="4462463"/>
          </a:xfrm>
        </p:spPr>
        <p:txBody>
          <a:bodyPr/>
          <a:lstStyle/>
          <a:p>
            <a:pPr marL="0" lvl="0" indent="0">
              <a:spcAft>
                <a:spcPts val="600"/>
              </a:spcAft>
              <a:buNone/>
            </a:pPr>
            <a:r>
              <a:rPr lang="nl-NL" dirty="0"/>
              <a:t>Bespreking rollenspel</a:t>
            </a:r>
          </a:p>
          <a:p>
            <a:r>
              <a:rPr lang="nl-NL" dirty="0"/>
              <a:t>Spelers: </a:t>
            </a:r>
          </a:p>
          <a:p>
            <a:pPr lvl="1"/>
            <a:r>
              <a:rPr lang="nl-NL" dirty="0"/>
              <a:t>tevreden over het gesprek? Wat wel, wat minder?</a:t>
            </a:r>
          </a:p>
          <a:p>
            <a:pPr lvl="1"/>
            <a:endParaRPr lang="nl-NL" dirty="0"/>
          </a:p>
          <a:p>
            <a:pPr marL="180000" indent="-144000"/>
            <a:r>
              <a:rPr lang="nl-NL" dirty="0"/>
              <a:t>Observanten:</a:t>
            </a:r>
          </a:p>
          <a:p>
            <a:pPr marL="424800" lvl="1"/>
            <a:r>
              <a:rPr lang="nl-NL" dirty="0"/>
              <a:t>wat is je opgevallen?</a:t>
            </a:r>
          </a:p>
          <a:p>
            <a:pPr lvl="1"/>
            <a:r>
              <a:rPr lang="nl-NL" dirty="0"/>
              <a:t>moment van stilte(s)? Welke stilte(s) zag je? </a:t>
            </a:r>
          </a:p>
          <a:p>
            <a:pPr lvl="1"/>
            <a:r>
              <a:rPr lang="nl-NL" dirty="0"/>
              <a:t>hoe gingen de zorgverleners om met de stilte(s)</a:t>
            </a:r>
          </a:p>
          <a:p>
            <a:pPr lvl="1"/>
            <a:endParaRPr lang="nl-NL" dirty="0"/>
          </a:p>
          <a:p>
            <a:r>
              <a:rPr lang="nl-NL" dirty="0"/>
              <a:t>Algemeen: wat haal je hier voor jezelf uit? </a:t>
            </a:r>
          </a:p>
          <a:p>
            <a:pPr marL="0" indent="0">
              <a:buNone/>
            </a:pPr>
            <a:endParaRPr lang="nl-NL" dirty="0"/>
          </a:p>
        </p:txBody>
      </p:sp>
    </p:spTree>
    <p:extLst>
      <p:ext uri="{BB962C8B-B14F-4D97-AF65-F5344CB8AC3E}">
        <p14:creationId xmlns:p14="http://schemas.microsoft.com/office/powerpoint/2010/main" val="1805315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CFDB4-84E4-4C61-9F5A-E20527153D83}"/>
              </a:ext>
            </a:extLst>
          </p:cNvPr>
          <p:cNvSpPr>
            <a:spLocks noGrp="1"/>
          </p:cNvSpPr>
          <p:nvPr>
            <p:ph type="ctrTitle"/>
          </p:nvPr>
        </p:nvSpPr>
        <p:spPr/>
        <p:txBody>
          <a:bodyPr/>
          <a:lstStyle/>
          <a:p>
            <a:r>
              <a:rPr lang="nl-NL">
                <a:cs typeface="Arial"/>
              </a:rPr>
              <a:t>Empathie</a:t>
            </a:r>
            <a:endParaRPr lang="nl-NL"/>
          </a:p>
        </p:txBody>
      </p:sp>
      <p:sp>
        <p:nvSpPr>
          <p:cNvPr id="3" name="Ondertitel 2">
            <a:extLst>
              <a:ext uri="{FF2B5EF4-FFF2-40B4-BE49-F238E27FC236}">
                <a16:creationId xmlns:a16="http://schemas.microsoft.com/office/drawing/2014/main" id="{0476116D-E10E-4547-A104-98C45EC544FB}"/>
              </a:ext>
            </a:extLst>
          </p:cNvPr>
          <p:cNvSpPr>
            <a:spLocks noGrp="1"/>
          </p:cNvSpPr>
          <p:nvPr>
            <p:ph type="subTitle" idx="1"/>
          </p:nvPr>
        </p:nvSpPr>
        <p:spPr/>
        <p:txBody>
          <a:bodyPr/>
          <a:lstStyle/>
          <a:p>
            <a:pPr lvl="0"/>
            <a:r>
              <a:rPr lang="nl-NL" dirty="0">
                <a:solidFill>
                  <a:srgbClr val="FFFFFF"/>
                </a:solidFill>
              </a:rPr>
              <a:t>Onderdeel van de workshop Effectieve communicatie </a:t>
            </a:r>
          </a:p>
        </p:txBody>
      </p:sp>
      <p:sp>
        <p:nvSpPr>
          <p:cNvPr id="4" name="Tijdelijke aanduiding voor tekst 3">
            <a:extLst>
              <a:ext uri="{FF2B5EF4-FFF2-40B4-BE49-F238E27FC236}">
                <a16:creationId xmlns:a16="http://schemas.microsoft.com/office/drawing/2014/main" id="{56551829-FA0F-4163-99B6-4FF4AE8F61B7}"/>
              </a:ext>
            </a:extLst>
          </p:cNvPr>
          <p:cNvSpPr>
            <a:spLocks noGrp="1"/>
          </p:cNvSpPr>
          <p:nvPr>
            <p:ph type="body" sz="quarter" idx="10"/>
          </p:nvPr>
        </p:nvSpPr>
        <p:spPr/>
        <p:txBody>
          <a:bodyPr/>
          <a:lstStyle/>
          <a:p>
            <a:endParaRPr lang="nl-NL"/>
          </a:p>
        </p:txBody>
      </p:sp>
      <p:pic>
        <p:nvPicPr>
          <p:cNvPr id="5" name="Tijdelijke aanduiding voor inhoud 4">
            <a:extLst>
              <a:ext uri="{FF2B5EF4-FFF2-40B4-BE49-F238E27FC236}">
                <a16:creationId xmlns:a16="http://schemas.microsoft.com/office/drawing/2014/main" id="{DC3EA0F1-8E80-4C6B-A05D-CB91A8AB81FE}"/>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752603" y="3621808"/>
            <a:ext cx="3993360" cy="2483930"/>
          </a:xfrm>
        </p:spPr>
      </p:pic>
    </p:spTree>
    <p:extLst>
      <p:ext uri="{BB962C8B-B14F-4D97-AF65-F5344CB8AC3E}">
        <p14:creationId xmlns:p14="http://schemas.microsoft.com/office/powerpoint/2010/main" val="12020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0AF6C6-0612-4BB5-9CF1-57DAFC0FE389}"/>
              </a:ext>
            </a:extLst>
          </p:cNvPr>
          <p:cNvSpPr>
            <a:spLocks noGrp="1"/>
          </p:cNvSpPr>
          <p:nvPr>
            <p:ph type="title"/>
          </p:nvPr>
        </p:nvSpPr>
        <p:spPr/>
        <p:txBody>
          <a:bodyPr/>
          <a:lstStyle/>
          <a:p>
            <a:r>
              <a:rPr lang="nl-NL"/>
              <a:t>Programma Empathie</a:t>
            </a:r>
          </a:p>
        </p:txBody>
      </p:sp>
      <p:sp>
        <p:nvSpPr>
          <p:cNvPr id="3" name="Tijdelijke aanduiding voor inhoud 2">
            <a:extLst>
              <a:ext uri="{FF2B5EF4-FFF2-40B4-BE49-F238E27FC236}">
                <a16:creationId xmlns:a16="http://schemas.microsoft.com/office/drawing/2014/main" id="{CF8DDF12-831B-4598-99C8-73B34C946C07}"/>
              </a:ext>
            </a:extLst>
          </p:cNvPr>
          <p:cNvSpPr>
            <a:spLocks noGrp="1"/>
          </p:cNvSpPr>
          <p:nvPr>
            <p:ph idx="1"/>
          </p:nvPr>
        </p:nvSpPr>
        <p:spPr/>
        <p:txBody>
          <a:bodyPr/>
          <a:lstStyle/>
          <a:p>
            <a:pPr marL="143510" indent="-179705"/>
            <a:endParaRPr lang="en-US" dirty="0"/>
          </a:p>
          <a:p>
            <a:pPr marL="143510" indent="-179705"/>
            <a:r>
              <a:rPr lang="en-US" dirty="0"/>
              <a:t>C</a:t>
            </a:r>
            <a:r>
              <a:rPr lang="nl-NL" dirty="0"/>
              <a:t>APTURES model en E.M.P.A.T.H.Y. </a:t>
            </a:r>
            <a:r>
              <a:rPr lang="nl-NL" dirty="0" err="1"/>
              <a:t>acronym</a:t>
            </a:r>
            <a:endParaRPr lang="nl-NL" dirty="0" err="1">
              <a:cs typeface="Arial"/>
            </a:endParaRPr>
          </a:p>
          <a:p>
            <a:pPr marL="143510" lvl="0" indent="-179705"/>
            <a:r>
              <a:rPr lang="nl-NL" dirty="0"/>
              <a:t>Rollenspel </a:t>
            </a:r>
            <a:endParaRPr lang="nl-NL" dirty="0">
              <a:cs typeface="Arial"/>
            </a:endParaRPr>
          </a:p>
          <a:p>
            <a:pPr marL="423545" lvl="1" indent="-251460"/>
            <a:r>
              <a:rPr lang="nl-NL" dirty="0"/>
              <a:t>Spelen en nabespreken</a:t>
            </a:r>
            <a:endParaRPr lang="nl-NL" dirty="0">
              <a:cs typeface="Arial"/>
            </a:endParaRPr>
          </a:p>
          <a:p>
            <a:pPr marL="171450" lvl="1" indent="0">
              <a:buNone/>
            </a:pPr>
            <a:endParaRPr lang="nl-NL" dirty="0">
              <a:cs typeface="Arial"/>
            </a:endParaRPr>
          </a:p>
          <a:p>
            <a:pPr marL="143510" lvl="0" indent="-179705"/>
            <a:r>
              <a:rPr lang="nl-NL" dirty="0"/>
              <a:t>Afsluiten workshop Effectieve communicatie</a:t>
            </a:r>
            <a:endParaRPr lang="nl-NL" dirty="0">
              <a:cs typeface="Arial"/>
            </a:endParaRPr>
          </a:p>
          <a:p>
            <a:pPr marL="0" indent="0">
              <a:buNone/>
            </a:pPr>
            <a:endParaRPr lang="nl-NL" dirty="0"/>
          </a:p>
        </p:txBody>
      </p:sp>
    </p:spTree>
    <p:extLst>
      <p:ext uri="{BB962C8B-B14F-4D97-AF65-F5344CB8AC3E}">
        <p14:creationId xmlns:p14="http://schemas.microsoft.com/office/powerpoint/2010/main" val="1657248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Empathie - filmfragment</a:t>
            </a:r>
          </a:p>
        </p:txBody>
      </p:sp>
      <p:sp>
        <p:nvSpPr>
          <p:cNvPr id="3" name="Tijdelijke aanduiding voor inhoud 2"/>
          <p:cNvSpPr>
            <a:spLocks noGrp="1"/>
          </p:cNvSpPr>
          <p:nvPr>
            <p:ph idx="1"/>
          </p:nvPr>
        </p:nvSpPr>
        <p:spPr>
          <a:xfrm>
            <a:off x="292821" y="1625879"/>
            <a:ext cx="8091157" cy="4462463"/>
          </a:xfrm>
        </p:spPr>
        <p:txBody>
          <a:bodyPr/>
          <a:lstStyle/>
          <a:p>
            <a:pPr marL="0" lvl="0" indent="0">
              <a:buNone/>
            </a:pPr>
            <a:r>
              <a:rPr lang="nl-NL" dirty="0"/>
              <a:t>Filmfragment casus </a:t>
            </a:r>
            <a:r>
              <a:rPr lang="nl-NL" dirty="0" err="1"/>
              <a:t>Ewa</a:t>
            </a:r>
            <a:r>
              <a:rPr lang="nl-NL" dirty="0"/>
              <a:t>, zij heeft kanker met metastasen in de lever</a:t>
            </a:r>
          </a:p>
          <a:p>
            <a:pPr marL="0" lvl="0" indent="0">
              <a:buNone/>
            </a:pPr>
            <a:endParaRPr lang="nl-NL" dirty="0">
              <a:hlinkClick r:id="rId3"/>
            </a:endParaRPr>
          </a:p>
          <a:p>
            <a:pPr marL="0" lvl="0" indent="0">
              <a:buNone/>
            </a:pPr>
            <a:r>
              <a:rPr lang="nl-NL" dirty="0">
                <a:hlinkClick r:id="rId4"/>
              </a:rPr>
              <a:t>Link filmfragment </a:t>
            </a:r>
            <a:r>
              <a:rPr lang="nl-NL" dirty="0" err="1">
                <a:hlinkClick r:id="rId4"/>
              </a:rPr>
              <a:t>Ewa</a:t>
            </a:r>
            <a:r>
              <a:rPr lang="nl-NL" dirty="0">
                <a:hlinkClick r:id="rId4"/>
              </a:rPr>
              <a:t> gesprek met arts (</a:t>
            </a:r>
            <a:r>
              <a:rPr lang="nl-NL" dirty="0" err="1">
                <a:hlinkClick r:id="rId4"/>
              </a:rPr>
              <a:t>dr</a:t>
            </a:r>
            <a:r>
              <a:rPr lang="nl-NL" dirty="0">
                <a:hlinkClick r:id="rId4"/>
              </a:rPr>
              <a:t> Jaap)</a:t>
            </a:r>
            <a:endParaRPr lang="nl-NL" dirty="0">
              <a:cs typeface="Arial"/>
            </a:endParaRPr>
          </a:p>
          <a:p>
            <a:pPr marL="423373" lvl="1" indent="-179705"/>
            <a:r>
              <a:rPr lang="nl-NL" dirty="0"/>
              <a:t>In de spreekkamer heeft </a:t>
            </a:r>
            <a:r>
              <a:rPr lang="nl-NL" dirty="0" err="1"/>
              <a:t>Ewa</a:t>
            </a:r>
            <a:r>
              <a:rPr lang="nl-NL" dirty="0"/>
              <a:t> een gesprek met de arts over de uitslag </a:t>
            </a:r>
            <a:r>
              <a:rPr lang="nl-NL" dirty="0">
                <a:cs typeface="Arial"/>
              </a:rPr>
              <a:t>en behandelingsmogelijkheden:</a:t>
            </a:r>
          </a:p>
          <a:p>
            <a:pPr marL="424800" lvl="1">
              <a:buNone/>
            </a:pPr>
            <a:r>
              <a:rPr lang="nl-NL" dirty="0">
                <a:cs typeface="Arial"/>
              </a:rPr>
              <a:t>	minuut 0 - 2.13 (gehele </a:t>
            </a:r>
            <a:r>
              <a:rPr lang="nl-NL" dirty="0">
                <a:ea typeface="+mn-ea"/>
                <a:cs typeface="Arial"/>
              </a:rPr>
              <a:t>fragment</a:t>
            </a:r>
            <a:r>
              <a:rPr lang="nl-NL" dirty="0">
                <a:cs typeface="Arial"/>
              </a:rPr>
              <a:t>)</a:t>
            </a:r>
          </a:p>
          <a:p>
            <a:pPr marL="143510" indent="-179705"/>
            <a:endParaRPr lang="nl-NL" dirty="0">
              <a:highlight>
                <a:srgbClr val="FFFF00"/>
              </a:highlight>
              <a:cs typeface="Arial"/>
            </a:endParaRPr>
          </a:p>
        </p:txBody>
      </p:sp>
    </p:spTree>
    <p:extLst>
      <p:ext uri="{BB962C8B-B14F-4D97-AF65-F5344CB8AC3E}">
        <p14:creationId xmlns:p14="http://schemas.microsoft.com/office/powerpoint/2010/main" val="4211265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FDBE13-CDAA-4C98-97D5-CC749021C543}"/>
              </a:ext>
            </a:extLst>
          </p:cNvPr>
          <p:cNvSpPr>
            <a:spLocks noGrp="1"/>
          </p:cNvSpPr>
          <p:nvPr>
            <p:ph type="title"/>
          </p:nvPr>
        </p:nvSpPr>
        <p:spPr/>
        <p:txBody>
          <a:bodyPr/>
          <a:lstStyle/>
          <a:p>
            <a:r>
              <a:rPr lang="nl-NL"/>
              <a:t>Empathie – nabespreking rollenspel</a:t>
            </a:r>
          </a:p>
        </p:txBody>
      </p:sp>
      <p:sp>
        <p:nvSpPr>
          <p:cNvPr id="3" name="Tijdelijke aanduiding voor inhoud 2">
            <a:extLst>
              <a:ext uri="{FF2B5EF4-FFF2-40B4-BE49-F238E27FC236}">
                <a16:creationId xmlns:a16="http://schemas.microsoft.com/office/drawing/2014/main" id="{FDCD45BC-D5E6-45C5-80BC-A17FD6F7152C}"/>
              </a:ext>
            </a:extLst>
          </p:cNvPr>
          <p:cNvSpPr>
            <a:spLocks noGrp="1"/>
          </p:cNvSpPr>
          <p:nvPr>
            <p:ph idx="1"/>
          </p:nvPr>
        </p:nvSpPr>
        <p:spPr/>
        <p:txBody>
          <a:bodyPr/>
          <a:lstStyle/>
          <a:p>
            <a:pPr marL="0" lvl="0" indent="0">
              <a:buNone/>
            </a:pPr>
            <a:r>
              <a:rPr lang="nl-NL" dirty="0"/>
              <a:t>Bespreken:</a:t>
            </a:r>
          </a:p>
          <a:p>
            <a:pPr marL="423545" lvl="1" indent="-251460"/>
            <a:r>
              <a:rPr lang="nl-NL" dirty="0"/>
              <a:t>Wat zie je in dit gesprek?</a:t>
            </a:r>
            <a:r>
              <a:rPr lang="nl-NL" dirty="0">
                <a:cs typeface="Arial"/>
              </a:rPr>
              <a:t> Wat roept het bij je op?</a:t>
            </a:r>
          </a:p>
          <a:p>
            <a:pPr marL="423545" lvl="1" indent="-251460"/>
            <a:r>
              <a:rPr lang="nl-NL" dirty="0"/>
              <a:t>En wat betreft de omgeving – ruimte?</a:t>
            </a:r>
            <a:endParaRPr lang="nl-NL" dirty="0">
              <a:cs typeface="Arial"/>
            </a:endParaRPr>
          </a:p>
          <a:p>
            <a:pPr marL="423545" lvl="1" indent="-251460"/>
            <a:r>
              <a:rPr lang="nl-NL" dirty="0"/>
              <a:t>Hoe werden de vragen gesteld? Open – Gesloten</a:t>
            </a:r>
            <a:endParaRPr lang="nl-NL" dirty="0">
              <a:cs typeface="Arial"/>
            </a:endParaRPr>
          </a:p>
          <a:p>
            <a:pPr marL="423545" lvl="1" indent="-251460"/>
            <a:endParaRPr lang="nl-NL" dirty="0">
              <a:cs typeface="Arial"/>
            </a:endParaRPr>
          </a:p>
          <a:p>
            <a:pPr marL="423545" lvl="1" indent="-251460"/>
            <a:r>
              <a:rPr lang="nl-NL" dirty="0"/>
              <a:t>Hoe maak je zelf contact met je patiënten? </a:t>
            </a:r>
            <a:endParaRPr lang="nl-NL" dirty="0">
              <a:cs typeface="Arial"/>
            </a:endParaRPr>
          </a:p>
          <a:p>
            <a:pPr marL="171450" lvl="1" indent="0">
              <a:buNone/>
            </a:pPr>
            <a:endParaRPr lang="nl-NL" dirty="0">
              <a:cs typeface="Arial"/>
            </a:endParaRPr>
          </a:p>
          <a:p>
            <a:pPr marL="423545" lvl="1" indent="-251460"/>
            <a:r>
              <a:rPr lang="nl-NL" dirty="0"/>
              <a:t>Hoe kan je dit gesprek kantelen? </a:t>
            </a:r>
            <a:endParaRPr lang="nl-NL" dirty="0">
              <a:cs typeface="Arial"/>
            </a:endParaRPr>
          </a:p>
          <a:p>
            <a:pPr marL="423545" lvl="1"/>
            <a:r>
              <a:rPr lang="nl-NL" dirty="0"/>
              <a:t>Welke openingszin zou hierbij helpen?</a:t>
            </a:r>
            <a:endParaRPr lang="nl-NL" dirty="0">
              <a:cs typeface="Arial"/>
            </a:endParaRPr>
          </a:p>
        </p:txBody>
      </p:sp>
    </p:spTree>
    <p:extLst>
      <p:ext uri="{BB962C8B-B14F-4D97-AF65-F5344CB8AC3E}">
        <p14:creationId xmlns:p14="http://schemas.microsoft.com/office/powerpoint/2010/main" val="1473221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F20AA-B7DC-4BE3-A205-4E3D31031019}"/>
              </a:ext>
            </a:extLst>
          </p:cNvPr>
          <p:cNvSpPr>
            <a:spLocks noGrp="1"/>
          </p:cNvSpPr>
          <p:nvPr>
            <p:ph type="title"/>
          </p:nvPr>
        </p:nvSpPr>
        <p:spPr/>
        <p:txBody>
          <a:bodyPr/>
          <a:lstStyle/>
          <a:p>
            <a:r>
              <a:rPr lang="nl-NL" dirty="0"/>
              <a:t>Rollenspel – gesprek patiënt met arts </a:t>
            </a:r>
          </a:p>
        </p:txBody>
      </p:sp>
      <p:sp>
        <p:nvSpPr>
          <p:cNvPr id="3" name="Tijdelijke aanduiding voor inhoud 2">
            <a:extLst>
              <a:ext uri="{FF2B5EF4-FFF2-40B4-BE49-F238E27FC236}">
                <a16:creationId xmlns:a16="http://schemas.microsoft.com/office/drawing/2014/main" id="{8FB1FD4E-5B8E-4346-89B0-A9D7784DABE6}"/>
              </a:ext>
            </a:extLst>
          </p:cNvPr>
          <p:cNvSpPr>
            <a:spLocks noGrp="1"/>
          </p:cNvSpPr>
          <p:nvPr>
            <p:ph idx="1"/>
          </p:nvPr>
        </p:nvSpPr>
        <p:spPr/>
        <p:txBody>
          <a:bodyPr/>
          <a:lstStyle/>
          <a:p>
            <a:pPr marL="0" indent="0">
              <a:buNone/>
            </a:pPr>
            <a:r>
              <a:rPr lang="nl-NL" dirty="0"/>
              <a:t>Rollenspel</a:t>
            </a:r>
          </a:p>
          <a:p>
            <a:pPr marL="143510" indent="-179705"/>
            <a:r>
              <a:rPr lang="nl-NL" dirty="0"/>
              <a:t>Eigen casus patiënt in gesprek met een arts</a:t>
            </a:r>
          </a:p>
          <a:p>
            <a:pPr marL="143510" indent="-179705"/>
            <a:r>
              <a:rPr lang="nl-NL" dirty="0"/>
              <a:t>nabespreking en het groepsgesprek.</a:t>
            </a:r>
            <a:endParaRPr lang="nl-NL" dirty="0">
              <a:cs typeface="Arial"/>
            </a:endParaRPr>
          </a:p>
          <a:p>
            <a:pPr marL="0" indent="0">
              <a:buNone/>
            </a:pPr>
            <a:endParaRPr lang="nl-NL" dirty="0"/>
          </a:p>
          <a:p>
            <a:pPr marL="0" indent="0">
              <a:buNone/>
            </a:pPr>
            <a:r>
              <a:rPr lang="nl-NL" u="sng" dirty="0"/>
              <a:t>Rollen</a:t>
            </a:r>
          </a:p>
          <a:p>
            <a:pPr marL="143510" indent="-179705"/>
            <a:r>
              <a:rPr lang="nl-NL" dirty="0"/>
              <a:t>Arts en eventueel met verpleegkundige (deelnemers)</a:t>
            </a:r>
            <a:endParaRPr lang="nl-NL" dirty="0">
              <a:cs typeface="Arial"/>
            </a:endParaRPr>
          </a:p>
          <a:p>
            <a:pPr marL="143510" indent="-179705"/>
            <a:r>
              <a:rPr lang="nl-NL" dirty="0"/>
              <a:t>Patiënt </a:t>
            </a:r>
            <a:r>
              <a:rPr lang="nl-NL" dirty="0" err="1"/>
              <a:t>Ewa</a:t>
            </a:r>
            <a:r>
              <a:rPr lang="nl-NL" dirty="0"/>
              <a:t> en haar partner (acteurs of deelnemers</a:t>
            </a:r>
            <a:r>
              <a:rPr lang="nl-NL" dirty="0">
                <a:cs typeface="Arial"/>
              </a:rPr>
              <a:t>)</a:t>
            </a:r>
          </a:p>
        </p:txBody>
      </p:sp>
    </p:spTree>
    <p:extLst>
      <p:ext uri="{BB962C8B-B14F-4D97-AF65-F5344CB8AC3E}">
        <p14:creationId xmlns:p14="http://schemas.microsoft.com/office/powerpoint/2010/main" val="1531960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Empathie – CAPTURES observatie</a:t>
            </a:r>
          </a:p>
        </p:txBody>
      </p:sp>
      <p:sp>
        <p:nvSpPr>
          <p:cNvPr id="3" name="Tijdelijke aanduiding voor inhoud 2"/>
          <p:cNvSpPr>
            <a:spLocks noGrp="1"/>
          </p:cNvSpPr>
          <p:nvPr>
            <p:ph idx="1"/>
          </p:nvPr>
        </p:nvSpPr>
        <p:spPr>
          <a:xfrm>
            <a:off x="292821" y="1625879"/>
            <a:ext cx="8174773" cy="4662187"/>
          </a:xfrm>
        </p:spPr>
        <p:txBody>
          <a:bodyPr/>
          <a:lstStyle/>
          <a:p>
            <a:pPr marL="143510" indent="-179705"/>
            <a:r>
              <a:rPr lang="nl-NL" dirty="0"/>
              <a:t>Observatiepunten bij het rollenspel uit het model CAPTURES. Wat zie je terug van de punten</a:t>
            </a:r>
            <a:r>
              <a:rPr lang="nl-NL" dirty="0">
                <a:cs typeface="Arial"/>
              </a:rPr>
              <a:t>?</a:t>
            </a:r>
            <a:endParaRPr lang="nl-NL" dirty="0"/>
          </a:p>
          <a:p>
            <a:pPr marL="423545" lvl="1" indent="-251460">
              <a:spcBef>
                <a:spcPts val="1200"/>
              </a:spcBef>
            </a:pPr>
            <a:r>
              <a:rPr lang="nl-NL" dirty="0"/>
              <a:t>interesse in de persoonlijke beleving van de patiënt</a:t>
            </a:r>
            <a:endParaRPr lang="nl-NL" dirty="0">
              <a:cs typeface="Arial"/>
            </a:endParaRPr>
          </a:p>
          <a:p>
            <a:pPr marL="423545" lvl="1" indent="-251460"/>
            <a:r>
              <a:rPr lang="nl-NL" dirty="0"/>
              <a:t>waardering geven aan de patiënt </a:t>
            </a:r>
            <a:endParaRPr lang="nl-NL" dirty="0">
              <a:cs typeface="Arial"/>
            </a:endParaRPr>
          </a:p>
          <a:p>
            <a:pPr marL="423545" lvl="1" indent="-251460"/>
            <a:r>
              <a:rPr lang="nl-NL" dirty="0"/>
              <a:t>gebruiken van lichaamstaal </a:t>
            </a:r>
            <a:r>
              <a:rPr lang="nl-NL" sz="2000" dirty="0"/>
              <a:t>(om betrokkenheid te tonen)</a:t>
            </a:r>
            <a:endParaRPr lang="nl-NL" sz="2000" dirty="0">
              <a:cs typeface="Arial"/>
            </a:endParaRPr>
          </a:p>
          <a:p>
            <a:pPr marL="423545" lvl="1" indent="-251460"/>
            <a:r>
              <a:rPr lang="nl-NL" dirty="0"/>
              <a:t>reageren op wat de patiënt zegt en doet</a:t>
            </a:r>
            <a:endParaRPr lang="nl-NL" dirty="0">
              <a:cs typeface="Arial"/>
            </a:endParaRPr>
          </a:p>
          <a:p>
            <a:pPr marL="423545" lvl="1" indent="-251460"/>
            <a:r>
              <a:rPr lang="nl-NL" dirty="0"/>
              <a:t>erkennen en benadrukken van de positieve zaken </a:t>
            </a:r>
            <a:r>
              <a:rPr lang="nl-NL" sz="2000" dirty="0"/>
              <a:t>(die vanuit het perspectief van de patiënt voor hoop, ondersteuning of geruststelling zorgen)</a:t>
            </a:r>
            <a:endParaRPr lang="nl-NL" sz="2000" dirty="0">
              <a:cs typeface="Arial"/>
            </a:endParaRPr>
          </a:p>
          <a:p>
            <a:pPr marL="0" indent="0">
              <a:lnSpc>
                <a:spcPts val="2500"/>
              </a:lnSpc>
              <a:buNone/>
            </a:pPr>
            <a:r>
              <a:rPr lang="nl-NL" sz="900" dirty="0">
                <a:latin typeface="Arial" panose="020B0604020202020204" pitchFamily="34" charset="0"/>
                <a:cs typeface="Arial" panose="020B0604020202020204" pitchFamily="34" charset="0"/>
              </a:rPr>
              <a:t>bron: </a:t>
            </a:r>
            <a:r>
              <a:rPr lang="nl-NL" sz="900" dirty="0" err="1">
                <a:latin typeface="Arial" panose="020B0604020202020204" pitchFamily="34" charset="0"/>
                <a:cs typeface="Arial" panose="020B0604020202020204" pitchFamily="34" charset="0"/>
              </a:rPr>
              <a:t>Schattner</a:t>
            </a:r>
            <a:r>
              <a:rPr lang="nl-NL" sz="900" dirty="0">
                <a:latin typeface="Arial" panose="020B0604020202020204" pitchFamily="34" charset="0"/>
                <a:cs typeface="Arial" panose="020B0604020202020204" pitchFamily="34" charset="0"/>
              </a:rPr>
              <a:t>, A; </a:t>
            </a:r>
            <a:r>
              <a:rPr lang="nl-NL" sz="900" dirty="0" err="1">
                <a:latin typeface="Arial" panose="020B0604020202020204" pitchFamily="34" charset="0"/>
                <a:cs typeface="Arial" panose="020B0604020202020204" pitchFamily="34" charset="0"/>
              </a:rPr>
              <a:t>Who</a:t>
            </a:r>
            <a:r>
              <a:rPr lang="nl-NL" sz="900" dirty="0">
                <a:latin typeface="Arial" panose="020B0604020202020204" pitchFamily="34" charset="0"/>
                <a:cs typeface="Arial" panose="020B0604020202020204" pitchFamily="34" charset="0"/>
              </a:rPr>
              <a:t> </a:t>
            </a:r>
            <a:r>
              <a:rPr lang="nl-NL" sz="900" dirty="0" err="1">
                <a:latin typeface="Arial" panose="020B0604020202020204" pitchFamily="34" charset="0"/>
                <a:cs typeface="Arial" panose="020B0604020202020204" pitchFamily="34" charset="0"/>
              </a:rPr>
              <a:t>cares</a:t>
            </a:r>
            <a:r>
              <a:rPr lang="nl-NL" sz="900" dirty="0">
                <a:latin typeface="Arial" panose="020B0604020202020204" pitchFamily="34" charset="0"/>
                <a:cs typeface="Arial" panose="020B0604020202020204" pitchFamily="34" charset="0"/>
              </a:rPr>
              <a:t> </a:t>
            </a:r>
            <a:r>
              <a:rPr lang="nl-NL" sz="900" dirty="0" err="1">
                <a:latin typeface="Arial" panose="020B0604020202020204" pitchFamily="34" charset="0"/>
                <a:cs typeface="Arial" panose="020B0604020202020204" pitchFamily="34" charset="0"/>
              </a:rPr>
              <a:t>for</a:t>
            </a:r>
            <a:r>
              <a:rPr lang="nl-NL" sz="900" dirty="0">
                <a:latin typeface="Arial" panose="020B0604020202020204" pitchFamily="34" charset="0"/>
                <a:cs typeface="Arial" panose="020B0604020202020204" pitchFamily="34" charset="0"/>
              </a:rPr>
              <a:t> </a:t>
            </a:r>
            <a:r>
              <a:rPr lang="nl-NL" sz="900" dirty="0" err="1">
                <a:latin typeface="Arial" panose="020B0604020202020204" pitchFamily="34" charset="0"/>
                <a:cs typeface="Arial" panose="020B0604020202020204" pitchFamily="34" charset="0"/>
              </a:rPr>
              <a:t>empathy</a:t>
            </a:r>
            <a:r>
              <a:rPr lang="nl-NL"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QJM: An International Journal of Medicine, 2012</a:t>
            </a:r>
            <a:endParaRPr lang="nl-NL"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679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Empathie –nabespreking rollenspel</a:t>
            </a:r>
          </a:p>
        </p:txBody>
      </p:sp>
      <p:sp>
        <p:nvSpPr>
          <p:cNvPr id="3" name="Tijdelijke aanduiding voor inhoud 2"/>
          <p:cNvSpPr>
            <a:spLocks noGrp="1"/>
          </p:cNvSpPr>
          <p:nvPr>
            <p:ph idx="1"/>
          </p:nvPr>
        </p:nvSpPr>
        <p:spPr>
          <a:xfrm>
            <a:off x="292821" y="1625879"/>
            <a:ext cx="8340539" cy="4703669"/>
          </a:xfrm>
        </p:spPr>
        <p:txBody>
          <a:bodyPr/>
          <a:lstStyle/>
          <a:p>
            <a:pPr marL="143510" indent="-179705"/>
            <a:r>
              <a:rPr lang="nl-NL" dirty="0"/>
              <a:t>Spelers: </a:t>
            </a:r>
            <a:r>
              <a:rPr lang="nl-NL" dirty="0">
                <a:cs typeface="Arial"/>
              </a:rPr>
              <a:t>hoe verliep het gesprek?</a:t>
            </a:r>
          </a:p>
          <a:p>
            <a:pPr marL="143510" indent="-179705"/>
            <a:r>
              <a:rPr lang="nl-NL" dirty="0"/>
              <a:t>Observanten: wat gezien aan gedragingen uit CAPTURES</a:t>
            </a:r>
            <a:endParaRPr lang="nl-NL" dirty="0">
              <a:cs typeface="Arial"/>
            </a:endParaRPr>
          </a:p>
          <a:p>
            <a:pPr marL="423545" lvl="1" indent="-251460">
              <a:lnSpc>
                <a:spcPts val="2500"/>
              </a:lnSpc>
              <a:spcBef>
                <a:spcPts val="600"/>
              </a:spcBef>
            </a:pPr>
            <a:r>
              <a:rPr lang="nl-NL" sz="1800" dirty="0"/>
              <a:t>op vriendelijke wijze geïnteresseerd in de persoonlijke beleving van patiënt</a:t>
            </a:r>
            <a:endParaRPr lang="nl-NL" sz="1800" dirty="0">
              <a:cs typeface="Arial"/>
            </a:endParaRPr>
          </a:p>
          <a:p>
            <a:pPr marL="423545" lvl="1" indent="-251460">
              <a:lnSpc>
                <a:spcPts val="2500"/>
              </a:lnSpc>
            </a:pPr>
            <a:r>
              <a:rPr lang="nl-NL" sz="1800" dirty="0"/>
              <a:t>zoek iets dat u kunt waarderen in de patiënt en benoem dat </a:t>
            </a:r>
            <a:endParaRPr lang="nl-NL" sz="1800" dirty="0">
              <a:cs typeface="Arial"/>
            </a:endParaRPr>
          </a:p>
          <a:p>
            <a:pPr marL="423545" lvl="1" indent="-251460">
              <a:lnSpc>
                <a:spcPts val="2500"/>
              </a:lnSpc>
            </a:pPr>
            <a:r>
              <a:rPr lang="nl-NL" sz="1800" dirty="0"/>
              <a:t>het gebruiken van lichaamstaal (om betrokkenheid te tonen)</a:t>
            </a:r>
            <a:endParaRPr lang="nl-NL" sz="1800" dirty="0">
              <a:cs typeface="Arial"/>
            </a:endParaRPr>
          </a:p>
          <a:p>
            <a:pPr marL="423545" lvl="1" indent="-251460">
              <a:lnSpc>
                <a:spcPts val="2500"/>
              </a:lnSpc>
            </a:pPr>
            <a:r>
              <a:rPr lang="nl-NL" sz="1800" dirty="0"/>
              <a:t>reageren op wat de patiënt zegt en doet en hoé die het zegt</a:t>
            </a:r>
            <a:endParaRPr lang="nl-NL" sz="1800" dirty="0">
              <a:cs typeface="Arial"/>
            </a:endParaRPr>
          </a:p>
          <a:p>
            <a:pPr marL="423545" lvl="1" indent="-251460">
              <a:lnSpc>
                <a:spcPts val="2500"/>
              </a:lnSpc>
            </a:pPr>
            <a:r>
              <a:rPr lang="nl-NL" sz="1800" dirty="0"/>
              <a:t>erken en benadruk alle positieve zaken die vanuit het perspectief van de patiënt voor hoop, ondersteuning of geruststelling zorgen</a:t>
            </a:r>
          </a:p>
          <a:p>
            <a:pPr marL="0" lvl="0" indent="0">
              <a:lnSpc>
                <a:spcPts val="1500"/>
              </a:lnSpc>
              <a:buNone/>
            </a:pPr>
            <a:r>
              <a:rPr lang="nl-NL" sz="900" dirty="0">
                <a:latin typeface="Arial" panose="020B0604020202020204" pitchFamily="34" charset="0"/>
                <a:cs typeface="Arial" panose="020B0604020202020204" pitchFamily="34" charset="0"/>
              </a:rPr>
              <a:t>Bron: </a:t>
            </a:r>
            <a:r>
              <a:rPr lang="nl-NL" sz="900" dirty="0" err="1">
                <a:latin typeface="Arial" panose="020B0604020202020204" pitchFamily="34" charset="0"/>
                <a:cs typeface="Arial" panose="020B0604020202020204" pitchFamily="34" charset="0"/>
              </a:rPr>
              <a:t>Schattner</a:t>
            </a:r>
            <a:r>
              <a:rPr lang="nl-NL" sz="900" dirty="0">
                <a:latin typeface="Arial" panose="020B0604020202020204" pitchFamily="34" charset="0"/>
                <a:cs typeface="Arial" panose="020B0604020202020204" pitchFamily="34" charset="0"/>
              </a:rPr>
              <a:t>, A; </a:t>
            </a:r>
            <a:r>
              <a:rPr lang="nl-NL" sz="900" dirty="0" err="1">
                <a:latin typeface="Arial" panose="020B0604020202020204" pitchFamily="34" charset="0"/>
                <a:cs typeface="Arial" panose="020B0604020202020204" pitchFamily="34" charset="0"/>
              </a:rPr>
              <a:t>Who</a:t>
            </a:r>
            <a:r>
              <a:rPr lang="nl-NL" sz="900" dirty="0">
                <a:latin typeface="Arial" panose="020B0604020202020204" pitchFamily="34" charset="0"/>
                <a:cs typeface="Arial" panose="020B0604020202020204" pitchFamily="34" charset="0"/>
              </a:rPr>
              <a:t> </a:t>
            </a:r>
            <a:r>
              <a:rPr lang="nl-NL" sz="900" dirty="0" err="1">
                <a:latin typeface="Arial" panose="020B0604020202020204" pitchFamily="34" charset="0"/>
                <a:cs typeface="Arial" panose="020B0604020202020204" pitchFamily="34" charset="0"/>
              </a:rPr>
              <a:t>cares</a:t>
            </a:r>
            <a:r>
              <a:rPr lang="nl-NL" sz="900" dirty="0">
                <a:latin typeface="Arial" panose="020B0604020202020204" pitchFamily="34" charset="0"/>
                <a:cs typeface="Arial" panose="020B0604020202020204" pitchFamily="34" charset="0"/>
              </a:rPr>
              <a:t> </a:t>
            </a:r>
            <a:r>
              <a:rPr lang="nl-NL" sz="900" dirty="0" err="1">
                <a:latin typeface="Arial" panose="020B0604020202020204" pitchFamily="34" charset="0"/>
                <a:cs typeface="Arial" panose="020B0604020202020204" pitchFamily="34" charset="0"/>
              </a:rPr>
              <a:t>for</a:t>
            </a:r>
            <a:r>
              <a:rPr lang="nl-NL" sz="900" dirty="0">
                <a:latin typeface="Arial" panose="020B0604020202020204" pitchFamily="34" charset="0"/>
                <a:cs typeface="Arial" panose="020B0604020202020204" pitchFamily="34" charset="0"/>
              </a:rPr>
              <a:t> </a:t>
            </a:r>
            <a:r>
              <a:rPr lang="nl-NL" sz="900" dirty="0" err="1">
                <a:latin typeface="Arial" panose="020B0604020202020204" pitchFamily="34" charset="0"/>
                <a:cs typeface="Arial" panose="020B0604020202020204" pitchFamily="34" charset="0"/>
              </a:rPr>
              <a:t>empathy</a:t>
            </a:r>
            <a:r>
              <a:rPr lang="nl-NL"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QJM: An International Journal of Medicine, Volume 105, Issue 3, 1 March 2012</a:t>
            </a:r>
          </a:p>
          <a:p>
            <a:pPr marL="0" lvl="0" indent="0">
              <a:lnSpc>
                <a:spcPts val="1500"/>
              </a:lnSpc>
              <a:buNone/>
            </a:pPr>
            <a:endParaRPr lang="en-US" sz="900" dirty="0">
              <a:latin typeface="Arial" panose="020B0604020202020204" pitchFamily="34" charset="0"/>
              <a:cs typeface="Arial" panose="020B0604020202020204" pitchFamily="34" charset="0"/>
            </a:endParaRPr>
          </a:p>
          <a:p>
            <a:pPr marL="143682">
              <a:lnSpc>
                <a:spcPts val="2500"/>
              </a:lnSpc>
              <a:spcBef>
                <a:spcPts val="1000"/>
              </a:spcBef>
            </a:pPr>
            <a:r>
              <a:rPr lang="nl-NL" dirty="0"/>
              <a:t>Algemeen: </a:t>
            </a:r>
          </a:p>
          <a:p>
            <a:pPr marL="424800" lvl="1"/>
            <a:r>
              <a:rPr lang="nl-NL" dirty="0"/>
              <a:t>Hoe empathisch ben jij?  </a:t>
            </a:r>
          </a:p>
          <a:p>
            <a:pPr marL="424800" lvl="1"/>
            <a:r>
              <a:rPr lang="nl-NL" dirty="0"/>
              <a:t>Welke gedragingen vragen aandacht bij jou? </a:t>
            </a:r>
          </a:p>
        </p:txBody>
      </p:sp>
    </p:spTree>
    <p:extLst>
      <p:ext uri="{BB962C8B-B14F-4D97-AF65-F5344CB8AC3E}">
        <p14:creationId xmlns:p14="http://schemas.microsoft.com/office/powerpoint/2010/main" val="402710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Aanbod Effectieve</a:t>
            </a:r>
            <a:r>
              <a:rPr lang="nl-NL" dirty="0">
                <a:cs typeface="Arial"/>
              </a:rPr>
              <a:t> communicatie</a:t>
            </a:r>
            <a:endParaRPr lang="nl-NL" dirty="0"/>
          </a:p>
        </p:txBody>
      </p:sp>
      <p:sp>
        <p:nvSpPr>
          <p:cNvPr id="3" name="Tijdelijke aanduiding voor inhoud 2"/>
          <p:cNvSpPr>
            <a:spLocks noGrp="1"/>
          </p:cNvSpPr>
          <p:nvPr>
            <p:ph idx="1"/>
          </p:nvPr>
        </p:nvSpPr>
        <p:spPr>
          <a:xfrm>
            <a:off x="471342" y="1722474"/>
            <a:ext cx="7698881" cy="4365868"/>
          </a:xfrm>
        </p:spPr>
        <p:txBody>
          <a:bodyPr/>
          <a:lstStyle/>
          <a:p>
            <a:pPr marL="0" indent="-179705"/>
            <a:r>
              <a:rPr lang="nl-NL"/>
              <a:t>(Actief) Luisteren </a:t>
            </a:r>
            <a:endParaRPr lang="nl-NL">
              <a:cs typeface="Arial"/>
            </a:endParaRPr>
          </a:p>
          <a:p>
            <a:pPr marL="0" indent="-179705"/>
            <a:r>
              <a:rPr lang="nl-NL"/>
              <a:t>Stiltes</a:t>
            </a:r>
            <a:endParaRPr lang="nl-NL">
              <a:cs typeface="Arial"/>
            </a:endParaRPr>
          </a:p>
          <a:p>
            <a:pPr marL="0" indent="-179705"/>
            <a:r>
              <a:rPr lang="nl-NL"/>
              <a:t>Empathie</a:t>
            </a:r>
            <a:endParaRPr lang="nl-NL">
              <a:cs typeface="Arial"/>
            </a:endParaRPr>
          </a:p>
          <a:p>
            <a:pPr marL="0" indent="0">
              <a:buNone/>
            </a:pPr>
            <a:endParaRPr lang="nl-NL"/>
          </a:p>
        </p:txBody>
      </p:sp>
      <p:pic>
        <p:nvPicPr>
          <p:cNvPr id="5" name="Afbeelding 4">
            <a:extLst>
              <a:ext uri="{FF2B5EF4-FFF2-40B4-BE49-F238E27FC236}">
                <a16:creationId xmlns:a16="http://schemas.microsoft.com/office/drawing/2014/main" id="{AC968835-FE01-4C09-8E9F-E93111A2A802}"/>
              </a:ext>
            </a:extLst>
          </p:cNvPr>
          <p:cNvPicPr>
            <a:picLocks noChangeAspect="1"/>
          </p:cNvPicPr>
          <p:nvPr/>
        </p:nvPicPr>
        <p:blipFill>
          <a:blip r:embed="rId3"/>
          <a:stretch>
            <a:fillRect/>
          </a:stretch>
        </p:blipFill>
        <p:spPr>
          <a:xfrm>
            <a:off x="2955558" y="3857110"/>
            <a:ext cx="1699570" cy="1559164"/>
          </a:xfrm>
          <a:prstGeom prst="rect">
            <a:avLst/>
          </a:prstGeom>
        </p:spPr>
      </p:pic>
      <p:pic>
        <p:nvPicPr>
          <p:cNvPr id="7" name="Afbeelding 6">
            <a:extLst>
              <a:ext uri="{FF2B5EF4-FFF2-40B4-BE49-F238E27FC236}">
                <a16:creationId xmlns:a16="http://schemas.microsoft.com/office/drawing/2014/main" id="{0EDBFC8E-260A-442B-979A-FA833718C8EE}"/>
              </a:ext>
            </a:extLst>
          </p:cNvPr>
          <p:cNvPicPr>
            <a:picLocks noChangeAspect="1"/>
          </p:cNvPicPr>
          <p:nvPr/>
        </p:nvPicPr>
        <p:blipFill>
          <a:blip r:embed="rId4"/>
          <a:stretch>
            <a:fillRect/>
          </a:stretch>
        </p:blipFill>
        <p:spPr>
          <a:xfrm>
            <a:off x="5461440" y="3857110"/>
            <a:ext cx="2708783" cy="1472136"/>
          </a:xfrm>
          <a:prstGeom prst="rect">
            <a:avLst/>
          </a:prstGeom>
        </p:spPr>
      </p:pic>
      <p:pic>
        <p:nvPicPr>
          <p:cNvPr id="4" name="Afbeelding 3">
            <a:extLst>
              <a:ext uri="{FF2B5EF4-FFF2-40B4-BE49-F238E27FC236}">
                <a16:creationId xmlns:a16="http://schemas.microsoft.com/office/drawing/2014/main" id="{84EFDB4D-60AD-4F56-A63D-A6FCFB3A9CDD}"/>
              </a:ext>
            </a:extLst>
          </p:cNvPr>
          <p:cNvPicPr>
            <a:picLocks noChangeAspect="1"/>
          </p:cNvPicPr>
          <p:nvPr/>
        </p:nvPicPr>
        <p:blipFill>
          <a:blip r:embed="rId5"/>
          <a:stretch>
            <a:fillRect/>
          </a:stretch>
        </p:blipFill>
        <p:spPr>
          <a:xfrm>
            <a:off x="471343" y="3703923"/>
            <a:ext cx="1865538" cy="1865538"/>
          </a:xfrm>
          <a:prstGeom prst="rect">
            <a:avLst/>
          </a:prstGeom>
        </p:spPr>
      </p:pic>
    </p:spTree>
    <p:extLst>
      <p:ext uri="{BB962C8B-B14F-4D97-AF65-F5344CB8AC3E}">
        <p14:creationId xmlns:p14="http://schemas.microsoft.com/office/powerpoint/2010/main" val="1862736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3E8FB-6537-49E5-8BEA-4C4725F966DE}"/>
              </a:ext>
            </a:extLst>
          </p:cNvPr>
          <p:cNvSpPr>
            <a:spLocks noGrp="1"/>
          </p:cNvSpPr>
          <p:nvPr>
            <p:ph type="title"/>
          </p:nvPr>
        </p:nvSpPr>
        <p:spPr/>
        <p:txBody>
          <a:bodyPr/>
          <a:lstStyle/>
          <a:p>
            <a:r>
              <a:rPr lang="nl-NL"/>
              <a:t>Empathie - Acroniem</a:t>
            </a:r>
          </a:p>
        </p:txBody>
      </p:sp>
      <p:sp>
        <p:nvSpPr>
          <p:cNvPr id="3" name="Tijdelijke aanduiding voor inhoud 2">
            <a:extLst>
              <a:ext uri="{FF2B5EF4-FFF2-40B4-BE49-F238E27FC236}">
                <a16:creationId xmlns:a16="http://schemas.microsoft.com/office/drawing/2014/main" id="{4750C247-884F-4362-8E7E-E0207510589E}"/>
              </a:ext>
            </a:extLst>
          </p:cNvPr>
          <p:cNvSpPr>
            <a:spLocks noGrp="1"/>
          </p:cNvSpPr>
          <p:nvPr>
            <p:ph idx="1"/>
          </p:nvPr>
        </p:nvSpPr>
        <p:spPr>
          <a:xfrm>
            <a:off x="292821" y="1625879"/>
            <a:ext cx="8352415" cy="4462463"/>
          </a:xfrm>
        </p:spPr>
        <p:txBody>
          <a:bodyPr/>
          <a:lstStyle/>
          <a:p>
            <a:pPr marL="143510" indent="-179705"/>
            <a:r>
              <a:rPr lang="en-US" b="1" dirty="0"/>
              <a:t>E</a:t>
            </a:r>
            <a:r>
              <a:rPr lang="en-US" dirty="0"/>
              <a:t>: eye contact</a:t>
            </a:r>
            <a:endParaRPr lang="nl-NL" dirty="0">
              <a:cs typeface="Arial"/>
            </a:endParaRPr>
          </a:p>
          <a:p>
            <a:pPr marL="143510" indent="-179705"/>
            <a:r>
              <a:rPr lang="en-US" b="1" dirty="0"/>
              <a:t>M</a:t>
            </a:r>
            <a:r>
              <a:rPr lang="en-US" dirty="0"/>
              <a:t>: muscles of facial expression</a:t>
            </a:r>
            <a:endParaRPr lang="nl-NL" dirty="0">
              <a:cs typeface="Arial"/>
            </a:endParaRPr>
          </a:p>
          <a:p>
            <a:pPr marL="143510" indent="-179705"/>
            <a:r>
              <a:rPr lang="en-US" b="1" dirty="0"/>
              <a:t>P</a:t>
            </a:r>
            <a:r>
              <a:rPr lang="en-US" dirty="0"/>
              <a:t>: posture</a:t>
            </a:r>
            <a:endParaRPr lang="nl-NL" dirty="0">
              <a:cs typeface="Arial"/>
            </a:endParaRPr>
          </a:p>
          <a:p>
            <a:pPr marL="143510" indent="-179705"/>
            <a:r>
              <a:rPr lang="en-US" b="1" dirty="0"/>
              <a:t>A</a:t>
            </a:r>
            <a:r>
              <a:rPr lang="en-US" dirty="0"/>
              <a:t>: affect</a:t>
            </a:r>
            <a:endParaRPr lang="nl-NL" dirty="0">
              <a:cs typeface="Arial"/>
            </a:endParaRPr>
          </a:p>
          <a:p>
            <a:pPr marL="143510" indent="-179705"/>
            <a:r>
              <a:rPr lang="en-US" b="1" dirty="0"/>
              <a:t>T</a:t>
            </a:r>
            <a:r>
              <a:rPr lang="en-US" dirty="0"/>
              <a:t>: tone of voice</a:t>
            </a:r>
            <a:endParaRPr lang="nl-NL" dirty="0">
              <a:cs typeface="Arial"/>
            </a:endParaRPr>
          </a:p>
          <a:p>
            <a:pPr marL="143510" indent="-179705"/>
            <a:r>
              <a:rPr lang="en-US" b="1" dirty="0"/>
              <a:t>H</a:t>
            </a:r>
            <a:r>
              <a:rPr lang="en-US" dirty="0"/>
              <a:t>: hearing the whole patient</a:t>
            </a:r>
            <a:endParaRPr lang="nl-NL" dirty="0">
              <a:cs typeface="Arial"/>
            </a:endParaRPr>
          </a:p>
          <a:p>
            <a:pPr marL="143510" indent="-179705"/>
            <a:r>
              <a:rPr lang="en-US" b="1" dirty="0"/>
              <a:t>Y</a:t>
            </a:r>
            <a:r>
              <a:rPr lang="en-US" dirty="0"/>
              <a:t>: your response</a:t>
            </a:r>
            <a:endParaRPr lang="en-US" dirty="0">
              <a:cs typeface="Arial"/>
            </a:endParaRPr>
          </a:p>
          <a:p>
            <a:pPr marL="143510" indent="-179705"/>
            <a:endParaRPr lang="en-US" dirty="0">
              <a:cs typeface="Arial"/>
            </a:endParaRPr>
          </a:p>
          <a:p>
            <a:pPr marL="143510" indent="-179705"/>
            <a:endParaRPr lang="nl-NL" dirty="0">
              <a:cs typeface="Arial"/>
            </a:endParaRPr>
          </a:p>
          <a:p>
            <a:pPr marL="0" indent="0">
              <a:lnSpc>
                <a:spcPts val="2000"/>
              </a:lnSpc>
              <a:buNone/>
            </a:pPr>
            <a:r>
              <a:rPr lang="nl-NL" sz="900" dirty="0"/>
              <a:t>bron: </a:t>
            </a:r>
            <a:r>
              <a:rPr lang="en-US" sz="900" dirty="0" err="1"/>
              <a:t>Riess</a:t>
            </a:r>
            <a:r>
              <a:rPr lang="en-US" sz="900" dirty="0"/>
              <a:t> H MD et al.; E.M.P.A.T.H.Y.: A Tool to Enhance Nonverbal Communication Between Clinicians and Their Patients. Academic Medicine, 2014 </a:t>
            </a:r>
            <a:endParaRPr lang="nl-NL" sz="900" dirty="0"/>
          </a:p>
        </p:txBody>
      </p:sp>
    </p:spTree>
    <p:extLst>
      <p:ext uri="{BB962C8B-B14F-4D97-AF65-F5344CB8AC3E}">
        <p14:creationId xmlns:p14="http://schemas.microsoft.com/office/powerpoint/2010/main" val="244232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Evaluatie workshop </a:t>
            </a:r>
          </a:p>
        </p:txBody>
      </p:sp>
      <p:sp>
        <p:nvSpPr>
          <p:cNvPr id="3" name="Tijdelijke aanduiding voor inhoud 2"/>
          <p:cNvSpPr>
            <a:spLocks noGrp="1"/>
          </p:cNvSpPr>
          <p:nvPr>
            <p:ph idx="1"/>
          </p:nvPr>
        </p:nvSpPr>
        <p:spPr>
          <a:xfrm>
            <a:off x="292822" y="1625879"/>
            <a:ext cx="8112142" cy="4462463"/>
          </a:xfrm>
        </p:spPr>
        <p:txBody>
          <a:bodyPr/>
          <a:lstStyle/>
          <a:p>
            <a:pPr marL="143510" indent="-179705"/>
            <a:endParaRPr lang="nl-NL">
              <a:cs typeface="Arial"/>
            </a:endParaRPr>
          </a:p>
          <a:p>
            <a:pPr marL="143510" indent="-179705"/>
            <a:r>
              <a:rPr lang="nl-NL"/>
              <a:t>Welke aspecten/leerpunten zijn je specifiek bij gebleven?</a:t>
            </a:r>
            <a:endParaRPr lang="nl-NL">
              <a:cs typeface="Arial"/>
            </a:endParaRPr>
          </a:p>
          <a:p>
            <a:pPr marL="143510" indent="-179705"/>
            <a:endParaRPr lang="nl-NL">
              <a:cs typeface="Arial"/>
            </a:endParaRPr>
          </a:p>
          <a:p>
            <a:pPr marL="143510" indent="-179705"/>
            <a:r>
              <a:rPr lang="nl-NL"/>
              <a:t>Wat is er nodig om elkaar in het team en jezelf scherp te houden? </a:t>
            </a:r>
            <a:endParaRPr lang="nl-NL">
              <a:cs typeface="Arial"/>
            </a:endParaRPr>
          </a:p>
        </p:txBody>
      </p:sp>
      <p:pic>
        <p:nvPicPr>
          <p:cNvPr id="14" name="Afbeelding 14">
            <a:extLst>
              <a:ext uri="{FF2B5EF4-FFF2-40B4-BE49-F238E27FC236}">
                <a16:creationId xmlns:a16="http://schemas.microsoft.com/office/drawing/2014/main" id="{F4AF26DA-36B6-44F3-B002-3BD1459F580B}"/>
              </a:ext>
            </a:extLst>
          </p:cNvPr>
          <p:cNvPicPr>
            <a:picLocks noChangeAspect="1"/>
          </p:cNvPicPr>
          <p:nvPr/>
        </p:nvPicPr>
        <p:blipFill>
          <a:blip r:embed="rId3"/>
          <a:stretch>
            <a:fillRect/>
          </a:stretch>
        </p:blipFill>
        <p:spPr>
          <a:xfrm>
            <a:off x="4914677" y="3857110"/>
            <a:ext cx="2246779" cy="1778374"/>
          </a:xfrm>
          <a:prstGeom prst="rect">
            <a:avLst/>
          </a:prstGeom>
        </p:spPr>
      </p:pic>
    </p:spTree>
    <p:extLst>
      <p:ext uri="{BB962C8B-B14F-4D97-AF65-F5344CB8AC3E}">
        <p14:creationId xmlns:p14="http://schemas.microsoft.com/office/powerpoint/2010/main" val="1099054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D16FF-C230-4A83-BD80-2F400A479431}"/>
              </a:ext>
            </a:extLst>
          </p:cNvPr>
          <p:cNvSpPr>
            <a:spLocks noGrp="1"/>
          </p:cNvSpPr>
          <p:nvPr>
            <p:ph type="title"/>
          </p:nvPr>
        </p:nvSpPr>
        <p:spPr>
          <a:xfrm>
            <a:off x="471342" y="261940"/>
            <a:ext cx="6263089" cy="755650"/>
          </a:xfrm>
        </p:spPr>
        <p:txBody>
          <a:bodyPr/>
          <a:lstStyle/>
          <a:p>
            <a:r>
              <a:rPr lang="nl-NL" dirty="0"/>
              <a:t>Bronvermeldingen Effectieve communicatie</a:t>
            </a:r>
            <a:br>
              <a:rPr lang="nl-NL" dirty="0"/>
            </a:br>
            <a:endParaRPr lang="nl-NL" dirty="0"/>
          </a:p>
        </p:txBody>
      </p:sp>
      <p:sp>
        <p:nvSpPr>
          <p:cNvPr id="3" name="Tijdelijke aanduiding voor inhoud 2">
            <a:extLst>
              <a:ext uri="{FF2B5EF4-FFF2-40B4-BE49-F238E27FC236}">
                <a16:creationId xmlns:a16="http://schemas.microsoft.com/office/drawing/2014/main" id="{6B263B8E-7AFE-4689-BD03-BA0978EC2EE9}"/>
              </a:ext>
            </a:extLst>
          </p:cNvPr>
          <p:cNvSpPr>
            <a:spLocks noGrp="1"/>
          </p:cNvSpPr>
          <p:nvPr>
            <p:ph idx="1"/>
          </p:nvPr>
        </p:nvSpPr>
        <p:spPr>
          <a:xfrm>
            <a:off x="292821" y="1625879"/>
            <a:ext cx="8305269" cy="4858048"/>
          </a:xfrm>
        </p:spPr>
        <p:txBody>
          <a:bodyPr/>
          <a:lstStyle/>
          <a:p>
            <a:pPr marL="143510" lvl="0" indent="-179705">
              <a:lnSpc>
                <a:spcPts val="2000"/>
              </a:lnSpc>
            </a:pPr>
            <a:r>
              <a:rPr lang="en-US" sz="1200" kern="1200" dirty="0">
                <a:latin typeface="Arial" panose="020B0604020202020204" pitchFamily="34" charset="0"/>
                <a:cs typeface="Arial" panose="020B0604020202020204" pitchFamily="34" charset="0"/>
              </a:rPr>
              <a:t>Back AL et al.; Approaching Difficult Communication, Tasks in Oncology. </a:t>
            </a:r>
            <a:r>
              <a:rPr lang="en-US" sz="1200" i="1" kern="1200" dirty="0">
                <a:latin typeface="Arial" panose="020B0604020202020204" pitchFamily="34" charset="0"/>
                <a:cs typeface="Arial" panose="020B0604020202020204" pitchFamily="34" charset="0"/>
              </a:rPr>
              <a:t>CA Cancer Journal for Clinicians</a:t>
            </a:r>
            <a:r>
              <a:rPr lang="en-US" sz="1200" kern="1200" dirty="0">
                <a:latin typeface="Arial" panose="020B0604020202020204" pitchFamily="34" charset="0"/>
                <a:cs typeface="Arial" panose="020B0604020202020204" pitchFamily="34" charset="0"/>
              </a:rPr>
              <a:t>, 2005, 55 (3):164-177.</a:t>
            </a:r>
            <a:endParaRPr lang="nl-NL" dirty="0"/>
          </a:p>
          <a:p>
            <a:pPr marL="143510" lvl="0" indent="-179705">
              <a:lnSpc>
                <a:spcPts val="2000"/>
              </a:lnSpc>
            </a:pPr>
            <a:r>
              <a:rPr lang="en-US" sz="1200" kern="1200" dirty="0">
                <a:latin typeface="Arial" panose="020B0604020202020204" pitchFamily="34" charset="0"/>
                <a:cs typeface="Arial" panose="020B0604020202020204" pitchFamily="34" charset="0"/>
              </a:rPr>
              <a:t>Bernacki </a:t>
            </a:r>
            <a:r>
              <a:rPr lang="en-US" sz="1200" kern="1200">
                <a:latin typeface="Arial" panose="020B0604020202020204" pitchFamily="34" charset="0"/>
                <a:cs typeface="Arial" panose="020B0604020202020204" pitchFamily="34" charset="0"/>
              </a:rPr>
              <a:t>et al.; </a:t>
            </a:r>
            <a:r>
              <a:rPr lang="en-US" sz="1200" kern="1200" dirty="0">
                <a:latin typeface="Arial" panose="020B0604020202020204" pitchFamily="34" charset="0"/>
                <a:cs typeface="Arial" panose="020B0604020202020204" pitchFamily="34" charset="0"/>
              </a:rPr>
              <a:t>Development of Serious Illness Care Program. </a:t>
            </a:r>
            <a:r>
              <a:rPr lang="en-US" sz="1200" i="1" kern="1200" dirty="0">
                <a:latin typeface="Arial" panose="020B0604020202020204" pitchFamily="34" charset="0"/>
                <a:cs typeface="Arial" panose="020B0604020202020204" pitchFamily="34" charset="0"/>
              </a:rPr>
              <a:t>BMJ Open</a:t>
            </a:r>
            <a:r>
              <a:rPr lang="en-US" sz="1200" kern="1200" dirty="0">
                <a:latin typeface="Arial" panose="020B0604020202020204" pitchFamily="34" charset="0"/>
                <a:cs typeface="Arial" panose="020B0604020202020204" pitchFamily="34" charset="0"/>
              </a:rPr>
              <a:t>, October 2015, Vol. 5 (10).</a:t>
            </a:r>
          </a:p>
          <a:p>
            <a:pPr marL="143510" indent="-179705">
              <a:lnSpc>
                <a:spcPts val="2000"/>
              </a:lnSpc>
              <a:spcBef>
                <a:spcPts val="300"/>
              </a:spcBef>
            </a:pPr>
            <a:r>
              <a:rPr lang="nl-NL" sz="1200" dirty="0" err="1">
                <a:latin typeface="Arial" panose="020B0604020202020204" pitchFamily="34" charset="0"/>
                <a:cs typeface="Arial" panose="020B0604020202020204" pitchFamily="34" charset="0"/>
              </a:rPr>
              <a:t>Hwaken</a:t>
            </a:r>
            <a:r>
              <a:rPr lang="nl-NL" sz="1200" dirty="0">
                <a:latin typeface="Arial" panose="020B0604020202020204" pitchFamily="34" charset="0"/>
                <a:cs typeface="Arial" panose="020B0604020202020204" pitchFamily="34" charset="0"/>
              </a:rPr>
              <a:t>, SJ; </a:t>
            </a:r>
            <a:r>
              <a:rPr lang="en-US" sz="1200" dirty="0">
                <a:latin typeface="Arial" panose="020B0604020202020204" pitchFamily="34" charset="0"/>
                <a:cs typeface="Arial" panose="020B0604020202020204" pitchFamily="34" charset="0"/>
              </a:rPr>
              <a:t>Good communication skills: Benefits for doctors and patients. </a:t>
            </a:r>
            <a:r>
              <a:rPr lang="en-US" sz="1200" i="1" dirty="0">
                <a:latin typeface="Arial" panose="020B0604020202020204" pitchFamily="34" charset="0"/>
                <a:cs typeface="Arial" panose="020B0604020202020204" pitchFamily="34" charset="0"/>
              </a:rPr>
              <a:t>NZFP,</a:t>
            </a:r>
            <a:r>
              <a:rPr lang="en-US" sz="1200" dirty="0">
                <a:latin typeface="Arial" panose="020B0604020202020204" pitchFamily="34" charset="0"/>
                <a:cs typeface="Arial" panose="020B0604020202020204" pitchFamily="34" charset="0"/>
              </a:rPr>
              <a:t> June 2005, Vol. 32 (3): 185-189.</a:t>
            </a:r>
            <a:r>
              <a:rPr lang="nl-NL" sz="1200" dirty="0">
                <a:latin typeface="Arial" panose="020B0604020202020204" pitchFamily="34" charset="0"/>
                <a:cs typeface="Arial" panose="020B0604020202020204" pitchFamily="34" charset="0"/>
              </a:rPr>
              <a:t> </a:t>
            </a:r>
          </a:p>
          <a:p>
            <a:pPr lvl="0">
              <a:lnSpc>
                <a:spcPts val="2000"/>
              </a:lnSpc>
              <a:spcBef>
                <a:spcPts val="300"/>
              </a:spcBef>
            </a:pPr>
            <a:r>
              <a:rPr lang="nl-NL" sz="1200" dirty="0">
                <a:latin typeface="Arial" panose="020B0604020202020204" pitchFamily="34" charset="0"/>
                <a:cs typeface="Arial" panose="020B0604020202020204" pitchFamily="34" charset="0"/>
              </a:rPr>
              <a:t>Kwaliteitskader palliatieve zorg Nederland. IKNL/</a:t>
            </a:r>
            <a:r>
              <a:rPr lang="nl-NL" sz="1200" dirty="0" err="1">
                <a:latin typeface="Arial" panose="020B0604020202020204" pitchFamily="34" charset="0"/>
                <a:cs typeface="Arial" panose="020B0604020202020204" pitchFamily="34" charset="0"/>
              </a:rPr>
              <a:t>Palliactief</a:t>
            </a:r>
            <a:r>
              <a:rPr lang="nl-NL" sz="1200" dirty="0">
                <a:latin typeface="Arial" panose="020B0604020202020204" pitchFamily="34" charset="0"/>
                <a:cs typeface="Arial" panose="020B0604020202020204" pitchFamily="34" charset="0"/>
              </a:rPr>
              <a:t> 2017, </a:t>
            </a:r>
            <a:r>
              <a:rPr lang="nl-NL" sz="1200" i="1" dirty="0">
                <a:latin typeface="Arial" panose="020B0604020202020204" pitchFamily="34" charset="0"/>
                <a:cs typeface="Arial" panose="020B0604020202020204" pitchFamily="34" charset="0"/>
              </a:rPr>
              <a:t>www.pallialine.nl</a:t>
            </a:r>
          </a:p>
          <a:p>
            <a:pPr marL="143510" lvl="0" indent="-179705">
              <a:lnSpc>
                <a:spcPts val="2000"/>
              </a:lnSpc>
              <a:spcBef>
                <a:spcPts val="0"/>
              </a:spcBef>
            </a:pPr>
            <a:r>
              <a:rPr lang="nl-NL" sz="1200" dirty="0" err="1">
                <a:latin typeface="Arial" panose="020B0604020202020204" pitchFamily="34" charset="0"/>
                <a:cs typeface="Arial" panose="020B0604020202020204" pitchFamily="34" charset="0"/>
              </a:rPr>
              <a:t>Kurtz</a:t>
            </a:r>
            <a:r>
              <a:rPr lang="nl-NL" sz="1200" dirty="0">
                <a:latin typeface="Arial" panose="020B0604020202020204" pitchFamily="34" charset="0"/>
                <a:cs typeface="Arial" panose="020B0604020202020204" pitchFamily="34" charset="0"/>
              </a:rPr>
              <a:t> S, Silverman J, </a:t>
            </a:r>
            <a:r>
              <a:rPr lang="nl-NL" sz="1200" dirty="0" err="1">
                <a:latin typeface="Arial" panose="020B0604020202020204" pitchFamily="34" charset="0"/>
                <a:cs typeface="Arial" panose="020B0604020202020204" pitchFamily="34" charset="0"/>
              </a:rPr>
              <a:t>Benson</a:t>
            </a:r>
            <a:r>
              <a:rPr lang="nl-NL" sz="1200" dirty="0">
                <a:latin typeface="Arial" panose="020B0604020202020204" pitchFamily="34" charset="0"/>
                <a:cs typeface="Arial" panose="020B0604020202020204" pitchFamily="34" charset="0"/>
              </a:rPr>
              <a:t> J, </a:t>
            </a:r>
            <a:r>
              <a:rPr lang="nl-NL" sz="1200" dirty="0" err="1">
                <a:latin typeface="Arial" panose="020B0604020202020204" pitchFamily="34" charset="0"/>
                <a:cs typeface="Arial" panose="020B0604020202020204" pitchFamily="34" charset="0"/>
              </a:rPr>
              <a:t>Draper</a:t>
            </a:r>
            <a:r>
              <a:rPr lang="nl-NL" sz="1200" dirty="0">
                <a:latin typeface="Arial" panose="020B0604020202020204" pitchFamily="34" charset="0"/>
                <a:cs typeface="Arial" panose="020B0604020202020204" pitchFamily="34" charset="0"/>
              </a:rPr>
              <a:t> J; Calgary Cambridge Model: </a:t>
            </a:r>
            <a:r>
              <a:rPr lang="nl-NL" sz="1200" dirty="0" err="1">
                <a:latin typeface="Arial" panose="020B0604020202020204" pitchFamily="34" charset="0"/>
                <a:cs typeface="Arial" panose="020B0604020202020204" pitchFamily="34" charset="0"/>
              </a:rPr>
              <a:t>Marrying</a:t>
            </a:r>
            <a:r>
              <a:rPr lang="nl-NL" sz="1200" dirty="0">
                <a:latin typeface="Arial" panose="020B0604020202020204" pitchFamily="34" charset="0"/>
                <a:cs typeface="Arial" panose="020B0604020202020204" pitchFamily="34" charset="0"/>
              </a:rPr>
              <a:t> Content </a:t>
            </a:r>
            <a:r>
              <a:rPr lang="nl-NL" sz="1200" dirty="0" err="1">
                <a:latin typeface="Arial" panose="020B0604020202020204" pitchFamily="34" charset="0"/>
                <a:cs typeface="Arial" panose="020B0604020202020204" pitchFamily="34" charset="0"/>
              </a:rPr>
              <a:t>and</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Process</a:t>
            </a:r>
            <a:r>
              <a:rPr lang="nl-NL" sz="1200" dirty="0">
                <a:latin typeface="Arial" panose="020B0604020202020204" pitchFamily="34" charset="0"/>
                <a:cs typeface="Arial" panose="020B0604020202020204" pitchFamily="34" charset="0"/>
              </a:rPr>
              <a:t> in </a:t>
            </a:r>
            <a:r>
              <a:rPr lang="nl-NL" sz="1200" dirty="0" err="1">
                <a:latin typeface="Arial" panose="020B0604020202020204" pitchFamily="34" charset="0"/>
                <a:cs typeface="Arial" panose="020B0604020202020204" pitchFamily="34" charset="0"/>
              </a:rPr>
              <a:t>Clinical</a:t>
            </a:r>
            <a:r>
              <a:rPr lang="nl-NL" sz="1200" dirty="0">
                <a:latin typeface="Arial" panose="020B0604020202020204" pitchFamily="34" charset="0"/>
                <a:cs typeface="Arial" panose="020B0604020202020204" pitchFamily="34" charset="0"/>
              </a:rPr>
              <a:t> Method Teaching: </a:t>
            </a:r>
            <a:r>
              <a:rPr lang="nl-NL" sz="1200" dirty="0" err="1">
                <a:latin typeface="Arial" panose="020B0604020202020204" pitchFamily="34" charset="0"/>
                <a:cs typeface="Arial" panose="020B0604020202020204" pitchFamily="34" charset="0"/>
              </a:rPr>
              <a:t>Enhancing</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the</a:t>
            </a:r>
            <a:r>
              <a:rPr lang="nl-NL" sz="1200" dirty="0">
                <a:latin typeface="Arial" panose="020B0604020202020204" pitchFamily="34" charset="0"/>
                <a:cs typeface="Arial" panose="020B0604020202020204" pitchFamily="34" charset="0"/>
              </a:rPr>
              <a:t> Calgary–Cambridge Guides. </a:t>
            </a:r>
            <a:r>
              <a:rPr lang="nl-NL" sz="1200" i="1" dirty="0" err="1">
                <a:latin typeface="Arial" panose="020B0604020202020204" pitchFamily="34" charset="0"/>
                <a:cs typeface="Arial" panose="020B0604020202020204" pitchFamily="34" charset="0"/>
              </a:rPr>
              <a:t>Academic</a:t>
            </a:r>
            <a:r>
              <a:rPr lang="nl-NL" sz="1200" i="1" dirty="0">
                <a:latin typeface="Arial" panose="020B0604020202020204" pitchFamily="34" charset="0"/>
                <a:cs typeface="Arial" panose="020B0604020202020204" pitchFamily="34" charset="0"/>
              </a:rPr>
              <a:t> </a:t>
            </a:r>
            <a:r>
              <a:rPr lang="nl-NL" sz="1200" i="1" dirty="0" err="1">
                <a:latin typeface="Arial" panose="020B0604020202020204" pitchFamily="34" charset="0"/>
                <a:cs typeface="Arial" panose="020B0604020202020204" pitchFamily="34" charset="0"/>
              </a:rPr>
              <a:t>Medicine</a:t>
            </a:r>
            <a:r>
              <a:rPr lang="nl-NL" sz="1200" i="1" dirty="0">
                <a:latin typeface="Arial" panose="020B0604020202020204" pitchFamily="34" charset="0"/>
                <a:cs typeface="Arial" panose="020B0604020202020204" pitchFamily="34" charset="0"/>
              </a:rPr>
              <a:t>,</a:t>
            </a:r>
            <a:r>
              <a:rPr lang="nl-NL" sz="1200" dirty="0">
                <a:latin typeface="Arial" panose="020B0604020202020204" pitchFamily="34" charset="0"/>
                <a:cs typeface="Arial" panose="020B0604020202020204" pitchFamily="34" charset="0"/>
              </a:rPr>
              <a:t> August 2003, Vol. 78 (8): 802–809.</a:t>
            </a:r>
          </a:p>
          <a:p>
            <a:pPr marL="143510" lvl="0" indent="-179705">
              <a:lnSpc>
                <a:spcPts val="2000"/>
              </a:lnSpc>
              <a:spcBef>
                <a:spcPts val="0"/>
              </a:spcBef>
            </a:pPr>
            <a:r>
              <a:rPr lang="nl-NL" sz="1200" dirty="0">
                <a:latin typeface="Arial" panose="020B0604020202020204" pitchFamily="34" charset="0"/>
                <a:cs typeface="Arial" panose="020B0604020202020204" pitchFamily="34" charset="0"/>
              </a:rPr>
              <a:t>Pollak </a:t>
            </a:r>
            <a:r>
              <a:rPr lang="nl-NL" sz="1200" dirty="0" err="1">
                <a:latin typeface="Arial" panose="020B0604020202020204" pitchFamily="34" charset="0"/>
                <a:cs typeface="Arial" panose="020B0604020202020204" pitchFamily="34" charset="0"/>
              </a:rPr>
              <a:t>Kathryn</a:t>
            </a:r>
            <a:r>
              <a:rPr lang="nl-NL" sz="1200" dirty="0">
                <a:latin typeface="Arial" panose="020B0604020202020204" pitchFamily="34" charset="0"/>
                <a:cs typeface="Arial" panose="020B0604020202020204" pitchFamily="34" charset="0"/>
              </a:rPr>
              <a:t> I; </a:t>
            </a:r>
            <a:r>
              <a:rPr lang="nl-NL" sz="1200" dirty="0" err="1">
                <a:latin typeface="Arial" panose="020B0604020202020204" pitchFamily="34" charset="0"/>
                <a:cs typeface="Arial" panose="020B0604020202020204" pitchFamily="34" charset="0"/>
              </a:rPr>
              <a:t>Oncologist</a:t>
            </a:r>
            <a:r>
              <a:rPr lang="nl-NL" sz="1200" dirty="0">
                <a:latin typeface="Arial" panose="020B0604020202020204" pitchFamily="34" charset="0"/>
                <a:cs typeface="Arial" panose="020B0604020202020204" pitchFamily="34" charset="0"/>
              </a:rPr>
              <a:t> Communication </a:t>
            </a:r>
            <a:r>
              <a:rPr lang="nl-NL" sz="1200" dirty="0" err="1">
                <a:latin typeface="Arial" panose="020B0604020202020204" pitchFamily="34" charset="0"/>
                <a:cs typeface="Arial" panose="020B0604020202020204" pitchFamily="34" charset="0"/>
              </a:rPr>
              <a:t>About</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Emotion</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During</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Visits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With</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Patients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With</a:t>
            </a:r>
            <a:r>
              <a:rPr lang="nl-NL" sz="1200" dirty="0">
                <a:latin typeface="Arial" panose="020B0604020202020204" pitchFamily="34" charset="0"/>
                <a:cs typeface="Arial" panose="020B0604020202020204" pitchFamily="34" charset="0"/>
              </a:rPr>
              <a:t> Advanced Cancer. </a:t>
            </a:r>
            <a:r>
              <a:rPr lang="nl-NL" sz="1200" i="1" dirty="0">
                <a:latin typeface="Arial" panose="020B0604020202020204" pitchFamily="34" charset="0"/>
                <a:cs typeface="Arial" panose="020B0604020202020204" pitchFamily="34" charset="0"/>
              </a:rPr>
              <a:t>Journal of </a:t>
            </a:r>
            <a:r>
              <a:rPr lang="nl-NL" sz="1200" i="1" dirty="0" err="1">
                <a:latin typeface="Arial" panose="020B0604020202020204" pitchFamily="34" charset="0"/>
                <a:cs typeface="Arial" panose="020B0604020202020204" pitchFamily="34" charset="0"/>
              </a:rPr>
              <a:t>Clinical</a:t>
            </a:r>
            <a:r>
              <a:rPr lang="nl-NL" sz="1200" i="1" dirty="0">
                <a:latin typeface="Arial" panose="020B0604020202020204" pitchFamily="34" charset="0"/>
                <a:cs typeface="Arial" panose="020B0604020202020204" pitchFamily="34" charset="0"/>
              </a:rPr>
              <a:t> </a:t>
            </a:r>
            <a:r>
              <a:rPr lang="nl-NL" sz="1200" i="1" dirty="0" err="1">
                <a:latin typeface="Arial" panose="020B0604020202020204" pitchFamily="34" charset="0"/>
                <a:cs typeface="Arial" panose="020B0604020202020204" pitchFamily="34" charset="0"/>
              </a:rPr>
              <a:t>Oncology</a:t>
            </a:r>
            <a:r>
              <a:rPr lang="nl-NL" sz="1200" dirty="0">
                <a:latin typeface="Arial" panose="020B0604020202020204" pitchFamily="34" charset="0"/>
                <a:cs typeface="Arial" panose="020B0604020202020204" pitchFamily="34" charset="0"/>
              </a:rPr>
              <a:t>, 20 December 2007, Vol. 25 (36): 5748-5752.</a:t>
            </a:r>
          </a:p>
          <a:p>
            <a:pPr marL="143510" lvl="0" indent="-179705">
              <a:lnSpc>
                <a:spcPts val="2000"/>
              </a:lnSpc>
              <a:spcBef>
                <a:spcPts val="0"/>
              </a:spcBef>
            </a:pPr>
            <a:r>
              <a:rPr lang="nl-NL" sz="1200" dirty="0" err="1">
                <a:latin typeface="Arial" panose="020B0604020202020204" pitchFamily="34" charset="0"/>
                <a:cs typeface="Arial" panose="020B0604020202020204" pitchFamily="34" charset="0"/>
              </a:rPr>
              <a:t>Riess</a:t>
            </a:r>
            <a:r>
              <a:rPr lang="nl-NL" sz="1200" dirty="0">
                <a:latin typeface="Arial" panose="020B0604020202020204" pitchFamily="34" charset="0"/>
                <a:cs typeface="Arial" panose="020B0604020202020204" pitchFamily="34" charset="0"/>
              </a:rPr>
              <a:t> Helen MD et al.; E.M.P.A.T.H.Y.: A Tool </a:t>
            </a:r>
            <a:r>
              <a:rPr lang="nl-NL" sz="1200" dirty="0" err="1">
                <a:latin typeface="Arial" panose="020B0604020202020204" pitchFamily="34" charset="0"/>
                <a:cs typeface="Arial" panose="020B0604020202020204" pitchFamily="34" charset="0"/>
              </a:rPr>
              <a:t>to</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Enhance</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Nonverbal</a:t>
            </a:r>
            <a:r>
              <a:rPr lang="nl-NL" sz="1200" dirty="0">
                <a:latin typeface="Arial" panose="020B0604020202020204" pitchFamily="34" charset="0"/>
                <a:cs typeface="Arial" panose="020B0604020202020204" pitchFamily="34" charset="0"/>
              </a:rPr>
              <a:t> Communication </a:t>
            </a:r>
            <a:r>
              <a:rPr lang="nl-NL" sz="1200" dirty="0" err="1">
                <a:latin typeface="Arial" panose="020B0604020202020204" pitchFamily="34" charset="0"/>
                <a:cs typeface="Arial" panose="020B0604020202020204" pitchFamily="34" charset="0"/>
              </a:rPr>
              <a:t>Between</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Clinicians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and</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Their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Patients</a:t>
            </a:r>
            <a:r>
              <a:rPr lang="nl-NL" sz="1200" dirty="0">
                <a:latin typeface="Arial" panose="020B0604020202020204" pitchFamily="34" charset="0"/>
                <a:cs typeface="Arial" panose="020B0604020202020204" pitchFamily="34" charset="0"/>
              </a:rPr>
              <a:t>. </a:t>
            </a:r>
            <a:r>
              <a:rPr lang="nl-NL" sz="1200" i="1" dirty="0" err="1">
                <a:latin typeface="Arial" panose="020B0604020202020204" pitchFamily="34" charset="0"/>
                <a:cs typeface="Arial" panose="020B0604020202020204" pitchFamily="34" charset="0"/>
              </a:rPr>
              <a:t>Academic</a:t>
            </a:r>
            <a:r>
              <a:rPr lang="nl-NL" sz="1200" i="1" dirty="0">
                <a:latin typeface="Arial" panose="020B0604020202020204" pitchFamily="34" charset="0"/>
                <a:cs typeface="Arial" panose="020B0604020202020204" pitchFamily="34" charset="0"/>
              </a:rPr>
              <a:t> </a:t>
            </a:r>
            <a:r>
              <a:rPr lang="nl-NL" sz="1200" i="1" dirty="0" err="1">
                <a:latin typeface="Arial" panose="020B0604020202020204" pitchFamily="34" charset="0"/>
                <a:cs typeface="Arial" panose="020B0604020202020204" pitchFamily="34" charset="0"/>
              </a:rPr>
              <a:t>Medicine</a:t>
            </a:r>
            <a:r>
              <a:rPr lang="nl-NL" sz="1200" dirty="0">
                <a:latin typeface="Arial" panose="020B0604020202020204" pitchFamily="34" charset="0"/>
                <a:cs typeface="Arial" panose="020B0604020202020204" pitchFamily="34" charset="0"/>
              </a:rPr>
              <a:t>. August 2014, Vol 89 (8):1108–1112.</a:t>
            </a:r>
          </a:p>
          <a:p>
            <a:pPr marL="143510" lvl="0" indent="-179705">
              <a:lnSpc>
                <a:spcPts val="2000"/>
              </a:lnSpc>
              <a:spcBef>
                <a:spcPts val="0"/>
              </a:spcBef>
            </a:pPr>
            <a:r>
              <a:rPr lang="en-US" sz="1200" dirty="0">
                <a:latin typeface="Arial" panose="020B0604020202020204" pitchFamily="34" charset="0"/>
                <a:cs typeface="Arial" panose="020B0604020202020204" pitchFamily="34" charset="0"/>
              </a:rPr>
              <a:t>Robertson K; Active listening, more than just paying attention. </a:t>
            </a:r>
            <a:r>
              <a:rPr lang="en-US" sz="1200" i="1" dirty="0">
                <a:latin typeface="Arial" panose="020B0604020202020204" pitchFamily="34" charset="0"/>
                <a:cs typeface="Arial" panose="020B0604020202020204" pitchFamily="34" charset="0"/>
              </a:rPr>
              <a:t>Australian Family Physician</a:t>
            </a:r>
            <a:r>
              <a:rPr lang="en-US" sz="1200" dirty="0">
                <a:latin typeface="Arial" panose="020B0604020202020204" pitchFamily="34" charset="0"/>
                <a:cs typeface="Arial" panose="020B0604020202020204" pitchFamily="34" charset="0"/>
              </a:rPr>
              <a:t>, December 2005, Vol. 34 (12): 1053-1055.</a:t>
            </a:r>
          </a:p>
          <a:p>
            <a:pPr marL="143510" lvl="0" indent="-179705">
              <a:lnSpc>
                <a:spcPts val="2000"/>
              </a:lnSpc>
              <a:spcBef>
                <a:spcPts val="0"/>
              </a:spcBef>
            </a:pPr>
            <a:r>
              <a:rPr lang="en-US" sz="1200" dirty="0">
                <a:latin typeface="Arial" panose="020B0604020202020204" pitchFamily="34" charset="0"/>
                <a:cs typeface="Arial" panose="020B0604020202020204" pitchFamily="34" charset="0"/>
              </a:rPr>
              <a:t>Schattner A; Who cares for empathy? </a:t>
            </a:r>
            <a:r>
              <a:rPr lang="en-US" sz="1200" i="1" dirty="0">
                <a:latin typeface="Arial" panose="020B0604020202020204" pitchFamily="34" charset="0"/>
                <a:cs typeface="Arial" panose="020B0604020202020204" pitchFamily="34" charset="0"/>
              </a:rPr>
              <a:t>QJM, </a:t>
            </a:r>
            <a:r>
              <a:rPr lang="en-US" sz="1200" dirty="0">
                <a:latin typeface="Arial" panose="020B0604020202020204" pitchFamily="34" charset="0"/>
                <a:cs typeface="Arial" panose="020B0604020202020204" pitchFamily="34" charset="0"/>
              </a:rPr>
              <a:t>1 March 2012, Vol. 105 (3): 287-290 (CAPTURES)</a:t>
            </a:r>
          </a:p>
          <a:p>
            <a:pPr marL="143510" indent="-179705">
              <a:lnSpc>
                <a:spcPts val="2000"/>
              </a:lnSpc>
              <a:spcBef>
                <a:spcPts val="300"/>
              </a:spcBef>
            </a:pPr>
            <a:r>
              <a:rPr lang="nl-NL" sz="1200" dirty="0">
                <a:latin typeface="Arial" panose="020B0604020202020204" pitchFamily="34" charset="0"/>
                <a:cs typeface="Arial" panose="020B0604020202020204" pitchFamily="34" charset="0"/>
              </a:rPr>
              <a:t>Silverman J, </a:t>
            </a:r>
            <a:r>
              <a:rPr lang="nl-NL" sz="1200" dirty="0" err="1">
                <a:latin typeface="Arial" panose="020B0604020202020204" pitchFamily="34" charset="0"/>
                <a:cs typeface="Arial" panose="020B0604020202020204" pitchFamily="34" charset="0"/>
              </a:rPr>
              <a:t>Kurtz</a:t>
            </a:r>
            <a:r>
              <a:rPr lang="nl-NL" sz="1200" dirty="0">
                <a:latin typeface="Arial" panose="020B0604020202020204" pitchFamily="34" charset="0"/>
                <a:cs typeface="Arial" panose="020B0604020202020204" pitchFamily="34" charset="0"/>
              </a:rPr>
              <a:t> S, </a:t>
            </a:r>
            <a:r>
              <a:rPr lang="nl-NL" sz="1200" dirty="0" err="1">
                <a:latin typeface="Arial" panose="020B0604020202020204" pitchFamily="34" charset="0"/>
                <a:cs typeface="Arial" panose="020B0604020202020204" pitchFamily="34" charset="0"/>
              </a:rPr>
              <a:t>Draper</a:t>
            </a:r>
            <a:r>
              <a:rPr lang="nl-NL" sz="1200" dirty="0">
                <a:latin typeface="Arial" panose="020B0604020202020204" pitchFamily="34" charset="0"/>
                <a:cs typeface="Arial" panose="020B0604020202020204" pitchFamily="34" charset="0"/>
              </a:rPr>
              <a:t> J; Vaardig communiceren in de gezondheidszorg, een </a:t>
            </a:r>
            <a:r>
              <a:rPr lang="nl-NL" sz="1200" dirty="0" err="1">
                <a:latin typeface="Arial" panose="020B0604020202020204" pitchFamily="34" charset="0"/>
                <a:cs typeface="Arial" panose="020B0604020202020204" pitchFamily="34" charset="0"/>
              </a:rPr>
              <a:t>evidence-based</a:t>
            </a:r>
            <a:r>
              <a:rPr lang="nl-NL" sz="1200" dirty="0">
                <a:latin typeface="Arial" panose="020B0604020202020204" pitchFamily="34" charset="0"/>
                <a:cs typeface="Arial" panose="020B0604020202020204" pitchFamily="34" charset="0"/>
              </a:rPr>
              <a:t> benadering. (derde druk) </a:t>
            </a:r>
            <a:r>
              <a:rPr lang="nl-NL" sz="1200" i="1" dirty="0">
                <a:latin typeface="Arial" panose="020B0604020202020204" pitchFamily="34" charset="0"/>
                <a:cs typeface="Arial" panose="020B0604020202020204" pitchFamily="34" charset="0"/>
              </a:rPr>
              <a:t>Boom </a:t>
            </a:r>
            <a:r>
              <a:rPr lang="nl-NL" sz="1200" dirty="0">
                <a:latin typeface="Arial" panose="020B0604020202020204" pitchFamily="34" charset="0"/>
                <a:cs typeface="Arial" panose="020B0604020202020204" pitchFamily="34" charset="0"/>
              </a:rPr>
              <a:t>Amsterdam 2014, Nederlandse bewerking Calgary Cambridge model </a:t>
            </a:r>
            <a:r>
              <a:rPr lang="nl-NL" sz="1200" dirty="0">
                <a:solidFill>
                  <a:srgbClr val="333333"/>
                </a:solidFill>
                <a:latin typeface="Arial" panose="020B0604020202020204" pitchFamily="34" charset="0"/>
                <a:cs typeface="Arial" panose="020B0604020202020204" pitchFamily="34" charset="0"/>
              </a:rPr>
              <a:t>‘Skills </a:t>
            </a:r>
            <a:r>
              <a:rPr lang="nl-NL" sz="1200" dirty="0" err="1">
                <a:solidFill>
                  <a:srgbClr val="333333"/>
                </a:solidFill>
                <a:latin typeface="Arial" panose="020B0604020202020204" pitchFamily="34" charset="0"/>
                <a:cs typeface="Arial" panose="020B0604020202020204" pitchFamily="34" charset="0"/>
              </a:rPr>
              <a:t>for</a:t>
            </a:r>
            <a:r>
              <a:rPr lang="nl-NL" sz="1200" dirty="0">
                <a:solidFill>
                  <a:srgbClr val="333333"/>
                </a:solidFill>
                <a:latin typeface="Arial" panose="020B0604020202020204" pitchFamily="34" charset="0"/>
                <a:cs typeface="Arial" panose="020B0604020202020204" pitchFamily="34" charset="0"/>
              </a:rPr>
              <a:t> </a:t>
            </a:r>
            <a:r>
              <a:rPr lang="nl-NL" sz="1200" dirty="0" err="1">
                <a:solidFill>
                  <a:srgbClr val="333333"/>
                </a:solidFill>
                <a:latin typeface="Arial" panose="020B0604020202020204" pitchFamily="34" charset="0"/>
                <a:cs typeface="Arial" panose="020B0604020202020204" pitchFamily="34" charset="0"/>
              </a:rPr>
              <a:t>communicating</a:t>
            </a:r>
            <a:r>
              <a:rPr lang="nl-NL" sz="1200" dirty="0">
                <a:solidFill>
                  <a:srgbClr val="333333"/>
                </a:solidFill>
                <a:latin typeface="Arial" panose="020B0604020202020204" pitchFamily="34" charset="0"/>
                <a:cs typeface="Arial" panose="020B0604020202020204" pitchFamily="34" charset="0"/>
              </a:rPr>
              <a:t> </a:t>
            </a:r>
            <a:r>
              <a:rPr lang="nl-NL" sz="1200" dirty="0" err="1">
                <a:solidFill>
                  <a:srgbClr val="333333"/>
                </a:solidFill>
                <a:latin typeface="Arial" panose="020B0604020202020204" pitchFamily="34" charset="0"/>
                <a:cs typeface="Arial" panose="020B0604020202020204" pitchFamily="34" charset="0"/>
              </a:rPr>
              <a:t>with</a:t>
            </a:r>
            <a:r>
              <a:rPr lang="nl-NL" sz="1200" dirty="0">
                <a:solidFill>
                  <a:srgbClr val="333333"/>
                </a:solidFill>
                <a:latin typeface="Arial" panose="020B0604020202020204" pitchFamily="34" charset="0"/>
                <a:cs typeface="Arial" panose="020B0604020202020204" pitchFamily="34" charset="0"/>
              </a:rPr>
              <a:t> </a:t>
            </a:r>
            <a:r>
              <a:rPr lang="nl-NL" sz="1200" dirty="0" err="1">
                <a:solidFill>
                  <a:srgbClr val="333333"/>
                </a:solidFill>
                <a:latin typeface="Arial" panose="020B0604020202020204" pitchFamily="34" charset="0"/>
                <a:cs typeface="Arial" panose="020B0604020202020204" pitchFamily="34" charset="0"/>
              </a:rPr>
              <a:t>patients</a:t>
            </a:r>
            <a:r>
              <a:rPr lang="nl-NL" sz="1200" dirty="0">
                <a:solidFill>
                  <a:srgbClr val="333333"/>
                </a:solidFill>
                <a:latin typeface="Arial" panose="020B0604020202020204" pitchFamily="34" charset="0"/>
                <a:cs typeface="Arial" panose="020B0604020202020204" pitchFamily="34" charset="0"/>
              </a:rPr>
              <a:t>’, Silverman J, </a:t>
            </a:r>
            <a:r>
              <a:rPr lang="nl-NL" sz="1200" dirty="0" err="1">
                <a:solidFill>
                  <a:srgbClr val="333333"/>
                </a:solidFill>
                <a:latin typeface="Arial" panose="020B0604020202020204" pitchFamily="34" charset="0"/>
                <a:cs typeface="Arial" panose="020B0604020202020204" pitchFamily="34" charset="0"/>
              </a:rPr>
              <a:t>Kurtz</a:t>
            </a:r>
            <a:r>
              <a:rPr lang="nl-NL" sz="1200" dirty="0">
                <a:solidFill>
                  <a:srgbClr val="333333"/>
                </a:solidFill>
                <a:latin typeface="Arial" panose="020B0604020202020204" pitchFamily="34" charset="0"/>
                <a:cs typeface="Arial" panose="020B0604020202020204" pitchFamily="34" charset="0"/>
              </a:rPr>
              <a:t> S, </a:t>
            </a:r>
            <a:r>
              <a:rPr lang="nl-NL" sz="1200" dirty="0" err="1">
                <a:solidFill>
                  <a:srgbClr val="333333"/>
                </a:solidFill>
                <a:latin typeface="Arial" panose="020B0604020202020204" pitchFamily="34" charset="0"/>
                <a:cs typeface="Arial" panose="020B0604020202020204" pitchFamily="34" charset="0"/>
              </a:rPr>
              <a:t>Draper</a:t>
            </a:r>
            <a:r>
              <a:rPr lang="nl-NL" sz="1200" dirty="0">
                <a:solidFill>
                  <a:srgbClr val="333333"/>
                </a:solidFill>
                <a:latin typeface="Arial" panose="020B0604020202020204" pitchFamily="34" charset="0"/>
                <a:cs typeface="Arial" panose="020B0604020202020204" pitchFamily="34" charset="0"/>
              </a:rPr>
              <a:t> J, 2005. </a:t>
            </a:r>
          </a:p>
          <a:p>
            <a:pPr marL="143510" indent="-179705">
              <a:lnSpc>
                <a:spcPct val="150000"/>
              </a:lnSpc>
              <a:spcBef>
                <a:spcPts val="300"/>
              </a:spcBef>
              <a:spcAft>
                <a:spcPts val="0"/>
              </a:spcAft>
            </a:pPr>
            <a:endParaRPr lang="nl-NL" sz="1200" kern="1200" dirty="0">
              <a:latin typeface="Arial" panose="020B0604020202020204" pitchFamily="34" charset="0"/>
              <a:cs typeface="Arial" panose="020B0604020202020204" pitchFamily="34" charset="0"/>
            </a:endParaRPr>
          </a:p>
          <a:p>
            <a:pPr marL="171450" indent="-171450">
              <a:lnSpc>
                <a:spcPts val="1300"/>
              </a:lnSpc>
              <a:spcBef>
                <a:spcPts val="400"/>
              </a:spcBef>
            </a:pPr>
            <a:endParaRPr lang="nl-NL" sz="1200" dirty="0">
              <a:latin typeface="Arial" panose="020B0604020202020204" pitchFamily="34" charset="0"/>
              <a:cs typeface="Arial" panose="020B0604020202020204" pitchFamily="34" charset="0"/>
            </a:endParaRPr>
          </a:p>
          <a:p>
            <a:pPr marL="171450" indent="-171450">
              <a:lnSpc>
                <a:spcPct val="150000"/>
              </a:lnSpc>
              <a:spcBef>
                <a:spcPts val="400"/>
              </a:spcBef>
            </a:pPr>
            <a:endParaRPr lang="nl-N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52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30EE1-8226-43CE-B720-7A8D2AEE3D2D}"/>
              </a:ext>
            </a:extLst>
          </p:cNvPr>
          <p:cNvSpPr>
            <a:spLocks noGrp="1"/>
          </p:cNvSpPr>
          <p:nvPr>
            <p:ph type="title"/>
          </p:nvPr>
        </p:nvSpPr>
        <p:spPr/>
        <p:txBody>
          <a:bodyPr/>
          <a:lstStyle/>
          <a:p>
            <a:r>
              <a:rPr lang="nl-NL" dirty="0">
                <a:cs typeface="Arial"/>
              </a:rPr>
              <a:t>Effectieve communicatie in Kwaliteitskader palliatieve zorg Nederland</a:t>
            </a:r>
          </a:p>
        </p:txBody>
      </p:sp>
      <p:pic>
        <p:nvPicPr>
          <p:cNvPr id="4" name="Afbeelding 4" descr="Afbeelding met buiten, boom, lucht&#10;&#10;Beschrijving is gegenereerd met zeer hoge betrouwbaarheid">
            <a:extLst>
              <a:ext uri="{FF2B5EF4-FFF2-40B4-BE49-F238E27FC236}">
                <a16:creationId xmlns:a16="http://schemas.microsoft.com/office/drawing/2014/main" id="{50E4BDC4-1CC8-4FA8-9935-3D2F3BAC3128}"/>
              </a:ext>
            </a:extLst>
          </p:cNvPr>
          <p:cNvPicPr>
            <a:picLocks noGrp="1" noChangeAspect="1"/>
          </p:cNvPicPr>
          <p:nvPr>
            <p:ph idx="1"/>
          </p:nvPr>
        </p:nvPicPr>
        <p:blipFill>
          <a:blip r:embed="rId3"/>
          <a:stretch>
            <a:fillRect/>
          </a:stretch>
        </p:blipFill>
        <p:spPr>
          <a:xfrm>
            <a:off x="238317" y="1817888"/>
            <a:ext cx="4170151" cy="4320807"/>
          </a:xfrm>
          <a:prstGeom prst="rect">
            <a:avLst/>
          </a:prstGeom>
        </p:spPr>
      </p:pic>
      <p:pic>
        <p:nvPicPr>
          <p:cNvPr id="10" name="Afbeelding 10" descr="Afbeelding met schermafbeelding&#10;&#10;Beschrijving is gegenereerd met zeer hoge betrouwbaarheid">
            <a:extLst>
              <a:ext uri="{FF2B5EF4-FFF2-40B4-BE49-F238E27FC236}">
                <a16:creationId xmlns:a16="http://schemas.microsoft.com/office/drawing/2014/main" id="{EC3DD3DA-0C1F-4551-BFA4-5FB59A280D2E}"/>
              </a:ext>
            </a:extLst>
          </p:cNvPr>
          <p:cNvPicPr>
            <a:picLocks noChangeAspect="1"/>
          </p:cNvPicPr>
          <p:nvPr/>
        </p:nvPicPr>
        <p:blipFill>
          <a:blip r:embed="rId4"/>
          <a:stretch>
            <a:fillRect/>
          </a:stretch>
        </p:blipFill>
        <p:spPr>
          <a:xfrm>
            <a:off x="4572000" y="1413163"/>
            <a:ext cx="3790952" cy="1528873"/>
          </a:xfrm>
          <a:prstGeom prst="rect">
            <a:avLst/>
          </a:prstGeom>
        </p:spPr>
      </p:pic>
      <p:pic>
        <p:nvPicPr>
          <p:cNvPr id="18" name="Afbeelding 18" descr="Afbeelding met schermafbeelding&#10;&#10;Beschrijving is gegenereerd met zeer hoge betrouwbaarheid">
            <a:extLst>
              <a:ext uri="{FF2B5EF4-FFF2-40B4-BE49-F238E27FC236}">
                <a16:creationId xmlns:a16="http://schemas.microsoft.com/office/drawing/2014/main" id="{63CA149C-F5CA-4661-A2D7-09369511A630}"/>
              </a:ext>
            </a:extLst>
          </p:cNvPr>
          <p:cNvPicPr>
            <a:picLocks noChangeAspect="1"/>
          </p:cNvPicPr>
          <p:nvPr/>
        </p:nvPicPr>
        <p:blipFill>
          <a:blip r:embed="rId5"/>
          <a:stretch>
            <a:fillRect/>
          </a:stretch>
        </p:blipFill>
        <p:spPr>
          <a:xfrm>
            <a:off x="4415710" y="2710239"/>
            <a:ext cx="4170151" cy="3518598"/>
          </a:xfrm>
          <a:prstGeom prst="rect">
            <a:avLst/>
          </a:prstGeom>
        </p:spPr>
      </p:pic>
      <p:sp>
        <p:nvSpPr>
          <p:cNvPr id="20" name="Ovaal 19">
            <a:extLst>
              <a:ext uri="{FF2B5EF4-FFF2-40B4-BE49-F238E27FC236}">
                <a16:creationId xmlns:a16="http://schemas.microsoft.com/office/drawing/2014/main" id="{8DE11B35-6DCC-4581-A8A7-D4DA30E32B16}"/>
              </a:ext>
            </a:extLst>
          </p:cNvPr>
          <p:cNvSpPr/>
          <p:nvPr/>
        </p:nvSpPr>
        <p:spPr>
          <a:xfrm>
            <a:off x="4408468" y="4738256"/>
            <a:ext cx="2051710" cy="581890"/>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solidFill>
                <a:srgbClr val="0C87AE"/>
              </a:solidFill>
            </a:endParaRPr>
          </a:p>
        </p:txBody>
      </p:sp>
      <p:sp>
        <p:nvSpPr>
          <p:cNvPr id="3" name="Tekstvak 2">
            <a:extLst>
              <a:ext uri="{FF2B5EF4-FFF2-40B4-BE49-F238E27FC236}">
                <a16:creationId xmlns:a16="http://schemas.microsoft.com/office/drawing/2014/main" id="{9538CFD1-CAEA-4B5B-92E7-5C2D4F0B1407}"/>
              </a:ext>
            </a:extLst>
          </p:cNvPr>
          <p:cNvSpPr txBox="1"/>
          <p:nvPr/>
        </p:nvSpPr>
        <p:spPr>
          <a:xfrm>
            <a:off x="238317" y="6138695"/>
            <a:ext cx="4170151" cy="407099"/>
          </a:xfrm>
          <a:prstGeom prst="rect">
            <a:avLst/>
          </a:prstGeom>
          <a:noFill/>
        </p:spPr>
        <p:txBody>
          <a:bodyPr wrap="square" rtlCol="0" anchor="t">
            <a:spAutoFit/>
          </a:bodyPr>
          <a:lstStyle/>
          <a:p>
            <a:pPr lvl="0">
              <a:lnSpc>
                <a:spcPts val="3000"/>
              </a:lnSpc>
              <a:spcBef>
                <a:spcPts val="400"/>
              </a:spcBef>
            </a:pPr>
            <a:r>
              <a:rPr lang="nl-NL" sz="900" kern="0" dirty="0">
                <a:solidFill>
                  <a:srgbClr val="000000"/>
                </a:solidFill>
                <a:latin typeface="Arial"/>
                <a:cs typeface="Arial"/>
              </a:rPr>
              <a:t>bron: Kwaliteitskader palliatieve zorg Nederland. IKNL/</a:t>
            </a:r>
            <a:r>
              <a:rPr lang="nl-NL" sz="900" kern="0" dirty="0" err="1">
                <a:solidFill>
                  <a:srgbClr val="000000"/>
                </a:solidFill>
                <a:latin typeface="Arial"/>
                <a:cs typeface="Arial"/>
              </a:rPr>
              <a:t>Palliactief</a:t>
            </a:r>
            <a:r>
              <a:rPr lang="nl-NL" sz="900" kern="0" dirty="0">
                <a:solidFill>
                  <a:srgbClr val="000000"/>
                </a:solidFill>
                <a:latin typeface="Arial"/>
                <a:cs typeface="Arial"/>
              </a:rPr>
              <a:t> 2017</a:t>
            </a:r>
          </a:p>
        </p:txBody>
      </p:sp>
    </p:spTree>
    <p:extLst>
      <p:ext uri="{BB962C8B-B14F-4D97-AF65-F5344CB8AC3E}">
        <p14:creationId xmlns:p14="http://schemas.microsoft.com/office/powerpoint/2010/main" val="79570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4571" y="1529130"/>
            <a:ext cx="7774493" cy="4467958"/>
          </a:xfrm>
        </p:spPr>
        <p:txBody>
          <a:bodyPr/>
          <a:lstStyle/>
          <a:p>
            <a:pPr marL="0" lvl="0" indent="0" fontAlgn="auto">
              <a:lnSpc>
                <a:spcPct val="100000"/>
              </a:lnSpc>
              <a:spcBef>
                <a:spcPct val="20000"/>
              </a:spcBef>
              <a:spcAft>
                <a:spcPts val="600"/>
              </a:spcAft>
              <a:buNone/>
            </a:pPr>
            <a:endParaRPr lang="nl-NL" sz="1400" kern="1200" dirty="0">
              <a:solidFill>
                <a:prstClr val="black"/>
              </a:solidFill>
              <a:latin typeface="Arial" panose="020B0604020202020204" pitchFamily="34" charset="0"/>
              <a:cs typeface="Arial" panose="020B0604020202020204" pitchFamily="34" charset="0"/>
            </a:endParaRPr>
          </a:p>
          <a:p>
            <a:pPr marL="0" indent="0" algn="ctr" fontAlgn="auto">
              <a:lnSpc>
                <a:spcPct val="100000"/>
              </a:lnSpc>
              <a:spcBef>
                <a:spcPts val="300"/>
              </a:spcBef>
              <a:spcAft>
                <a:spcPts val="0"/>
              </a:spcAft>
              <a:buNone/>
            </a:pPr>
            <a:r>
              <a:rPr lang="nl-NL" sz="1600" kern="1200" dirty="0">
                <a:solidFill>
                  <a:srgbClr val="7F7F7F"/>
                </a:solidFill>
                <a:latin typeface="Arial" panose="020B0604020202020204" pitchFamily="34" charset="0"/>
                <a:cs typeface="Arial" panose="020B0604020202020204" pitchFamily="34" charset="0"/>
              </a:rPr>
              <a:t>                     </a:t>
            </a:r>
            <a:r>
              <a:rPr lang="nl-NL" sz="2000" kern="1200" dirty="0">
                <a:solidFill>
                  <a:srgbClr val="7F7F7F"/>
                </a:solidFill>
                <a:latin typeface="Arial" panose="020B0604020202020204" pitchFamily="34" charset="0"/>
                <a:cs typeface="Arial" panose="020B0604020202020204" pitchFamily="34" charset="0"/>
              </a:rPr>
              <a:t>Effectieve communicatie vormt, in combinatie met </a:t>
            </a:r>
            <a:endParaRPr lang="nl-NL" sz="2000" dirty="0">
              <a:solidFill>
                <a:srgbClr val="BAEAF9"/>
              </a:solidFill>
              <a:latin typeface="Arial" panose="020B0604020202020204" pitchFamily="34" charset="0"/>
              <a:cs typeface="Arial" panose="020B0604020202020204" pitchFamily="34" charset="0"/>
            </a:endParaRPr>
          </a:p>
          <a:p>
            <a:pPr marL="0" indent="0" algn="ctr" fontAlgn="auto">
              <a:lnSpc>
                <a:spcPct val="100000"/>
              </a:lnSpc>
              <a:spcBef>
                <a:spcPts val="300"/>
              </a:spcBef>
              <a:spcAft>
                <a:spcPts val="0"/>
              </a:spcAft>
              <a:buNone/>
            </a:pPr>
            <a:r>
              <a:rPr lang="nl-NL" sz="2000" kern="1200" dirty="0">
                <a:solidFill>
                  <a:srgbClr val="7F7F7F"/>
                </a:solidFill>
                <a:latin typeface="Arial" panose="020B0604020202020204" pitchFamily="34" charset="0"/>
                <a:cs typeface="Arial" panose="020B0604020202020204" pitchFamily="34" charset="0"/>
              </a:rPr>
              <a:t>gezamenlijke besluitvorming en proactieve zorgplanning, de basis voor zorgverlening waarin patiënt en naasten centraal staan. </a:t>
            </a:r>
            <a:endParaRPr lang="nl-NL" sz="2000" dirty="0">
              <a:solidFill>
                <a:schemeClr val="tx1"/>
              </a:solidFill>
              <a:cs typeface="Arial"/>
            </a:endParaRPr>
          </a:p>
          <a:p>
            <a:pPr marL="0" indent="0" algn="ctr">
              <a:lnSpc>
                <a:spcPts val="3000"/>
              </a:lnSpc>
              <a:buNone/>
            </a:pPr>
            <a:endParaRPr lang="nl-NL" sz="2000" dirty="0">
              <a:cs typeface="Arial"/>
            </a:endParaRPr>
          </a:p>
          <a:p>
            <a:pPr marL="143510" indent="-179705">
              <a:lnSpc>
                <a:spcPts val="3000"/>
              </a:lnSpc>
            </a:pPr>
            <a:r>
              <a:rPr lang="nl-NL" sz="2000" dirty="0"/>
              <a:t>Onder effectieve communicatie wordt een </a:t>
            </a:r>
            <a:r>
              <a:rPr lang="nl-NL" sz="2000" dirty="0">
                <a:solidFill>
                  <a:schemeClr val="bg2"/>
                </a:solidFill>
              </a:rPr>
              <a:t>gestructureerd proces</a:t>
            </a:r>
            <a:r>
              <a:rPr lang="nl-NL" sz="2000" dirty="0"/>
              <a:t> verstaan tussen de patiënt en de zorgverlener, waarbij </a:t>
            </a:r>
            <a:r>
              <a:rPr lang="nl-NL" sz="2000" dirty="0">
                <a:solidFill>
                  <a:schemeClr val="bg2"/>
                </a:solidFill>
              </a:rPr>
              <a:t>tweezijdige informatie uitwisseling en gelijkwaardigheid</a:t>
            </a:r>
            <a:r>
              <a:rPr lang="nl-NL" sz="2000" dirty="0"/>
              <a:t> - met respect voor de afhankelijke positie van de patiënt - de basis is. </a:t>
            </a:r>
            <a:endParaRPr lang="nl-NL" sz="2000" dirty="0">
              <a:cs typeface="Arial"/>
            </a:endParaRPr>
          </a:p>
          <a:p>
            <a:pPr marL="143510" indent="-179705">
              <a:lnSpc>
                <a:spcPts val="3000"/>
              </a:lnSpc>
              <a:spcBef>
                <a:spcPts val="400"/>
              </a:spcBef>
            </a:pPr>
            <a:r>
              <a:rPr lang="nl-NL" sz="2000" dirty="0"/>
              <a:t>Effectieve communicatie is onder andere van wezenlijk belang voor de methode van gezamenlijke besluitvorming. </a:t>
            </a:r>
            <a:endParaRPr lang="nl-NL" sz="2000" dirty="0">
              <a:cs typeface="Arial"/>
            </a:endParaRPr>
          </a:p>
          <a:p>
            <a:pPr marL="0" indent="0">
              <a:lnSpc>
                <a:spcPts val="3000"/>
              </a:lnSpc>
              <a:spcBef>
                <a:spcPts val="400"/>
              </a:spcBef>
              <a:buNone/>
            </a:pPr>
            <a:endParaRPr lang="nl-NL" sz="2000" dirty="0">
              <a:cs typeface="Arial"/>
            </a:endParaRPr>
          </a:p>
          <a:p>
            <a:pPr marL="0" indent="0">
              <a:lnSpc>
                <a:spcPts val="3000"/>
              </a:lnSpc>
              <a:spcBef>
                <a:spcPts val="0"/>
              </a:spcBef>
              <a:buNone/>
            </a:pPr>
            <a:r>
              <a:rPr lang="nl-NL" sz="900" dirty="0">
                <a:cs typeface="Arial"/>
              </a:rPr>
              <a:t>bron: Kwaliteitskader palliatieve zorg Nederland. IKNL/Palliactief 2017</a:t>
            </a:r>
          </a:p>
        </p:txBody>
      </p:sp>
      <p:sp>
        <p:nvSpPr>
          <p:cNvPr id="10" name="Ovaal 9">
            <a:extLst>
              <a:ext uri="{FF2B5EF4-FFF2-40B4-BE49-F238E27FC236}">
                <a16:creationId xmlns:a16="http://schemas.microsoft.com/office/drawing/2014/main" id="{7AB94187-C95A-4933-B5AA-A9A4DDA4826B}"/>
              </a:ext>
            </a:extLst>
          </p:cNvPr>
          <p:cNvSpPr/>
          <p:nvPr/>
        </p:nvSpPr>
        <p:spPr>
          <a:xfrm>
            <a:off x="261258" y="1529130"/>
            <a:ext cx="8372018" cy="1629705"/>
          </a:xfrm>
          <a:prstGeom prst="ellipse">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cs typeface="Arial"/>
            </a:endParaRPr>
          </a:p>
        </p:txBody>
      </p:sp>
      <p:sp>
        <p:nvSpPr>
          <p:cNvPr id="2" name="Titel 1"/>
          <p:cNvSpPr>
            <a:spLocks noGrp="1"/>
          </p:cNvSpPr>
          <p:nvPr>
            <p:ph type="title"/>
          </p:nvPr>
        </p:nvSpPr>
        <p:spPr>
          <a:xfrm>
            <a:off x="471343" y="234231"/>
            <a:ext cx="6074930" cy="755650"/>
          </a:xfrm>
        </p:spPr>
        <p:txBody>
          <a:bodyPr/>
          <a:lstStyle/>
          <a:p>
            <a:r>
              <a:rPr lang="nl-NL" dirty="0"/>
              <a:t>Effectieve communicatie in </a:t>
            </a:r>
            <a:br>
              <a:rPr lang="nl-NL" dirty="0">
                <a:cs typeface="Arial"/>
              </a:rPr>
            </a:br>
            <a:r>
              <a:rPr lang="nl-NL" dirty="0"/>
              <a:t>Kwaliteitskader palliatieve zorg</a:t>
            </a:r>
            <a:r>
              <a:rPr lang="nl-NL" dirty="0">
                <a:cs typeface="Arial"/>
              </a:rPr>
              <a:t> Nederland</a:t>
            </a:r>
            <a:endParaRPr lang="nl-NL" dirty="0"/>
          </a:p>
        </p:txBody>
      </p:sp>
    </p:spTree>
    <p:extLst>
      <p:ext uri="{BB962C8B-B14F-4D97-AF65-F5344CB8AC3E}">
        <p14:creationId xmlns:p14="http://schemas.microsoft.com/office/powerpoint/2010/main" val="186534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Effectieve communicatie</a:t>
            </a:r>
            <a:r>
              <a:rPr lang="nl-NL" dirty="0">
                <a:cs typeface="Arial"/>
              </a:rPr>
              <a:t> in</a:t>
            </a:r>
            <a:br>
              <a:rPr lang="nl-NL" dirty="0">
                <a:cs typeface="Arial"/>
              </a:rPr>
            </a:br>
            <a:r>
              <a:rPr lang="nl-NL" dirty="0"/>
              <a:t>Kwaliteitskader palliatieve zorg</a:t>
            </a:r>
            <a:r>
              <a:rPr lang="nl-NL" dirty="0">
                <a:cs typeface="Arial"/>
              </a:rPr>
              <a:t> Nederland</a:t>
            </a:r>
            <a:endParaRPr lang="nl-NL" dirty="0"/>
          </a:p>
        </p:txBody>
      </p:sp>
      <p:sp>
        <p:nvSpPr>
          <p:cNvPr id="3" name="Tijdelijke aanduiding voor inhoud 2"/>
          <p:cNvSpPr>
            <a:spLocks noGrp="1"/>
          </p:cNvSpPr>
          <p:nvPr>
            <p:ph idx="1"/>
          </p:nvPr>
        </p:nvSpPr>
        <p:spPr>
          <a:xfrm>
            <a:off x="460736" y="1625879"/>
            <a:ext cx="7940314" cy="4565371"/>
          </a:xfrm>
        </p:spPr>
        <p:txBody>
          <a:bodyPr/>
          <a:lstStyle/>
          <a:p>
            <a:pPr marL="0" indent="0" fontAlgn="auto">
              <a:lnSpc>
                <a:spcPct val="120000"/>
              </a:lnSpc>
              <a:spcBef>
                <a:spcPct val="20000"/>
              </a:spcBef>
              <a:spcAft>
                <a:spcPts val="0"/>
              </a:spcAft>
              <a:buNone/>
            </a:pPr>
            <a:r>
              <a:rPr lang="nl-NL" sz="2000" kern="1200">
                <a:solidFill>
                  <a:prstClr val="black"/>
                </a:solidFill>
                <a:latin typeface="Arial" panose="020B0604020202020204" pitchFamily="34" charset="0"/>
                <a:cs typeface="Arial" panose="020B0604020202020204" pitchFamily="34" charset="0"/>
              </a:rPr>
              <a:t>Voor het bewerkstelligen van een dergelijk gestructureerd proces zijn </a:t>
            </a:r>
            <a:r>
              <a:rPr lang="nl-NL" sz="2000" kern="1200">
                <a:solidFill>
                  <a:schemeClr val="bg2"/>
                </a:solidFill>
                <a:latin typeface="Arial" panose="020B0604020202020204" pitchFamily="34" charset="0"/>
                <a:cs typeface="Arial" panose="020B0604020202020204" pitchFamily="34" charset="0"/>
              </a:rPr>
              <a:t>empathisch vermogen</a:t>
            </a:r>
            <a:r>
              <a:rPr lang="nl-NL" sz="2000" kern="1200">
                <a:solidFill>
                  <a:prstClr val="black"/>
                </a:solidFill>
                <a:latin typeface="Arial" panose="020B0604020202020204" pitchFamily="34" charset="0"/>
                <a:cs typeface="Arial" panose="020B0604020202020204" pitchFamily="34" charset="0"/>
              </a:rPr>
              <a:t> en de juiste </a:t>
            </a:r>
            <a:r>
              <a:rPr lang="nl-NL" sz="2000" kern="1200">
                <a:solidFill>
                  <a:schemeClr val="bg2"/>
                </a:solidFill>
                <a:latin typeface="Arial" panose="020B0604020202020204" pitchFamily="34" charset="0"/>
                <a:cs typeface="Arial" panose="020B0604020202020204" pitchFamily="34" charset="0"/>
              </a:rPr>
              <a:t>communicatieve vaardigheden</a:t>
            </a:r>
            <a:r>
              <a:rPr lang="nl-NL" sz="2000" kern="1200">
                <a:solidFill>
                  <a:prstClr val="black"/>
                </a:solidFill>
                <a:latin typeface="Arial" panose="020B0604020202020204" pitchFamily="34" charset="0"/>
                <a:cs typeface="Arial" panose="020B0604020202020204" pitchFamily="34" charset="0"/>
              </a:rPr>
              <a:t> van belang, in de zin van:  </a:t>
            </a:r>
          </a:p>
          <a:p>
            <a:pPr marL="342900" indent="-342900" fontAlgn="auto">
              <a:lnSpc>
                <a:spcPct val="120000"/>
              </a:lnSpc>
              <a:spcBef>
                <a:spcPct val="20000"/>
              </a:spcBef>
              <a:spcAft>
                <a:spcPts val="0"/>
              </a:spcAft>
            </a:pPr>
            <a:r>
              <a:rPr lang="nl-NL" sz="2000" kern="1200">
                <a:solidFill>
                  <a:prstClr val="black"/>
                </a:solidFill>
                <a:latin typeface="Arial" panose="020B0604020202020204" pitchFamily="34" charset="0"/>
                <a:cs typeface="Arial" panose="020B0604020202020204" pitchFamily="34" charset="0"/>
              </a:rPr>
              <a:t>de manier van vragen stellen </a:t>
            </a:r>
          </a:p>
          <a:p>
            <a:pPr marL="342900" indent="-342900" fontAlgn="auto">
              <a:lnSpc>
                <a:spcPct val="120000"/>
              </a:lnSpc>
              <a:spcBef>
                <a:spcPct val="20000"/>
              </a:spcBef>
              <a:spcAft>
                <a:spcPts val="0"/>
              </a:spcAft>
            </a:pPr>
            <a:r>
              <a:rPr lang="nl-NL" sz="2000" kern="1200">
                <a:solidFill>
                  <a:prstClr val="black"/>
                </a:solidFill>
                <a:latin typeface="Arial" panose="020B0604020202020204" pitchFamily="34" charset="0"/>
                <a:cs typeface="Arial" panose="020B0604020202020204" pitchFamily="34" charset="0"/>
              </a:rPr>
              <a:t>actief en reflectief luisteren </a:t>
            </a:r>
          </a:p>
          <a:p>
            <a:pPr marL="342900" indent="-342900" fontAlgn="auto">
              <a:lnSpc>
                <a:spcPct val="120000"/>
              </a:lnSpc>
              <a:spcBef>
                <a:spcPct val="20000"/>
              </a:spcBef>
              <a:spcAft>
                <a:spcPts val="0"/>
              </a:spcAft>
            </a:pPr>
            <a:r>
              <a:rPr lang="nl-NL" sz="2000" kern="1200">
                <a:solidFill>
                  <a:prstClr val="black"/>
                </a:solidFill>
                <a:latin typeface="Arial" panose="020B0604020202020204" pitchFamily="34" charset="0"/>
                <a:cs typeface="Arial" panose="020B0604020202020204" pitchFamily="34" charset="0"/>
              </a:rPr>
              <a:t>omgaan met functionele en bewogen stiltes</a:t>
            </a:r>
          </a:p>
          <a:p>
            <a:pPr marL="342900" indent="-342900" fontAlgn="auto">
              <a:lnSpc>
                <a:spcPct val="120000"/>
              </a:lnSpc>
              <a:spcBef>
                <a:spcPct val="20000"/>
              </a:spcBef>
              <a:spcAft>
                <a:spcPts val="0"/>
              </a:spcAft>
            </a:pPr>
            <a:r>
              <a:rPr lang="nl-NL" sz="2000" kern="1200">
                <a:solidFill>
                  <a:prstClr val="black"/>
                </a:solidFill>
                <a:latin typeface="Arial" panose="020B0604020202020204" pitchFamily="34" charset="0"/>
                <a:cs typeface="Arial" panose="020B0604020202020204" pitchFamily="34" charset="0"/>
              </a:rPr>
              <a:t>laten zien van verbale en non-verbale communicatie</a:t>
            </a:r>
          </a:p>
          <a:p>
            <a:pPr marL="143510" indent="-179705"/>
            <a:endParaRPr lang="nl-NL">
              <a:cs typeface="Arial"/>
            </a:endParaRPr>
          </a:p>
        </p:txBody>
      </p:sp>
      <p:pic>
        <p:nvPicPr>
          <p:cNvPr id="4" name="Afbeelding 4" descr="Afbeelding met buiten, boom, lucht&#10;&#10;Beschrijving is gegenereerd met zeer hoge betrouwbaarheid">
            <a:extLst>
              <a:ext uri="{FF2B5EF4-FFF2-40B4-BE49-F238E27FC236}">
                <a16:creationId xmlns:a16="http://schemas.microsoft.com/office/drawing/2014/main" id="{6F29C050-B36D-4871-832F-FD1ECBEDCB63}"/>
              </a:ext>
            </a:extLst>
          </p:cNvPr>
          <p:cNvPicPr>
            <a:picLocks noChangeAspect="1"/>
          </p:cNvPicPr>
          <p:nvPr/>
        </p:nvPicPr>
        <p:blipFill>
          <a:blip r:embed="rId3"/>
          <a:stretch>
            <a:fillRect/>
          </a:stretch>
        </p:blipFill>
        <p:spPr>
          <a:xfrm>
            <a:off x="6861250" y="4666883"/>
            <a:ext cx="1539800" cy="1524367"/>
          </a:xfrm>
          <a:prstGeom prst="rect">
            <a:avLst/>
          </a:prstGeom>
        </p:spPr>
      </p:pic>
      <p:sp>
        <p:nvSpPr>
          <p:cNvPr id="7" name="Tekstvak 6">
            <a:extLst>
              <a:ext uri="{FF2B5EF4-FFF2-40B4-BE49-F238E27FC236}">
                <a16:creationId xmlns:a16="http://schemas.microsoft.com/office/drawing/2014/main" id="{203D2896-7705-4359-99DB-227D0182571D}"/>
              </a:ext>
            </a:extLst>
          </p:cNvPr>
          <p:cNvSpPr txBox="1"/>
          <p:nvPr/>
        </p:nvSpPr>
        <p:spPr>
          <a:xfrm>
            <a:off x="460736" y="5870617"/>
            <a:ext cx="3943350" cy="407099"/>
          </a:xfrm>
          <a:prstGeom prst="rect">
            <a:avLst/>
          </a:prstGeom>
          <a:noFill/>
        </p:spPr>
        <p:txBody>
          <a:bodyPr wrap="square" rtlCol="0" anchor="t">
            <a:spAutoFit/>
          </a:bodyPr>
          <a:lstStyle/>
          <a:p>
            <a:pPr lvl="0">
              <a:lnSpc>
                <a:spcPts val="3000"/>
              </a:lnSpc>
              <a:spcBef>
                <a:spcPts val="0"/>
              </a:spcBef>
            </a:pPr>
            <a:r>
              <a:rPr lang="nl-NL" sz="900" kern="0" dirty="0">
                <a:solidFill>
                  <a:srgbClr val="000000"/>
                </a:solidFill>
                <a:latin typeface="Arial"/>
                <a:cs typeface="Arial"/>
              </a:rPr>
              <a:t>bron: Kwaliteitskader palliatieve zorg Nederland. IKNL/</a:t>
            </a:r>
            <a:r>
              <a:rPr lang="nl-NL" sz="900" kern="0" dirty="0" err="1">
                <a:solidFill>
                  <a:srgbClr val="000000"/>
                </a:solidFill>
                <a:latin typeface="Arial"/>
                <a:cs typeface="Arial"/>
              </a:rPr>
              <a:t>Palliactief</a:t>
            </a:r>
            <a:r>
              <a:rPr lang="nl-NL" sz="900" kern="0" dirty="0">
                <a:solidFill>
                  <a:srgbClr val="000000"/>
                </a:solidFill>
                <a:latin typeface="Arial"/>
                <a:cs typeface="Arial"/>
              </a:rPr>
              <a:t> 2017</a:t>
            </a:r>
          </a:p>
        </p:txBody>
      </p:sp>
    </p:spTree>
    <p:extLst>
      <p:ext uri="{BB962C8B-B14F-4D97-AF65-F5344CB8AC3E}">
        <p14:creationId xmlns:p14="http://schemas.microsoft.com/office/powerpoint/2010/main" val="44153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3F4BAC-0FCB-42D1-91DA-5406C993B807}"/>
              </a:ext>
            </a:extLst>
          </p:cNvPr>
          <p:cNvSpPr>
            <a:spLocks noGrp="1"/>
          </p:cNvSpPr>
          <p:nvPr>
            <p:ph type="ctrTitle"/>
          </p:nvPr>
        </p:nvSpPr>
        <p:spPr/>
        <p:txBody>
          <a:bodyPr/>
          <a:lstStyle/>
          <a:p>
            <a:r>
              <a:rPr lang="nl-NL"/>
              <a:t>(Actief) Luisteren</a:t>
            </a:r>
          </a:p>
        </p:txBody>
      </p:sp>
      <p:pic>
        <p:nvPicPr>
          <p:cNvPr id="3" name="Afbeelding 2">
            <a:extLst>
              <a:ext uri="{FF2B5EF4-FFF2-40B4-BE49-F238E27FC236}">
                <a16:creationId xmlns:a16="http://schemas.microsoft.com/office/drawing/2014/main" id="{737564BB-819F-496B-B444-13381F5547B3}"/>
              </a:ext>
            </a:extLst>
          </p:cNvPr>
          <p:cNvPicPr>
            <a:picLocks noChangeAspect="1"/>
          </p:cNvPicPr>
          <p:nvPr/>
        </p:nvPicPr>
        <p:blipFill>
          <a:blip r:embed="rId3"/>
          <a:stretch>
            <a:fillRect/>
          </a:stretch>
        </p:blipFill>
        <p:spPr>
          <a:xfrm>
            <a:off x="4655538" y="3568836"/>
            <a:ext cx="2617798" cy="2617798"/>
          </a:xfrm>
          <a:prstGeom prst="rect">
            <a:avLst/>
          </a:prstGeom>
        </p:spPr>
      </p:pic>
      <p:sp>
        <p:nvSpPr>
          <p:cNvPr id="6" name="Ondertitel 5">
            <a:extLst>
              <a:ext uri="{FF2B5EF4-FFF2-40B4-BE49-F238E27FC236}">
                <a16:creationId xmlns:a16="http://schemas.microsoft.com/office/drawing/2014/main" id="{303BC9A5-46CD-40B1-914B-3B60EF8D802A}"/>
              </a:ext>
            </a:extLst>
          </p:cNvPr>
          <p:cNvSpPr>
            <a:spLocks noGrp="1"/>
          </p:cNvSpPr>
          <p:nvPr>
            <p:ph type="subTitle" idx="1"/>
          </p:nvPr>
        </p:nvSpPr>
        <p:spPr>
          <a:xfrm>
            <a:off x="445942" y="3122431"/>
            <a:ext cx="7282617" cy="1562303"/>
          </a:xfrm>
        </p:spPr>
        <p:txBody>
          <a:bodyPr/>
          <a:lstStyle/>
          <a:p>
            <a:r>
              <a:rPr lang="nl-NL" dirty="0"/>
              <a:t>Onderdeel van de workshop Effectieve communicatie </a:t>
            </a:r>
          </a:p>
          <a:p>
            <a:endParaRPr lang="nl-NL" dirty="0"/>
          </a:p>
        </p:txBody>
      </p:sp>
      <p:sp>
        <p:nvSpPr>
          <p:cNvPr id="7" name="Tijdelijke aanduiding voor tekst 6">
            <a:extLst>
              <a:ext uri="{FF2B5EF4-FFF2-40B4-BE49-F238E27FC236}">
                <a16:creationId xmlns:a16="http://schemas.microsoft.com/office/drawing/2014/main" id="{3617E5C1-C5D9-488E-AB95-ADBF44F96C18}"/>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374588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Programma (Actief) Luisteren </a:t>
            </a:r>
          </a:p>
        </p:txBody>
      </p:sp>
      <p:sp>
        <p:nvSpPr>
          <p:cNvPr id="3" name="Tijdelijke aanduiding voor inhoud 2"/>
          <p:cNvSpPr>
            <a:spLocks noGrp="1"/>
          </p:cNvSpPr>
          <p:nvPr>
            <p:ph idx="1"/>
          </p:nvPr>
        </p:nvSpPr>
        <p:spPr/>
        <p:txBody>
          <a:bodyPr/>
          <a:lstStyle/>
          <a:p>
            <a:pPr marL="143510" indent="-179705">
              <a:lnSpc>
                <a:spcPts val="3000"/>
              </a:lnSpc>
            </a:pPr>
            <a:r>
              <a:rPr lang="nl-NL" sz="2000" dirty="0"/>
              <a:t>Calgary Cambridge structuur model</a:t>
            </a:r>
          </a:p>
          <a:p>
            <a:pPr marL="143510" indent="-179705">
              <a:lnSpc>
                <a:spcPts val="3000"/>
              </a:lnSpc>
            </a:pPr>
            <a:r>
              <a:rPr lang="nl-NL" sz="2000" dirty="0"/>
              <a:t>Filmfragment casus Yvonne	is vervallen</a:t>
            </a:r>
            <a:endParaRPr lang="nl-NL" sz="2000" dirty="0">
              <a:cs typeface="Arial"/>
            </a:endParaRPr>
          </a:p>
          <a:p>
            <a:pPr marL="143510" indent="-179705">
              <a:lnSpc>
                <a:spcPts val="3000"/>
              </a:lnSpc>
            </a:pPr>
            <a:r>
              <a:rPr lang="nl-NL" sz="2000" dirty="0">
                <a:cs typeface="Arial"/>
              </a:rPr>
              <a:t>Nabespreking</a:t>
            </a:r>
            <a:r>
              <a:rPr lang="nl-NL" sz="2000" dirty="0"/>
              <a:t> </a:t>
            </a:r>
            <a:endParaRPr lang="nl-NL" dirty="0">
              <a:cs typeface="Arial"/>
            </a:endParaRPr>
          </a:p>
          <a:p>
            <a:pPr marL="143510" indent="-179705">
              <a:lnSpc>
                <a:spcPts val="3000"/>
              </a:lnSpc>
            </a:pPr>
            <a:r>
              <a:rPr lang="nl-NL" sz="2000" dirty="0">
                <a:cs typeface="Arial"/>
              </a:rPr>
              <a:t>Vervolggesprek</a:t>
            </a:r>
          </a:p>
          <a:p>
            <a:pPr marL="143510" indent="-179705">
              <a:lnSpc>
                <a:spcPts val="3000"/>
              </a:lnSpc>
            </a:pPr>
            <a:r>
              <a:rPr lang="nl-NL" sz="2000" dirty="0"/>
              <a:t>Afloop </a:t>
            </a:r>
            <a:r>
              <a:rPr lang="nl-NL" sz="2000" dirty="0">
                <a:cs typeface="Arial"/>
              </a:rPr>
              <a:t>casus Yvonne</a:t>
            </a:r>
            <a:endParaRPr lang="nl-NL" dirty="0">
              <a:cs typeface="Arial"/>
            </a:endParaRPr>
          </a:p>
          <a:p>
            <a:pPr marL="171450" lvl="1" indent="0">
              <a:buNone/>
            </a:pPr>
            <a:endParaRPr lang="nl-NL" dirty="0">
              <a:cs typeface="Arial"/>
            </a:endParaRPr>
          </a:p>
          <a:p>
            <a:pPr marL="143510" indent="-179705"/>
            <a:endParaRPr lang="nl-NL" dirty="0">
              <a:cs typeface="Arial"/>
            </a:endParaRPr>
          </a:p>
          <a:p>
            <a:pPr marL="423545" lvl="1" indent="-251460"/>
            <a:endParaRPr lang="nl-NL" dirty="0">
              <a:cs typeface="Arial"/>
            </a:endParaRPr>
          </a:p>
        </p:txBody>
      </p:sp>
    </p:spTree>
    <p:extLst>
      <p:ext uri="{BB962C8B-B14F-4D97-AF65-F5344CB8AC3E}">
        <p14:creationId xmlns:p14="http://schemas.microsoft.com/office/powerpoint/2010/main" val="67467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7E55D8A-7140-4E7A-8BBB-3A61AA89FDC1}"/>
              </a:ext>
            </a:extLst>
          </p:cNvPr>
          <p:cNvSpPr>
            <a:spLocks noGrp="1"/>
          </p:cNvSpPr>
          <p:nvPr>
            <p:ph type="title"/>
          </p:nvPr>
        </p:nvSpPr>
        <p:spPr/>
        <p:txBody>
          <a:bodyPr/>
          <a:lstStyle/>
          <a:p>
            <a:r>
              <a:rPr lang="nl-NL"/>
              <a:t>Calgary Cambridge structuur model</a:t>
            </a:r>
          </a:p>
        </p:txBody>
      </p:sp>
      <p:pic>
        <p:nvPicPr>
          <p:cNvPr id="5" name="Tijdelijke aanduiding voor inhoud 4">
            <a:extLst>
              <a:ext uri="{FF2B5EF4-FFF2-40B4-BE49-F238E27FC236}">
                <a16:creationId xmlns:a16="http://schemas.microsoft.com/office/drawing/2014/main" id="{C4E5CF4E-66D6-448B-A84D-A6DE413FA0C0}"/>
              </a:ext>
            </a:extLst>
          </p:cNvPr>
          <p:cNvPicPr>
            <a:picLocks noGrp="1" noChangeAspect="1"/>
          </p:cNvPicPr>
          <p:nvPr>
            <p:ph idx="4294967295"/>
          </p:nvPr>
        </p:nvPicPr>
        <p:blipFill>
          <a:blip r:embed="rId3"/>
          <a:stretch>
            <a:fillRect/>
          </a:stretch>
        </p:blipFill>
        <p:spPr>
          <a:xfrm>
            <a:off x="1864426" y="1538152"/>
            <a:ext cx="4904508" cy="3956920"/>
          </a:xfrm>
          <a:prstGeom prst="rect">
            <a:avLst/>
          </a:prstGeom>
        </p:spPr>
      </p:pic>
      <p:pic>
        <p:nvPicPr>
          <p:cNvPr id="4" name="Afbeelding 13" descr="Afbeelding met tekst&#10;&#10;Beschrijving is gegenereerd met hoge betrouwbaarheid">
            <a:extLst>
              <a:ext uri="{FF2B5EF4-FFF2-40B4-BE49-F238E27FC236}">
                <a16:creationId xmlns:a16="http://schemas.microsoft.com/office/drawing/2014/main" id="{65B9FE1E-7A1B-4EAA-BB95-1C9C73F08B13}"/>
              </a:ext>
            </a:extLst>
          </p:cNvPr>
          <p:cNvPicPr>
            <a:picLocks noChangeAspect="1"/>
          </p:cNvPicPr>
          <p:nvPr/>
        </p:nvPicPr>
        <p:blipFill>
          <a:blip r:embed="rId4"/>
          <a:stretch>
            <a:fillRect/>
          </a:stretch>
        </p:blipFill>
        <p:spPr bwMode="auto">
          <a:xfrm>
            <a:off x="0" y="1626465"/>
            <a:ext cx="1954060" cy="4076166"/>
          </a:xfrm>
          <a:prstGeom prst="rect">
            <a:avLst/>
          </a:prstGeom>
          <a:noFill/>
          <a:ln w="9525">
            <a:noFill/>
            <a:miter lim="800000"/>
            <a:headEnd/>
            <a:tailEnd/>
          </a:ln>
          <a:effectLst/>
        </p:spPr>
      </p:pic>
      <p:pic>
        <p:nvPicPr>
          <p:cNvPr id="6" name="Afbeelding 18">
            <a:extLst>
              <a:ext uri="{FF2B5EF4-FFF2-40B4-BE49-F238E27FC236}">
                <a16:creationId xmlns:a16="http://schemas.microsoft.com/office/drawing/2014/main" id="{C4660242-D052-469A-946F-458C151CEBAD}"/>
              </a:ext>
            </a:extLst>
          </p:cNvPr>
          <p:cNvPicPr>
            <a:picLocks noChangeAspect="1"/>
          </p:cNvPicPr>
          <p:nvPr/>
        </p:nvPicPr>
        <p:blipFill>
          <a:blip r:embed="rId5"/>
          <a:stretch>
            <a:fillRect/>
          </a:stretch>
        </p:blipFill>
        <p:spPr>
          <a:xfrm>
            <a:off x="6497164" y="1626465"/>
            <a:ext cx="2093722" cy="4277317"/>
          </a:xfrm>
          <a:prstGeom prst="rect">
            <a:avLst/>
          </a:prstGeom>
        </p:spPr>
      </p:pic>
      <p:sp>
        <p:nvSpPr>
          <p:cNvPr id="7" name="Rechthoek 6">
            <a:extLst>
              <a:ext uri="{FF2B5EF4-FFF2-40B4-BE49-F238E27FC236}">
                <a16:creationId xmlns:a16="http://schemas.microsoft.com/office/drawing/2014/main" id="{3D4BA9C2-30B7-492D-8D26-B12044D3DD7A}"/>
              </a:ext>
            </a:extLst>
          </p:cNvPr>
          <p:cNvSpPr/>
          <p:nvPr/>
        </p:nvSpPr>
        <p:spPr>
          <a:xfrm>
            <a:off x="586186" y="5610090"/>
            <a:ext cx="6717139" cy="954107"/>
          </a:xfrm>
          <a:prstGeom prst="rect">
            <a:avLst/>
          </a:prstGeom>
        </p:spPr>
        <p:txBody>
          <a:bodyPr wrap="square" anchor="t">
            <a:spAutoFit/>
          </a:bodyPr>
          <a:lstStyle/>
          <a:p>
            <a:pPr lvl="0"/>
            <a:r>
              <a:rPr lang="nl-NL" sz="1400" b="1" dirty="0">
                <a:solidFill>
                  <a:srgbClr val="9BBA58"/>
                </a:solidFill>
              </a:rPr>
              <a:t>Reflectievraag </a:t>
            </a:r>
            <a:endParaRPr lang="nl-NL" sz="1400" b="1" dirty="0">
              <a:solidFill>
                <a:srgbClr val="9BBA58"/>
              </a:solidFill>
              <a:cs typeface="Arial"/>
            </a:endParaRPr>
          </a:p>
          <a:p>
            <a:r>
              <a:rPr lang="nl-NL" sz="1400" dirty="0">
                <a:solidFill>
                  <a:srgbClr val="031F28"/>
                </a:solidFill>
                <a:latin typeface="Arial"/>
              </a:rPr>
              <a:t>Gebruikt u het Calgary Cambridge structuurmodel voor effectief communiceren? </a:t>
            </a:r>
            <a:endParaRPr lang="nl-NL" sz="1400" dirty="0">
              <a:solidFill>
                <a:srgbClr val="031F28"/>
              </a:solidFill>
              <a:latin typeface="Arial"/>
              <a:cs typeface="Arial"/>
            </a:endParaRPr>
          </a:p>
          <a:p>
            <a:r>
              <a:rPr lang="nl-NL" sz="1400" dirty="0">
                <a:solidFill>
                  <a:srgbClr val="031F28"/>
                </a:solidFill>
                <a:latin typeface="Arial"/>
              </a:rPr>
              <a:t>Zo ja gebruikt u het bewust of onbewust. Wat zijn voor u de sterke punten? </a:t>
            </a:r>
            <a:endParaRPr lang="nl-NL" sz="1400" dirty="0">
              <a:solidFill>
                <a:srgbClr val="031F28"/>
              </a:solidFill>
              <a:latin typeface="Arial"/>
              <a:cs typeface="Arial"/>
            </a:endParaRPr>
          </a:p>
          <a:p>
            <a:pPr lvl="0"/>
            <a:r>
              <a:rPr lang="nl-NL" sz="1400" dirty="0">
                <a:solidFill>
                  <a:srgbClr val="031F28"/>
                </a:solidFill>
                <a:latin typeface="Arial"/>
              </a:rPr>
              <a:t>Zo nee, zou u het in de toekomst gaan gebruiken en waarom? </a:t>
            </a:r>
            <a:endParaRPr lang="nl-NL" sz="1400" dirty="0">
              <a:cs typeface="Arial"/>
            </a:endParaRPr>
          </a:p>
        </p:txBody>
      </p:sp>
      <p:sp>
        <p:nvSpPr>
          <p:cNvPr id="2" name="Tekstvak 1">
            <a:extLst>
              <a:ext uri="{FF2B5EF4-FFF2-40B4-BE49-F238E27FC236}">
                <a16:creationId xmlns:a16="http://schemas.microsoft.com/office/drawing/2014/main" id="{0494ACCA-16CF-4ADD-9E78-E43FF7D8E60C}"/>
              </a:ext>
            </a:extLst>
          </p:cNvPr>
          <p:cNvSpPr txBox="1"/>
          <p:nvPr/>
        </p:nvSpPr>
        <p:spPr>
          <a:xfrm>
            <a:off x="1161456" y="5436961"/>
            <a:ext cx="4693079" cy="230832"/>
          </a:xfrm>
          <a:prstGeom prst="rect">
            <a:avLst/>
          </a:prstGeom>
          <a:noFill/>
        </p:spPr>
        <p:txBody>
          <a:bodyPr wrap="square" rtlCol="0" anchor="t">
            <a:spAutoFit/>
          </a:bodyPr>
          <a:lstStyle/>
          <a:p>
            <a:pPr>
              <a:spcBef>
                <a:spcPts val="600"/>
              </a:spcBef>
            </a:pPr>
            <a:r>
              <a:rPr lang="nl-NL" sz="900" dirty="0">
                <a:solidFill>
                  <a:srgbClr val="000000"/>
                </a:solidFill>
              </a:rPr>
              <a:t>Bron: S </a:t>
            </a:r>
            <a:r>
              <a:rPr lang="nl-NL" sz="900" dirty="0" err="1">
                <a:solidFill>
                  <a:srgbClr val="000000"/>
                </a:solidFill>
              </a:rPr>
              <a:t>Kurtz</a:t>
            </a:r>
            <a:r>
              <a:rPr lang="nl-NL" sz="900" dirty="0">
                <a:solidFill>
                  <a:srgbClr val="000000"/>
                </a:solidFill>
              </a:rPr>
              <a:t>, J Silverman, J </a:t>
            </a:r>
            <a:r>
              <a:rPr lang="nl-NL" sz="900" dirty="0" err="1">
                <a:solidFill>
                  <a:srgbClr val="000000"/>
                </a:solidFill>
              </a:rPr>
              <a:t>Benson</a:t>
            </a:r>
            <a:r>
              <a:rPr lang="nl-NL" sz="900" dirty="0">
                <a:solidFill>
                  <a:srgbClr val="000000"/>
                </a:solidFill>
              </a:rPr>
              <a:t>, J </a:t>
            </a:r>
            <a:r>
              <a:rPr lang="nl-NL" sz="900" dirty="0" err="1">
                <a:solidFill>
                  <a:srgbClr val="000000"/>
                </a:solidFill>
              </a:rPr>
              <a:t>Draper</a:t>
            </a:r>
            <a:r>
              <a:rPr lang="nl-NL" sz="900" dirty="0">
                <a:solidFill>
                  <a:srgbClr val="000000"/>
                </a:solidFill>
              </a:rPr>
              <a:t> - </a:t>
            </a:r>
            <a:r>
              <a:rPr lang="nl-NL" sz="900" dirty="0" err="1">
                <a:solidFill>
                  <a:srgbClr val="000000"/>
                </a:solidFill>
              </a:rPr>
              <a:t>Academic</a:t>
            </a:r>
            <a:r>
              <a:rPr lang="nl-NL" sz="900" dirty="0">
                <a:solidFill>
                  <a:srgbClr val="000000"/>
                </a:solidFill>
              </a:rPr>
              <a:t> </a:t>
            </a:r>
            <a:r>
              <a:rPr lang="nl-NL" sz="900" dirty="0" err="1">
                <a:solidFill>
                  <a:srgbClr val="000000"/>
                </a:solidFill>
              </a:rPr>
              <a:t>Medicine</a:t>
            </a:r>
            <a:r>
              <a:rPr lang="nl-NL" sz="900" dirty="0">
                <a:solidFill>
                  <a:srgbClr val="000000"/>
                </a:solidFill>
              </a:rPr>
              <a:t>, 2003</a:t>
            </a:r>
          </a:p>
        </p:txBody>
      </p:sp>
    </p:spTree>
    <p:extLst>
      <p:ext uri="{BB962C8B-B14F-4D97-AF65-F5344CB8AC3E}">
        <p14:creationId xmlns:p14="http://schemas.microsoft.com/office/powerpoint/2010/main" val="2418100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esentatie IKNL">
  <a:themeElements>
    <a:clrScheme name="Kleurenschema IKNL">
      <a:dk1>
        <a:srgbClr val="11B5E9"/>
      </a:dk1>
      <a:lt1>
        <a:srgbClr val="BAEAF9"/>
      </a:lt1>
      <a:dk2>
        <a:srgbClr val="FFFFFF"/>
      </a:dk2>
      <a:lt2>
        <a:srgbClr val="000000"/>
      </a:lt2>
      <a:accent1>
        <a:srgbClr val="767676"/>
      </a:accent1>
      <a:accent2>
        <a:srgbClr val="BABABA"/>
      </a:accent2>
      <a:accent3>
        <a:srgbClr val="66A7BA"/>
      </a:accent3>
      <a:accent4>
        <a:srgbClr val="B2D3DC"/>
      </a:accent4>
      <a:accent5>
        <a:srgbClr val="D90071"/>
      </a:accent5>
      <a:accent6>
        <a:srgbClr val="E784B2"/>
      </a:accent6>
      <a:hlink>
        <a:srgbClr val="006D8C"/>
      </a:hlink>
      <a:folHlink>
        <a:srgbClr val="41C4ED"/>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66A7BA"/>
        </a:hlink>
        <a:folHlink>
          <a:srgbClr val="B2D3D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4904516-8df4-4e2a-a5ae-8295d233c2a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894DF7BB656E42826885C689F271E5" ma:contentTypeVersion="16" ma:contentTypeDescription="Een nieuw document maken." ma:contentTypeScope="" ma:versionID="174d2902c5354ca65c594b6fad1b1c40">
  <xsd:schema xmlns:xsd="http://www.w3.org/2001/XMLSchema" xmlns:xs="http://www.w3.org/2001/XMLSchema" xmlns:p="http://schemas.microsoft.com/office/2006/metadata/properties" xmlns:ns3="44904516-8df4-4e2a-a5ae-8295d233c2ab" xmlns:ns4="284cc6c8-59a4-4509-bec1-71e667050397" targetNamespace="http://schemas.microsoft.com/office/2006/metadata/properties" ma:root="true" ma:fieldsID="5e5316a2350da914f584f36dc3e27c4b" ns3:_="" ns4:_="">
    <xsd:import namespace="44904516-8df4-4e2a-a5ae-8295d233c2ab"/>
    <xsd:import namespace="284cc6c8-59a4-4509-bec1-71e66705039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904516-8df4-4e2a-a5ae-8295d233c2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4cc6c8-59a4-4509-bec1-71e667050397"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53A1A8-0F94-43F1-8DC6-46C45A27160F}">
  <ds:schemaRefs>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 ds:uri="http://schemas.openxmlformats.org/package/2006/metadata/core-properties"/>
    <ds:schemaRef ds:uri="284cc6c8-59a4-4509-bec1-71e667050397"/>
    <ds:schemaRef ds:uri="44904516-8df4-4e2a-a5ae-8295d233c2ab"/>
  </ds:schemaRefs>
</ds:datastoreItem>
</file>

<file path=customXml/itemProps2.xml><?xml version="1.0" encoding="utf-8"?>
<ds:datastoreItem xmlns:ds="http://schemas.openxmlformats.org/officeDocument/2006/customXml" ds:itemID="{2CC8A22B-85E5-49C3-A1A1-8A6BD9A518F1}">
  <ds:schemaRefs>
    <ds:schemaRef ds:uri="http://schemas.microsoft.com/sharepoint/v3/contenttype/forms"/>
  </ds:schemaRefs>
</ds:datastoreItem>
</file>

<file path=customXml/itemProps3.xml><?xml version="1.0" encoding="utf-8"?>
<ds:datastoreItem xmlns:ds="http://schemas.openxmlformats.org/officeDocument/2006/customXml" ds:itemID="{3C7F3150-D688-41B3-AB32-8ABF5E045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904516-8df4-4e2a-a5ae-8295d233c2ab"/>
    <ds:schemaRef ds:uri="284cc6c8-59a4-4509-bec1-71e6670503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5002</Words>
  <Application>Microsoft Office PowerPoint</Application>
  <PresentationFormat>Diavoorstelling (4:3)</PresentationFormat>
  <Paragraphs>427</Paragraphs>
  <Slides>32</Slides>
  <Notes>32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32</vt:i4>
      </vt:variant>
    </vt:vector>
  </HeadingPairs>
  <TitlesOfParts>
    <vt:vector size="35" baseType="lpstr">
      <vt:lpstr>Arial</vt:lpstr>
      <vt:lpstr>Calibri</vt:lpstr>
      <vt:lpstr>Presentatie IKNL</vt:lpstr>
      <vt:lpstr>Disclaimer</vt:lpstr>
      <vt:lpstr>Workshop   Effectieve communicatie</vt:lpstr>
      <vt:lpstr>Aanbod Effectieve communicatie</vt:lpstr>
      <vt:lpstr>Effectieve communicatie in Kwaliteitskader palliatieve zorg Nederland</vt:lpstr>
      <vt:lpstr>Effectieve communicatie in  Kwaliteitskader palliatieve zorg Nederland</vt:lpstr>
      <vt:lpstr>Effectieve communicatie in Kwaliteitskader palliatieve zorg Nederland</vt:lpstr>
      <vt:lpstr>(Actief) Luisteren</vt:lpstr>
      <vt:lpstr>Programma (Actief) Luisteren </vt:lpstr>
      <vt:lpstr>Calgary Cambridge structuur model</vt:lpstr>
      <vt:lpstr>Luisteren – voorbereiding filmfragment</vt:lpstr>
      <vt:lpstr>Luisteren – filmfragment Yvonne</vt:lpstr>
      <vt:lpstr>Luisteren – nabespreking filmfragment</vt:lpstr>
      <vt:lpstr>Luisteren – vervolggesprek Yvonne</vt:lpstr>
      <vt:lpstr>Afloop casus Yvonne</vt:lpstr>
      <vt:lpstr>Stiltes</vt:lpstr>
      <vt:lpstr>Programma Stiltes</vt:lpstr>
      <vt:lpstr>Reflectievraag over stiltes - reacties</vt:lpstr>
      <vt:lpstr>Stiltes - rollenspel</vt:lpstr>
      <vt:lpstr>Stiltes – rollenspel Femke -optioneel- (1 van 2)</vt:lpstr>
      <vt:lpstr>Stiltes – vervolg rollenspel Femke (2 van 2)</vt:lpstr>
      <vt:lpstr>Stiltes – vervolg rollenspel Femke inhoud rol Femke en Frans</vt:lpstr>
      <vt:lpstr>Stiltes – nabespreking rollenspel</vt:lpstr>
      <vt:lpstr>Empathie</vt:lpstr>
      <vt:lpstr>Programma Empathie</vt:lpstr>
      <vt:lpstr>Empathie - filmfragment</vt:lpstr>
      <vt:lpstr>Empathie – nabespreking rollenspel</vt:lpstr>
      <vt:lpstr>Rollenspel – gesprek patiënt met arts </vt:lpstr>
      <vt:lpstr>Empathie – CAPTURES observatie</vt:lpstr>
      <vt:lpstr>Empathie –nabespreking rollenspel</vt:lpstr>
      <vt:lpstr>Empathie - Acroniem</vt:lpstr>
      <vt:lpstr>Evaluatie workshop </vt:lpstr>
      <vt:lpstr>Bronvermeldingen Effectieve communicatie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Sprekersnotitie</dc:title>
  <dc:creator>Anke van de Vegte</dc:creator>
  <cp:lastModifiedBy>Anke van de Vegte</cp:lastModifiedBy>
  <cp:revision>235</cp:revision>
  <cp:lastPrinted>2018-09-18T14:40:26Z</cp:lastPrinted>
  <dcterms:modified xsi:type="dcterms:W3CDTF">2023-09-28T09:11:00Z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0x01010067894DF7BB656E42826885C689F271E5</vt:lpwstr>
  </property>
  <property fmtid="{D5CDD505-2E9C-101B-9397-08002B2CF9AE}" pid="3" name="AuthorIds_UIVersion_30208">
    <vt:lpwstr>32</vt:lpwstr>
  </property>
</Properties>
</file>