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9" r:id="rId5"/>
  </p:sldMasterIdLst>
  <p:notesMasterIdLst>
    <p:notesMasterId r:id="rId26"/>
  </p:notesMasterIdLst>
  <p:handoutMasterIdLst>
    <p:handoutMasterId r:id="rId27"/>
  </p:handoutMasterIdLst>
  <p:sldIdLst>
    <p:sldId id="371" r:id="rId6"/>
    <p:sldId id="287" r:id="rId7"/>
    <p:sldId id="319" r:id="rId8"/>
    <p:sldId id="320" r:id="rId9"/>
    <p:sldId id="374" r:id="rId10"/>
    <p:sldId id="321" r:id="rId11"/>
    <p:sldId id="379" r:id="rId12"/>
    <p:sldId id="322" r:id="rId13"/>
    <p:sldId id="324" r:id="rId14"/>
    <p:sldId id="375" r:id="rId15"/>
    <p:sldId id="380" r:id="rId16"/>
    <p:sldId id="363" r:id="rId17"/>
    <p:sldId id="381" r:id="rId18"/>
    <p:sldId id="376" r:id="rId19"/>
    <p:sldId id="292" r:id="rId20"/>
    <p:sldId id="384" r:id="rId21"/>
    <p:sldId id="385" r:id="rId22"/>
    <p:sldId id="352" r:id="rId23"/>
    <p:sldId id="377" r:id="rId24"/>
    <p:sldId id="386" r:id="rId25"/>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13" clrIdx="0">
    <p:extLst>
      <p:ext uri="{19B8F6BF-5375-455C-9EA6-DF929625EA0E}">
        <p15:presenceInfo xmlns:p15="http://schemas.microsoft.com/office/powerpoint/2012/main" userId="S::A.vandeVegte@iknl.nl::bd4a6814-9f37-40fa-a9f3-1ed2d4ee6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6D8C"/>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82AEE-57DC-4071-9568-62E93C20D391}" v="7" dt="2021-06-23T13:59:55.0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58" autoAdjust="0"/>
  </p:normalViewPr>
  <p:slideViewPr>
    <p:cSldViewPr snapToGrid="0">
      <p:cViewPr varScale="1">
        <p:scale>
          <a:sx n="54" d="100"/>
          <a:sy n="54" d="100"/>
        </p:scale>
        <p:origin x="1640"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1BF63AD-7516-4AD4-B839-8F8689FCD44E}" type="datetimeFigureOut">
              <a:rPr lang="nl-NL" smtClean="0"/>
              <a:t>23-6-2021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C68C4C2-A7F5-4AD0-88B3-63DF81B85933}" type="slidenum">
              <a:rPr lang="nl-NL" smtClean="0"/>
              <a:t>‹nr.›</a:t>
            </a:fld>
            <a:endParaRPr lang="nl-NL"/>
          </a:p>
        </p:txBody>
      </p:sp>
    </p:spTree>
    <p:extLst>
      <p:ext uri="{BB962C8B-B14F-4D97-AF65-F5344CB8AC3E}">
        <p14:creationId xmlns:p14="http://schemas.microsoft.com/office/powerpoint/2010/main" val="161075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253036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lezen casus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stel de volgende vraag: </a:t>
            </a:r>
            <a:r>
              <a:rPr lang="nl-NL" sz="1200" kern="1200" dirty="0">
                <a:solidFill>
                  <a:schemeClr val="tx1"/>
                </a:solidFill>
                <a:effectLst/>
                <a:latin typeface="Arial" charset="0"/>
                <a:ea typeface="+mn-ea"/>
                <a:cs typeface="+mn-cs"/>
              </a:rPr>
              <a:t>zou je op basis van bovenstaande informatie het initiatief nemen voor een MDO om de signalen van de stervensfase te bespreken met je collega’s? Waarom wel/niet?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Volgende dia: antwoord (kern)</a:t>
            </a:r>
          </a:p>
          <a:p>
            <a:r>
              <a:rPr lang="nl-NL" dirty="0"/>
              <a:t> </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10</a:t>
            </a:fld>
            <a:endParaRPr lang="nl-NL"/>
          </a:p>
        </p:txBody>
      </p:sp>
    </p:spTree>
    <p:extLst>
      <p:ext uri="{BB962C8B-B14F-4D97-AF65-F5344CB8AC3E}">
        <p14:creationId xmlns:p14="http://schemas.microsoft.com/office/powerpoint/2010/main" val="14037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toelichten van het antwoord</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 </a:t>
            </a:r>
            <a:r>
              <a:rPr lang="nl-NL" u="none" dirty="0"/>
              <a:t>tijdig markeren is belangrijk (zoals op dia 6 besproken). De arts is verantwoordelijk voor de daadwerkelijke markering. </a:t>
            </a:r>
            <a:endParaRPr lang="nl-NL"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Andere opties zijn ook mogelijk.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Volgende dia: Zorgpad Stervensfase</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11</a:t>
            </a:fld>
            <a:endParaRPr lang="nl-NL"/>
          </a:p>
        </p:txBody>
      </p:sp>
    </p:spTree>
    <p:extLst>
      <p:ext uri="{BB962C8B-B14F-4D97-AF65-F5344CB8AC3E}">
        <p14:creationId xmlns:p14="http://schemas.microsoft.com/office/powerpoint/2010/main" val="2986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 </a:t>
            </a:r>
            <a:r>
              <a:rPr lang="nl-NL" dirty="0"/>
              <a:t>kijken van de animatie (Ctrl toets indrukken terwijl je op de link klikt)</a:t>
            </a:r>
          </a:p>
          <a:p>
            <a:r>
              <a:rPr lang="nl-NL" u="sng" dirty="0"/>
              <a:t>Inhoud:</a:t>
            </a:r>
            <a:r>
              <a:rPr lang="nl-NL" dirty="0"/>
              <a:t> vraag om een korte reactie</a:t>
            </a:r>
          </a:p>
          <a:p>
            <a:endParaRPr lang="nl-NL" dirty="0"/>
          </a:p>
          <a:p>
            <a:r>
              <a:rPr lang="nl-NL" dirty="0"/>
              <a:t>Volgende dia: inventarisatie vragen </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12</a:t>
            </a:fld>
            <a:endParaRPr lang="nl-NL"/>
          </a:p>
        </p:txBody>
      </p:sp>
    </p:spTree>
    <p:extLst>
      <p:ext uri="{BB962C8B-B14F-4D97-AF65-F5344CB8AC3E}">
        <p14:creationId xmlns:p14="http://schemas.microsoft.com/office/powerpoint/2010/main" val="368416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Werkvorm: </a:t>
            </a:r>
            <a:r>
              <a:rPr lang="nl-NL" dirty="0"/>
              <a:t>Inventariseren van de vragen naar aanleiding van opdracht 3 uit de Basismodule</a:t>
            </a:r>
          </a:p>
          <a:p>
            <a:r>
              <a:rPr lang="nl-NL" u="sng" dirty="0"/>
              <a:t>Inhoud:</a:t>
            </a:r>
            <a:r>
              <a:rPr lang="nl-NL" dirty="0"/>
              <a:t> vraag om een kort antwoord op de volgende vragen</a:t>
            </a:r>
          </a:p>
          <a:p>
            <a:r>
              <a:rPr lang="nl-NL" dirty="0"/>
              <a:t>-kun je aan de slag met het zorgpad?</a:t>
            </a:r>
          </a:p>
          <a:p>
            <a:r>
              <a:rPr lang="nl-NL" dirty="0"/>
              <a:t>-wat is er nodig om met het zorgpad te werken binnen jouw afdeling/organisatie?</a:t>
            </a:r>
          </a:p>
          <a:p>
            <a:r>
              <a:rPr lang="nl-NL" dirty="0"/>
              <a:t>-zijn er knelpunten?</a:t>
            </a:r>
          </a:p>
          <a:p>
            <a:endParaRPr lang="nl-NL" dirty="0"/>
          </a:p>
          <a:p>
            <a:r>
              <a:rPr lang="nl-NL" dirty="0"/>
              <a:t>Volgende dia: toepassen zorgpad</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13</a:t>
            </a:fld>
            <a:endParaRPr lang="nl-NL"/>
          </a:p>
        </p:txBody>
      </p:sp>
    </p:spTree>
    <p:extLst>
      <p:ext uri="{BB962C8B-B14F-4D97-AF65-F5344CB8AC3E}">
        <p14:creationId xmlns:p14="http://schemas.microsoft.com/office/powerpoint/2010/main" val="257212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 </a:t>
            </a:r>
            <a:r>
              <a:rPr lang="nl-NL" dirty="0"/>
              <a:t>toelichting geven op de afspraken binnen de eigen organisatie</a:t>
            </a:r>
          </a:p>
          <a:p>
            <a:pPr lvl="0"/>
            <a:r>
              <a:rPr lang="nl-NL" u="sng" dirty="0"/>
              <a:t>Inhoud: </a:t>
            </a:r>
          </a:p>
          <a:p>
            <a:pPr lvl="0"/>
            <a:r>
              <a:rPr lang="nl-NL" sz="1200" kern="1200" dirty="0">
                <a:solidFill>
                  <a:schemeClr val="tx1"/>
                </a:solidFill>
                <a:effectLst/>
                <a:latin typeface="Arial" charset="0"/>
                <a:ea typeface="+mn-ea"/>
                <a:cs typeface="+mn-cs"/>
              </a:rPr>
              <a:t>-presenteren taakverdeling tussen de arts en de verpleegkundige/verzorgende. Wie doet wat en wanneer</a:t>
            </a:r>
          </a:p>
          <a:p>
            <a:pPr lvl="0"/>
            <a:r>
              <a:rPr lang="nl-NL" sz="1200" kern="1200" dirty="0">
                <a:solidFill>
                  <a:schemeClr val="tx1"/>
                </a:solidFill>
                <a:effectLst/>
                <a:latin typeface="Arial" charset="0"/>
                <a:ea typeface="+mn-ea"/>
                <a:cs typeface="+mn-cs"/>
              </a:rPr>
              <a:t>-presenteren waar vindt de zorgverlener de drie delen van het Zorgpad Stervensfase terug in het EPD</a:t>
            </a:r>
          </a:p>
          <a:p>
            <a:pPr lvl="0"/>
            <a:r>
              <a:rPr lang="nl-NL" sz="1200" kern="1200" dirty="0">
                <a:solidFill>
                  <a:schemeClr val="tx1"/>
                </a:solidFill>
                <a:effectLst/>
                <a:latin typeface="Arial" charset="0"/>
                <a:ea typeface="+mn-ea"/>
                <a:cs typeface="+mn-cs"/>
              </a:rPr>
              <a:t>-presenteren invulinstructie algemeen en per onderdeel </a:t>
            </a:r>
          </a:p>
          <a:p>
            <a:pPr lvl="0"/>
            <a:endParaRPr lang="nl-NL" sz="1200" kern="1200" dirty="0">
              <a:solidFill>
                <a:schemeClr val="tx1"/>
              </a:solidFill>
              <a:effectLst/>
              <a:latin typeface="Arial" charset="0"/>
              <a:ea typeface="+mn-ea"/>
              <a:cs typeface="+mn-cs"/>
            </a:endParaRPr>
          </a:p>
          <a:p>
            <a:pPr lvl="0"/>
            <a:r>
              <a:rPr lang="nl-NL" sz="1200" kern="1200" dirty="0">
                <a:solidFill>
                  <a:schemeClr val="tx1"/>
                </a:solidFill>
                <a:effectLst/>
                <a:latin typeface="Arial" charset="0"/>
                <a:ea typeface="+mn-ea"/>
                <a:cs typeface="+mn-cs"/>
              </a:rPr>
              <a:t>Volgende dia: invullen zorgpad</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14</a:t>
            </a:fld>
            <a:endParaRPr lang="nl-NL"/>
          </a:p>
        </p:txBody>
      </p:sp>
    </p:spTree>
    <p:extLst>
      <p:ext uri="{BB962C8B-B14F-4D97-AF65-F5344CB8AC3E}">
        <p14:creationId xmlns:p14="http://schemas.microsoft.com/office/powerpoint/2010/main" val="229972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b="0" dirty="0"/>
              <a:t>: </a:t>
            </a:r>
            <a:r>
              <a:rPr lang="nl-NL" sz="1200" b="0" dirty="0">
                <a:effectLst/>
                <a:latin typeface="Calibri" panose="020F0502020204030204" pitchFamily="34" charset="0"/>
                <a:ea typeface="Calibri" panose="020F0502020204030204" pitchFamily="34" charset="0"/>
              </a:rPr>
              <a:t>individueel of in groepjes aan de hand van een casus het zorgpad bekijken, lezen en invullen. </a:t>
            </a:r>
          </a:p>
          <a:p>
            <a:r>
              <a:rPr lang="nl-NL" sz="1200" b="0" dirty="0">
                <a:effectLst/>
                <a:latin typeface="Calibri" panose="020F0502020204030204" pitchFamily="34" charset="0"/>
                <a:ea typeface="Calibri" panose="020F0502020204030204" pitchFamily="34" charset="0"/>
              </a:rPr>
              <a:t>Gebruik bij voorkeur een casus vanuit de eigen afdeling/organisatie. Indien er geen casus voorhanden is kan de voorbeeldcasus uit de handleiding (bijlage ) worden gebruikt. De casus kan gebruikt worden als Word document op de computer of wordt uitgeprint en uitgedeeld. </a:t>
            </a:r>
          </a:p>
          <a:p>
            <a:endParaRPr lang="nl-NL" sz="1200" b="0" dirty="0">
              <a:effectLst/>
              <a:latin typeface="Calibri" panose="020F0502020204030204" pitchFamily="34" charset="0"/>
            </a:endParaRPr>
          </a:p>
          <a:p>
            <a:r>
              <a:rPr lang="nl-NL" sz="1200" b="0" dirty="0">
                <a:effectLst/>
                <a:latin typeface="Calibri" panose="020F0502020204030204" pitchFamily="34" charset="0"/>
              </a:rPr>
              <a:t>Volgende dia: bespreking</a:t>
            </a:r>
            <a:endParaRPr lang="nl-NL" b="0"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15</a:t>
            </a:fld>
            <a:endParaRPr lang="nl-NL"/>
          </a:p>
        </p:txBody>
      </p:sp>
    </p:spTree>
    <p:extLst>
      <p:ext uri="{BB962C8B-B14F-4D97-AF65-F5344CB8AC3E}">
        <p14:creationId xmlns:p14="http://schemas.microsoft.com/office/powerpoint/2010/main" val="422549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bespreken</a:t>
            </a:r>
          </a:p>
          <a:p>
            <a:r>
              <a:rPr lang="nl-NL" u="sng" dirty="0"/>
              <a:t>Inhoud: </a:t>
            </a:r>
            <a:r>
              <a:rPr lang="nl-NL" dirty="0"/>
              <a:t>wat kwam je tegen bij het invullen van het zorgpad? wat vond je moeilijk om in te vullen?</a:t>
            </a:r>
          </a:p>
          <a:p>
            <a:endParaRPr lang="nl-NL" dirty="0"/>
          </a:p>
          <a:p>
            <a:r>
              <a:rPr lang="nl-NL" dirty="0"/>
              <a:t>Volgende dia: afspraken maken</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16</a:t>
            </a:fld>
            <a:endParaRPr lang="nl-NL"/>
          </a:p>
        </p:txBody>
      </p:sp>
    </p:spTree>
    <p:extLst>
      <p:ext uri="{BB962C8B-B14F-4D97-AF65-F5344CB8AC3E}">
        <p14:creationId xmlns:p14="http://schemas.microsoft.com/office/powerpoint/2010/main" val="422418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bespreken</a:t>
            </a:r>
          </a:p>
          <a:p>
            <a:r>
              <a:rPr lang="nl-NL" u="sng" dirty="0"/>
              <a:t>Inhoud:  </a:t>
            </a:r>
            <a:r>
              <a:rPr lang="nl-NL" u="none" dirty="0"/>
              <a:t>hoe nu verder, wat </a:t>
            </a:r>
            <a:r>
              <a:rPr lang="nl-NL" dirty="0"/>
              <a:t>zijn de afspraken, hoe kunnen ze jou bereiken etcetra</a:t>
            </a:r>
          </a:p>
          <a:p>
            <a:endParaRPr lang="nl-NL" dirty="0"/>
          </a:p>
          <a:p>
            <a:r>
              <a:rPr lang="nl-NL" dirty="0"/>
              <a:t>Volgende dia: afsluiting en evaluatie</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17</a:t>
            </a:fld>
            <a:endParaRPr lang="nl-NL"/>
          </a:p>
        </p:txBody>
      </p:sp>
    </p:spTree>
    <p:extLst>
      <p:ext uri="{BB962C8B-B14F-4D97-AF65-F5344CB8AC3E}">
        <p14:creationId xmlns:p14="http://schemas.microsoft.com/office/powerpoint/2010/main" val="120509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a:solidFill>
                  <a:schemeClr val="tx1"/>
                </a:solidFill>
                <a:effectLst/>
                <a:latin typeface="Arial" charset="0"/>
                <a:ea typeface="+mn-ea"/>
                <a:cs typeface="+mn-cs"/>
              </a:rPr>
              <a:t>Werkvorm:</a:t>
            </a:r>
            <a:r>
              <a:rPr lang="nl-NL" sz="1200" kern="1200" dirty="0">
                <a:solidFill>
                  <a:schemeClr val="tx1"/>
                </a:solidFill>
                <a:effectLst/>
                <a:latin typeface="Arial" charset="0"/>
                <a:ea typeface="+mn-ea"/>
                <a:cs typeface="+mn-cs"/>
              </a:rPr>
              <a:t> gesprek</a:t>
            </a:r>
          </a:p>
          <a:p>
            <a:r>
              <a:rPr lang="nl-NL" sz="1200" u="sng" kern="1200" dirty="0">
                <a:solidFill>
                  <a:schemeClr val="tx1"/>
                </a:solidFill>
                <a:effectLst/>
                <a:latin typeface="Arial" charset="0"/>
                <a:ea typeface="+mn-ea"/>
                <a:cs typeface="+mn-cs"/>
              </a:rPr>
              <a:t>Inhoud:</a:t>
            </a:r>
            <a:r>
              <a:rPr lang="nl-NL" sz="1200" kern="1200" dirty="0">
                <a:solidFill>
                  <a:schemeClr val="tx1"/>
                </a:solidFill>
                <a:effectLst/>
                <a:latin typeface="Arial" charset="0"/>
                <a:ea typeface="+mn-ea"/>
                <a:cs typeface="+mn-cs"/>
              </a:rPr>
              <a:t> inventarisatie checken, is hieraan voldaan? Zijn er nog vragen of opmerkingen? </a:t>
            </a:r>
          </a:p>
          <a:p>
            <a:endParaRPr lang="nl-NL" sz="1200" kern="1200" dirty="0">
              <a:solidFill>
                <a:schemeClr val="tx1"/>
              </a:solidFill>
              <a:effectLst/>
              <a:latin typeface="Arial" charset="0"/>
              <a:ea typeface="+mn-ea"/>
              <a:cs typeface="+mn-cs"/>
            </a:endParaRPr>
          </a:p>
          <a:p>
            <a:r>
              <a:rPr lang="nl-NL" sz="1200" kern="1200" dirty="0">
                <a:solidFill>
                  <a:schemeClr val="tx1"/>
                </a:solidFill>
                <a:effectLst/>
                <a:latin typeface="Arial" charset="0"/>
                <a:ea typeface="+mn-ea"/>
                <a:cs typeface="+mn-cs"/>
              </a:rPr>
              <a:t>Volgende dia: bronvermelding</a:t>
            </a:r>
            <a:endParaRPr lang="nl-NL" dirty="0"/>
          </a:p>
        </p:txBody>
      </p:sp>
      <p:sp>
        <p:nvSpPr>
          <p:cNvPr id="4" name="Tijdelijke aanduiding voor dianummer 3"/>
          <p:cNvSpPr>
            <a:spLocks noGrp="1"/>
          </p:cNvSpPr>
          <p:nvPr>
            <p:ph type="sldNum" sz="quarter" idx="10"/>
          </p:nvPr>
        </p:nvSpPr>
        <p:spPr/>
        <p:txBody>
          <a:bodyPr/>
          <a:lstStyle/>
          <a:p>
            <a:pPr>
              <a:defRPr/>
            </a:pPr>
            <a:fld id="{83B3F8B6-CE09-4503-ACD2-898D097A4383}" type="slidenum">
              <a:rPr lang="nl-NL" smtClean="0"/>
              <a:pPr>
                <a:defRPr/>
              </a:pPr>
              <a:t>18</a:t>
            </a:fld>
            <a:endParaRPr lang="nl-NL"/>
          </a:p>
        </p:txBody>
      </p:sp>
    </p:spTree>
    <p:extLst>
      <p:ext uri="{BB962C8B-B14F-4D97-AF65-F5344CB8AC3E}">
        <p14:creationId xmlns:p14="http://schemas.microsoft.com/office/powerpoint/2010/main" val="51060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follow-up bijeenkomst Zorgpad Stervensfase.</a:t>
            </a:r>
          </a:p>
          <a:p>
            <a:r>
              <a:rPr lang="nl-NL" dirty="0"/>
              <a:t>Laatste dia. </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19</a:t>
            </a:fld>
            <a:endParaRPr lang="nl-NL"/>
          </a:p>
        </p:txBody>
      </p:sp>
    </p:spTree>
    <p:extLst>
      <p:ext uri="{BB962C8B-B14F-4D97-AF65-F5344CB8AC3E}">
        <p14:creationId xmlns:p14="http://schemas.microsoft.com/office/powerpoint/2010/main" val="168846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Versie 1, juni 2021.</a:t>
            </a:r>
          </a:p>
          <a:p>
            <a:r>
              <a:rPr lang="nl-NL" dirty="0" err="1"/>
              <a:t>Openingsdia</a:t>
            </a:r>
            <a:endParaRPr lang="nl-NL" dirty="0"/>
          </a:p>
          <a:p>
            <a:r>
              <a:rPr lang="nl-NL" dirty="0"/>
              <a:t>Datum bijeenkomst en naam trainer invullen</a:t>
            </a:r>
          </a:p>
          <a:p>
            <a:r>
              <a:rPr lang="nl-NL" dirty="0"/>
              <a:t>Volgende dia: programma</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a:t>
            </a:fld>
            <a:endParaRPr lang="nl-NL"/>
          </a:p>
        </p:txBody>
      </p:sp>
    </p:spTree>
    <p:extLst>
      <p:ext uri="{BB962C8B-B14F-4D97-AF65-F5344CB8AC3E}">
        <p14:creationId xmlns:p14="http://schemas.microsoft.com/office/powerpoint/2010/main" val="106438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20</a:t>
            </a:fld>
            <a:endParaRPr lang="nl-NL"/>
          </a:p>
        </p:txBody>
      </p:sp>
    </p:spTree>
    <p:extLst>
      <p:ext uri="{BB962C8B-B14F-4D97-AF65-F5344CB8AC3E}">
        <p14:creationId xmlns:p14="http://schemas.microsoft.com/office/powerpoint/2010/main" val="328312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 </a:t>
            </a:r>
            <a:r>
              <a:rPr lang="nl-NL" dirty="0"/>
              <a:t>vertellen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bij de follow-up bijeenkomst ligt de focus op drie onderdelen: 1. Visie en </a:t>
            </a:r>
            <a:r>
              <a:rPr lang="nl-NL" sz="1200" kern="1200" dirty="0">
                <a:solidFill>
                  <a:schemeClr val="tx1"/>
                </a:solidFill>
                <a:effectLst/>
                <a:latin typeface="Arial" charset="0"/>
                <a:ea typeface="+mn-ea"/>
                <a:cs typeface="+mn-cs"/>
              </a:rPr>
              <a:t>beleid goede zorg in de stervensfase (definitie stervensfase, wat is de visie en het beleid van de organisatie op het gebied van zorg in de stervensfase), 2. Markeren van de stervensfase (wat zijn de belangrijkste kenmerken van de stervensfase en wie doet wat en wanneer) en 3 het toepassen Zorgpad Stervensfase (aan de hand van de invulinstructies en een casus).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definitie stervensfase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a:t>
            </a:fld>
            <a:endParaRPr lang="nl-NL"/>
          </a:p>
        </p:txBody>
      </p:sp>
    </p:spTree>
    <p:extLst>
      <p:ext uri="{BB962C8B-B14F-4D97-AF65-F5344CB8AC3E}">
        <p14:creationId xmlns:p14="http://schemas.microsoft.com/office/powerpoint/2010/main" val="125744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 </a:t>
            </a:r>
            <a:r>
              <a:rPr lang="nl-NL" dirty="0"/>
              <a:t>in de online Basismodule: Zorgpad Stervensfase is dit besproken. </a:t>
            </a:r>
            <a:r>
              <a:rPr lang="nl-NL" sz="1200" kern="1200" dirty="0">
                <a:solidFill>
                  <a:schemeClr val="tx1"/>
                </a:solidFill>
                <a:effectLst/>
                <a:latin typeface="Arial" charset="0"/>
                <a:ea typeface="+mn-ea"/>
                <a:cs typeface="+mn-cs"/>
              </a:rPr>
              <a:t>Een herbeoordeling van de situatie van de patiënt na de start van het zorgpad moet, volgens de uitgangspunten van het zorgpad, </a:t>
            </a:r>
            <a:r>
              <a:rPr lang="nl-NL" sz="1200" i="1" kern="1200" dirty="0">
                <a:solidFill>
                  <a:schemeClr val="tx1"/>
                </a:solidFill>
                <a:effectLst/>
                <a:latin typeface="Arial" charset="0"/>
                <a:ea typeface="+mn-ea"/>
                <a:cs typeface="+mn-cs"/>
              </a:rPr>
              <a:t>iedere 72 uur</a:t>
            </a:r>
            <a:r>
              <a:rPr lang="nl-NL" sz="1200" kern="1200" dirty="0">
                <a:solidFill>
                  <a:schemeClr val="tx1"/>
                </a:solidFill>
                <a:effectLst/>
                <a:latin typeface="Arial" charset="0"/>
                <a:ea typeface="+mn-ea"/>
                <a:cs typeface="+mn-cs"/>
              </a:rPr>
              <a:t> plaatsvinden.</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mn-ea"/>
                <a:cs typeface="+mn-cs"/>
              </a:rPr>
              <a:t>Volgende dia: beleid en visie van de organisatie over palliatieve zorg en zorg in de stervensfase</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a:t>
            </a:fld>
            <a:endParaRPr lang="nl-NL"/>
          </a:p>
        </p:txBody>
      </p:sp>
    </p:spTree>
    <p:extLst>
      <p:ext uri="{BB962C8B-B14F-4D97-AF65-F5344CB8AC3E}">
        <p14:creationId xmlns:p14="http://schemas.microsoft.com/office/powerpoint/2010/main" val="210345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vertellen</a:t>
            </a:r>
          </a:p>
          <a:p>
            <a:r>
              <a:rPr lang="nl-NL" u="sng" dirty="0"/>
              <a:t>Inhoud:</a:t>
            </a:r>
            <a:r>
              <a:rPr lang="nl-NL" dirty="0"/>
              <a:t> vertel over de visie en het beleid op het gebied van palliatieve zorg en zorg in de stervensfase </a:t>
            </a:r>
            <a:r>
              <a:rPr lang="nl-NL" b="0" dirty="0"/>
              <a:t>binnen</a:t>
            </a:r>
            <a:r>
              <a:rPr lang="nl-NL" b="1" dirty="0"/>
              <a:t> de eigen </a:t>
            </a:r>
            <a:r>
              <a:rPr lang="nl-NL" dirty="0"/>
              <a:t>organisatie. </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markeren van de stervensfase</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5</a:t>
            </a:fld>
            <a:endParaRPr lang="nl-NL"/>
          </a:p>
        </p:txBody>
      </p:sp>
    </p:spTree>
    <p:extLst>
      <p:ext uri="{BB962C8B-B14F-4D97-AF65-F5344CB8AC3E}">
        <p14:creationId xmlns:p14="http://schemas.microsoft.com/office/powerpoint/2010/main" val="254528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 en bespreken</a:t>
            </a:r>
          </a:p>
          <a:p>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Op de afbeelding zie je een multidisciplinair overleg van een team die de stervensfase van een patiënt markeren. </a:t>
            </a:r>
          </a:p>
          <a:p>
            <a:r>
              <a:rPr lang="nl-NL" dirty="0"/>
              <a:t>In de Basismodule zijn de vier belangrijkste signalen voor het aanbreken van de stervensfase beschreven. Welke zijn dit? </a:t>
            </a:r>
          </a:p>
          <a:p>
            <a:r>
              <a:rPr lang="nl-NL" dirty="0"/>
              <a:t>•de patiënt komt niet meer uit bed</a:t>
            </a:r>
          </a:p>
          <a:p>
            <a:r>
              <a:rPr lang="nl-NL" dirty="0"/>
              <a:t>•de patiënt is subcomateus</a:t>
            </a:r>
          </a:p>
          <a:p>
            <a:r>
              <a:rPr lang="nl-NL" dirty="0"/>
              <a:t>•de patiënt is slechts in staat slokjes te drinken</a:t>
            </a:r>
          </a:p>
          <a:p>
            <a:r>
              <a:rPr lang="nl-NL" dirty="0"/>
              <a:t>•de patiënt is niet langer in staat tabletten in te nemen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r>
              <a:rPr kumimoji="0" lang="nl-NL" sz="1200" b="0" i="0" u="none" strike="noStrike" kern="1200" cap="none" spc="0" normalizeH="0" baseline="0" noProof="0" dirty="0">
                <a:ln>
                  <a:noFill/>
                </a:ln>
                <a:solidFill>
                  <a:srgbClr val="000000"/>
                </a:solidFill>
                <a:effectLst/>
                <a:uLnTx/>
                <a:uFillTx/>
                <a:latin typeface="Arial" charset="0"/>
                <a:ea typeface="+mn-ea"/>
                <a:cs typeface="+mn-cs"/>
              </a:rPr>
              <a:t>Het tijdig markeren van de stervensfase is belangrijk</a:t>
            </a:r>
          </a:p>
          <a:p>
            <a:r>
              <a:rPr lang="nl-NL" i="1" dirty="0"/>
              <a:t>Voor patiënten</a:t>
            </a:r>
            <a:r>
              <a:rPr lang="en-US" dirty="0"/>
              <a:t>​: a. </a:t>
            </a:r>
            <a:r>
              <a:rPr lang="nl-NL" noProof="0" dirty="0"/>
              <a:t>het gaan van symptoomcontrole </a:t>
            </a:r>
            <a:r>
              <a:rPr lang="nl-NL" dirty="0"/>
              <a:t>naar optimaal comfort-&gt; geen belastende en overbodige behandeling/onderzoek</a:t>
            </a:r>
            <a:r>
              <a:rPr lang="en-US" dirty="0"/>
              <a:t>​</a:t>
            </a:r>
          </a:p>
          <a:p>
            <a:pPr marL="0" indent="0">
              <a:buNone/>
            </a:pPr>
            <a:r>
              <a:rPr lang="nl-NL" dirty="0"/>
              <a:t>b. Het voorbereiden op naderende dood – afscheid kunnen nemen.</a:t>
            </a:r>
            <a:r>
              <a:rPr lang="en-US" dirty="0"/>
              <a:t>​</a:t>
            </a:r>
          </a:p>
          <a:p>
            <a:r>
              <a:rPr lang="nl-NL" i="1" dirty="0"/>
              <a:t>Voor naasten/nabestaanden</a:t>
            </a:r>
            <a:r>
              <a:rPr lang="en-US" dirty="0"/>
              <a:t>​: </a:t>
            </a:r>
            <a:r>
              <a:rPr lang="nl-NL" noProof="0" dirty="0"/>
              <a:t>goede zorg in de laatste fase leidt tot betere rouwverwerking</a:t>
            </a:r>
          </a:p>
          <a:p>
            <a:pPr marL="143510" indent="-179705"/>
            <a:r>
              <a:rPr lang="nl-NL" i="1" dirty="0"/>
              <a:t>Voor zorgverleners: </a:t>
            </a:r>
            <a:r>
              <a:rPr lang="nl-NL" dirty="0"/>
              <a:t>voorbereiden/ondersteunen van patiënten en naasten in en bij naderend einde: uitleg over symptomen, belang en afscheid, </a:t>
            </a:r>
          </a:p>
          <a:p>
            <a:pPr marL="0" indent="0">
              <a:buFontTx/>
              <a:buNone/>
            </a:pPr>
            <a:r>
              <a:rPr lang="nl-NL" dirty="0"/>
              <a:t>gezamenlijk afstemmen behandeling en zorg op patiënt en naasten in context  van onafwendbaar overlijden op korte termijn, een goed sterfbed geeft vertrouwen.</a:t>
            </a:r>
          </a:p>
          <a:p>
            <a:endParaRPr lang="nl-NL" dirty="0"/>
          </a:p>
          <a:p>
            <a:r>
              <a:rPr lang="nl-NL" dirty="0"/>
              <a:t>Volgende dia: vragen markeren van de stervensfase- vragen</a:t>
            </a:r>
          </a:p>
          <a:p>
            <a:r>
              <a:rPr kumimoji="0" lang="nl-NL" sz="1200" b="0" i="0" u="sng" strike="noStrike" kern="1200" cap="none" spc="0" normalizeH="0" baseline="0" noProof="0" dirty="0">
                <a:ln>
                  <a:noFill/>
                </a:ln>
                <a:solidFill>
                  <a:srgbClr val="000000"/>
                </a:solidFill>
                <a:effectLst/>
                <a:uLnTx/>
                <a:uFillTx/>
                <a:latin typeface="Arial" charset="0"/>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6</a:t>
            </a:fld>
            <a:endParaRPr lang="nl-NL"/>
          </a:p>
        </p:txBody>
      </p:sp>
    </p:spTree>
    <p:extLst>
      <p:ext uri="{BB962C8B-B14F-4D97-AF65-F5344CB8AC3E}">
        <p14:creationId xmlns:p14="http://schemas.microsoft.com/office/powerpoint/2010/main" val="60392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 en bespreken vraag 2 uit de Basismodule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Denk jij de signalen van het aanbreken van de stervensfase bij jouw patiënten te kunnen herkennen? Zo ja kun je deze bespreekbaar maken met je collega's? Zo nee welke knelpunten zie jij bij het herkennen van de stervensfase bij jouw patiënten?</a:t>
            </a:r>
          </a:p>
          <a:p>
            <a:endParaRPr lang="nl-NL" dirty="0"/>
          </a:p>
          <a:p>
            <a:r>
              <a:rPr lang="nl-NL" dirty="0"/>
              <a:t>Volgende dia: werkafspraken eigen organisatie</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7</a:t>
            </a:fld>
            <a:endParaRPr lang="nl-NL"/>
          </a:p>
        </p:txBody>
      </p:sp>
    </p:spTree>
    <p:extLst>
      <p:ext uri="{BB962C8B-B14F-4D97-AF65-F5344CB8AC3E}">
        <p14:creationId xmlns:p14="http://schemas.microsoft.com/office/powerpoint/2010/main" val="285347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toelichten</a:t>
            </a:r>
          </a:p>
          <a:p>
            <a:r>
              <a:rPr lang="nl-NL" u="sng" dirty="0"/>
              <a:t>Inhoud:</a:t>
            </a:r>
            <a:r>
              <a:rPr lang="nl-NL" dirty="0"/>
              <a:t> de trainer vertelt welke werkafspraken er binnen de eigen organisatie zijn rondom het markeren van de stervensfase.</a:t>
            </a:r>
          </a:p>
          <a:p>
            <a:r>
              <a:rPr lang="nl-NL" dirty="0"/>
              <a:t>Wie doet wat en wanneer? </a:t>
            </a:r>
          </a:p>
          <a:p>
            <a:endParaRPr lang="nl-NL" dirty="0"/>
          </a:p>
          <a:p>
            <a:r>
              <a:rPr lang="nl-NL" dirty="0"/>
              <a:t>Volgende dia: casus markeren ( 1 van 2)</a:t>
            </a:r>
          </a:p>
          <a:p>
            <a:endParaRPr lang="nl-NL" dirty="0"/>
          </a:p>
          <a:p>
            <a:r>
              <a:rPr lang="nl-NL" dirty="0"/>
              <a:t>Handreiking: zelf visie, beleid en werkafspraken, casus toevoegen in PP</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8</a:t>
            </a:fld>
            <a:endParaRPr lang="nl-NL"/>
          </a:p>
        </p:txBody>
      </p:sp>
    </p:spTree>
    <p:extLst>
      <p:ext uri="{BB962C8B-B14F-4D97-AF65-F5344CB8AC3E}">
        <p14:creationId xmlns:p14="http://schemas.microsoft.com/office/powerpoint/2010/main" val="264645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lezen casus</a:t>
            </a:r>
          </a:p>
          <a:p>
            <a:r>
              <a:rPr lang="nl-NL" dirty="0"/>
              <a:t>Inhoud: de casus is in de handleiding follow-up bijeenkomst terug te vinden als Bijlage 1</a:t>
            </a:r>
          </a:p>
          <a:p>
            <a:endParaRPr lang="nl-NL" dirty="0"/>
          </a:p>
          <a:p>
            <a:r>
              <a:rPr lang="nl-NL" dirty="0"/>
              <a:t>Volgende dia: vervolg casus (2 van 2)</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9</a:t>
            </a:fld>
            <a:endParaRPr lang="nl-NL"/>
          </a:p>
        </p:txBody>
      </p:sp>
    </p:spTree>
    <p:extLst>
      <p:ext uri="{BB962C8B-B14F-4D97-AF65-F5344CB8AC3E}">
        <p14:creationId xmlns:p14="http://schemas.microsoft.com/office/powerpoint/2010/main" val="361426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dirty="0"/>
              <a:t>Datum | </a:t>
            </a:r>
            <a:r>
              <a:rPr lang="en-US" dirty="0" err="1"/>
              <a:t>Naam</a:t>
            </a:r>
            <a:r>
              <a:rPr lang="en-US" dirty="0"/>
              <a:t> auteur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34F91E-3914-4293-84A0-B026B20734B5}"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6673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ACA745-56D0-410A-8A3B-E279F4275C3E}"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031439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FE4375-A841-417A-9676-49F3A03CFC6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361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E77815-DB1E-40FC-9525-D5B5C882E43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37290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4F3465-F343-4CD1-BC16-58FC990F7AC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8474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DFEA3-7863-4FBA-9E1C-0CFE91B1A72B}"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77950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054725" y="312738"/>
            <a:ext cx="1924050" cy="55308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77813" y="312738"/>
            <a:ext cx="5624512" cy="55308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C89AB-F253-4BB4-8D4B-9A41F0A1B66E}"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78145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66725" y="312738"/>
            <a:ext cx="6010275" cy="755650"/>
          </a:xfrm>
        </p:spPr>
        <p:txBody>
          <a:bodyPr/>
          <a:lstStyle/>
          <a:p>
            <a:r>
              <a:rPr lang="nl-NL"/>
              <a:t>Klik om de stijl te bewerken</a:t>
            </a:r>
          </a:p>
        </p:txBody>
      </p:sp>
      <p:sp>
        <p:nvSpPr>
          <p:cNvPr id="3" name="Tijdelijke aanduiding voor tekst 2"/>
          <p:cNvSpPr>
            <a:spLocks noGrp="1"/>
          </p:cNvSpPr>
          <p:nvPr>
            <p:ph type="body" sz="half" idx="1"/>
          </p:nvPr>
        </p:nvSpPr>
        <p:spPr>
          <a:xfrm>
            <a:off x="277813" y="1381125"/>
            <a:ext cx="7700962" cy="21542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277813" y="3687763"/>
            <a:ext cx="7700962" cy="21558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FF7292-BE18-4E33-86DB-C1CF9F449141}"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93192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dirty="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latin typeface="+mn-lt"/>
              </a:rPr>
              <a:t>www.linkedin.com/company/iknl</a:t>
            </a:r>
            <a:endParaRPr lang="nl-NL" kern="0" dirty="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rPr>
              <a:t>twitter.com/</a:t>
            </a:r>
            <a:r>
              <a:rPr lang="nl-NL" dirty="0" err="1">
                <a:solidFill>
                  <a:srgbClr val="006D8C"/>
                </a:solidFill>
              </a:rPr>
              <a:t>iknl</a:t>
            </a:r>
            <a:endParaRPr lang="nl-NL" dirty="0">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9"/>
          <p:cNvSpPr>
            <a:spLocks noChangeArrowheads="1"/>
          </p:cNvSpPr>
          <p:nvPr/>
        </p:nvSpPr>
        <p:spPr bwMode="auto">
          <a:xfrm>
            <a:off x="549275" y="6630988"/>
            <a:ext cx="71438" cy="71437"/>
          </a:xfrm>
          <a:prstGeom prst="rect">
            <a:avLst/>
          </a:prstGeom>
          <a:noFill/>
          <a:ln>
            <a:noFill/>
          </a:ln>
          <a:effectLst/>
        </p:spPr>
        <p:txBody>
          <a:bodyPr lIns="72000" tIns="0" rIns="0" bIns="0"/>
          <a:lstStyle/>
          <a:p>
            <a:pPr algn="r">
              <a:lnSpc>
                <a:spcPts val="100"/>
              </a:lnSpc>
              <a:defRPr/>
            </a:pPr>
            <a:fld id="{0F3B7729-2493-4CF8-AD36-947B28FD3C5D}" type="slidenum">
              <a:rPr lang="nl-NL" sz="100">
                <a:solidFill>
                  <a:srgbClr val="FFFFFF"/>
                </a:solidFill>
              </a:rPr>
              <a:pPr algn="r">
                <a:lnSpc>
                  <a:spcPts val="100"/>
                </a:lnSpc>
                <a:defRPr/>
              </a:pPr>
              <a:t>‹nr.›</a:t>
            </a:fld>
            <a:endParaRPr lang="nl-NL" sz="100">
              <a:solidFill>
                <a:srgbClr val="FFFFFF"/>
              </a:solidFill>
            </a:endParaRPr>
          </a:p>
        </p:txBody>
      </p:sp>
      <p:sp>
        <p:nvSpPr>
          <p:cNvPr id="3074" name="Rectangle 2"/>
          <p:cNvSpPr>
            <a:spLocks noGrp="1" noChangeArrowheads="1"/>
          </p:cNvSpPr>
          <p:nvPr>
            <p:ph type="ctrTitle"/>
          </p:nvPr>
        </p:nvSpPr>
        <p:spPr>
          <a:xfrm>
            <a:off x="466725" y="1482725"/>
            <a:ext cx="7521575" cy="1035050"/>
          </a:xfrm>
        </p:spPr>
        <p:txBody>
          <a:bodyPr anchor="t"/>
          <a:lstStyle>
            <a:lvl1pPr>
              <a:lnSpc>
                <a:spcPts val="3500"/>
              </a:lnSpc>
              <a:defRPr sz="3500" b="1">
                <a:solidFill>
                  <a:schemeClr val="accent1"/>
                </a:solidFill>
              </a:defRPr>
            </a:lvl1pPr>
          </a:lstStyle>
          <a:p>
            <a:pPr lvl="0"/>
            <a:r>
              <a:rPr lang="nl-NL" noProof="0"/>
              <a:t>Klik om de stijl te bewerken</a:t>
            </a:r>
          </a:p>
        </p:txBody>
      </p:sp>
      <p:sp>
        <p:nvSpPr>
          <p:cNvPr id="3075" name="Rectangle 3"/>
          <p:cNvSpPr>
            <a:spLocks noGrp="1" noChangeArrowheads="1"/>
          </p:cNvSpPr>
          <p:nvPr>
            <p:ph type="subTitle" idx="1"/>
          </p:nvPr>
        </p:nvSpPr>
        <p:spPr>
          <a:xfrm>
            <a:off x="466725" y="2693988"/>
            <a:ext cx="7521575" cy="1019175"/>
          </a:xfrm>
        </p:spPr>
        <p:txBody>
          <a:bodyPr/>
          <a:lstStyle>
            <a:lvl1pPr marL="0" indent="0">
              <a:buFont typeface="Arial" charset="0"/>
              <a:buNone/>
              <a:defRPr sz="3000"/>
            </a:lvl1pPr>
          </a:lstStyle>
          <a:p>
            <a:pPr lvl="0"/>
            <a:r>
              <a:rPr lang="nl-NL" noProof="0"/>
              <a:t>Klik om de ondertitelstijl van het model te bewerken</a:t>
            </a:r>
          </a:p>
        </p:txBody>
      </p:sp>
      <p:sp>
        <p:nvSpPr>
          <p:cNvPr id="5" name="Rectangle 4"/>
          <p:cNvSpPr>
            <a:spLocks noGrp="1" noChangeArrowheads="1"/>
          </p:cNvSpPr>
          <p:nvPr>
            <p:ph type="dt" sz="half" idx="10"/>
          </p:nvPr>
        </p:nvSpPr>
        <p:spPr>
          <a:xfrm>
            <a:off x="466725" y="746125"/>
            <a:ext cx="3427413" cy="476250"/>
          </a:xfrm>
        </p:spPr>
        <p:txBody>
          <a:bodyPr/>
          <a:lstStyle>
            <a:lvl1pPr>
              <a:lnSpc>
                <a:spcPts val="2500"/>
              </a:lnSpc>
              <a:defRPr sz="2500">
                <a:solidFill>
                  <a:schemeClr val="tx2"/>
                </a:solidFill>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xfrm>
            <a:off x="461963" y="6616700"/>
            <a:ext cx="71437" cy="71438"/>
          </a:xfrm>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xfrm>
            <a:off x="557213" y="6634163"/>
            <a:ext cx="71437" cy="71437"/>
          </a:xfrm>
        </p:spPr>
        <p:txBody>
          <a:bodyPr/>
          <a:lstStyle>
            <a:lvl1pPr>
              <a:defRPr/>
            </a:lvl1pPr>
          </a:lstStyle>
          <a:p>
            <a:pPr>
              <a:defRPr/>
            </a:pPr>
            <a:fld id="{02D43E64-0160-4BF8-B955-E03D091583D4}"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7174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11C92E-7677-4B29-892D-4677D0C81189}"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6766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D27D2F-A3CE-4ECA-AC14-B0D2FB2FF601}"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9766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77813" y="1381125"/>
            <a:ext cx="3773487"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203700" y="1381125"/>
            <a:ext cx="3775075"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9EDF2-D3A0-4196-9AAB-1BB516A10ECD}"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289858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12738"/>
            <a:ext cx="6010275" cy="755650"/>
          </a:xfrm>
          <a:prstGeom prst="rect">
            <a:avLst/>
          </a:prstGeom>
          <a:noFill/>
          <a:ln w="9525">
            <a:noFill/>
            <a:miter lim="800000"/>
            <a:headEnd/>
            <a:tailEnd/>
          </a:ln>
        </p:spPr>
        <p:txBody>
          <a:bodyPr vert="horz" wrap="square" lIns="72000" tIns="0" rIns="0" bIns="0" numCol="1" anchor="b"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277813" y="1381125"/>
            <a:ext cx="7700962" cy="4462463"/>
          </a:xfrm>
          <a:prstGeom prst="rect">
            <a:avLst/>
          </a:prstGeom>
          <a:noFill/>
          <a:ln w="9525">
            <a:noFill/>
            <a:miter lim="800000"/>
            <a:headEnd/>
            <a:tailEnd/>
          </a:ln>
        </p:spPr>
        <p:txBody>
          <a:bodyPr vert="horz" wrap="square" lIns="7200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66725" y="6786563"/>
            <a:ext cx="71438" cy="71437"/>
          </a:xfrm>
          <a:prstGeom prst="rect">
            <a:avLst/>
          </a:prstGeom>
          <a:noFill/>
          <a:ln>
            <a:noFill/>
          </a:ln>
          <a:effectLst/>
        </p:spPr>
        <p:txBody>
          <a:bodyPr vert="horz" wrap="square" lIns="72000" tIns="0" rIns="0" bIns="0" numCol="1" anchor="t" anchorCtr="0" compatLnSpc="1">
            <a:prstTxWarp prst="textNoShape">
              <a:avLst/>
            </a:prstTxWarp>
          </a:bodyPr>
          <a:lstStyle>
            <a:lvl1pPr>
              <a:lnSpc>
                <a:spcPts val="100"/>
              </a:lnSpc>
              <a:defRPr sz="100"/>
            </a:lvl1pPr>
          </a:lstStyle>
          <a:p>
            <a:pPr>
              <a:defRPr/>
            </a:pPr>
            <a:endParaRPr lang="nl-NL">
              <a:solidFill>
                <a:srgbClr val="FFFFFF"/>
              </a:solidFill>
            </a:endParaRPr>
          </a:p>
        </p:txBody>
      </p:sp>
      <p:sp>
        <p:nvSpPr>
          <p:cNvPr id="1029" name="Rectangle 5"/>
          <p:cNvSpPr>
            <a:spLocks noGrp="1" noChangeArrowheads="1"/>
          </p:cNvSpPr>
          <p:nvPr>
            <p:ph type="ftr" sz="quarter" idx="3"/>
          </p:nvPr>
        </p:nvSpPr>
        <p:spPr bwMode="auto">
          <a:xfrm>
            <a:off x="574675" y="6786563"/>
            <a:ext cx="71438" cy="71437"/>
          </a:xfrm>
          <a:prstGeom prst="rect">
            <a:avLst/>
          </a:prstGeom>
          <a:noFill/>
          <a:ln>
            <a:noFill/>
          </a:ln>
          <a:effectLst/>
        </p:spPr>
        <p:txBody>
          <a:bodyPr vert="horz" wrap="square" lIns="72000" tIns="0" rIns="0" bIns="0" numCol="1" anchor="t" anchorCtr="0" compatLnSpc="1">
            <a:prstTxWarp prst="textNoShape">
              <a:avLst/>
            </a:prstTxWarp>
          </a:bodyPr>
          <a:lstStyle>
            <a:lvl1pPr algn="ctr">
              <a:lnSpc>
                <a:spcPts val="100"/>
              </a:lnSpc>
              <a:defRPr sz="100"/>
            </a:lvl1pPr>
          </a:lstStyle>
          <a:p>
            <a:pPr>
              <a:defRPr/>
            </a:pPr>
            <a:endParaRPr lang="nl-NL">
              <a:solidFill>
                <a:srgbClr val="FFFFFF"/>
              </a:solidFill>
            </a:endParaRPr>
          </a:p>
        </p:txBody>
      </p:sp>
      <p:sp>
        <p:nvSpPr>
          <p:cNvPr id="1030" name="Rectangle 6"/>
          <p:cNvSpPr>
            <a:spLocks noGrp="1" noChangeArrowheads="1"/>
          </p:cNvSpPr>
          <p:nvPr>
            <p:ph type="sldNum" sz="quarter" idx="4"/>
          </p:nvPr>
        </p:nvSpPr>
        <p:spPr bwMode="auto">
          <a:xfrm>
            <a:off x="698500" y="6786563"/>
            <a:ext cx="71438" cy="71437"/>
          </a:xfrm>
          <a:prstGeom prst="rect">
            <a:avLst/>
          </a:prstGeom>
          <a:noFill/>
          <a:ln>
            <a:noFill/>
          </a:ln>
          <a:effectLst/>
        </p:spPr>
        <p:txBody>
          <a:bodyPr vert="horz" wrap="square" lIns="72000" tIns="0" rIns="0" bIns="0" numCol="1" anchor="t" anchorCtr="0" compatLnSpc="1">
            <a:prstTxWarp prst="textNoShape">
              <a:avLst/>
            </a:prstTxWarp>
          </a:bodyPr>
          <a:lstStyle>
            <a:lvl1pPr algn="r">
              <a:lnSpc>
                <a:spcPts val="100"/>
              </a:lnSpc>
              <a:defRPr sz="100"/>
            </a:lvl1pPr>
          </a:lstStyle>
          <a:p>
            <a:pPr>
              <a:defRPr/>
            </a:pPr>
            <a:fld id="{AADCC00C-B104-4E01-B541-44F1F189A049}"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425743777"/>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fontAlgn="base">
        <a:lnSpc>
          <a:spcPts val="2500"/>
        </a:lnSpc>
        <a:spcBef>
          <a:spcPct val="0"/>
        </a:spcBef>
        <a:spcAft>
          <a:spcPct val="0"/>
        </a:spcAft>
        <a:defRPr sz="2500">
          <a:solidFill>
            <a:schemeClr val="tx2"/>
          </a:solidFill>
          <a:latin typeface="+mj-lt"/>
          <a:ea typeface="+mj-ea"/>
          <a:cs typeface="+mj-cs"/>
        </a:defRPr>
      </a:lvl1pPr>
      <a:lvl2pPr algn="l" rtl="0" fontAlgn="base">
        <a:lnSpc>
          <a:spcPts val="2500"/>
        </a:lnSpc>
        <a:spcBef>
          <a:spcPct val="0"/>
        </a:spcBef>
        <a:spcAft>
          <a:spcPct val="0"/>
        </a:spcAft>
        <a:defRPr sz="2500">
          <a:solidFill>
            <a:schemeClr val="tx2"/>
          </a:solidFill>
          <a:latin typeface="Arial" charset="0"/>
        </a:defRPr>
      </a:lvl2pPr>
      <a:lvl3pPr algn="l" rtl="0" fontAlgn="base">
        <a:lnSpc>
          <a:spcPts val="2500"/>
        </a:lnSpc>
        <a:spcBef>
          <a:spcPct val="0"/>
        </a:spcBef>
        <a:spcAft>
          <a:spcPct val="0"/>
        </a:spcAft>
        <a:defRPr sz="2500">
          <a:solidFill>
            <a:schemeClr val="tx2"/>
          </a:solidFill>
          <a:latin typeface="Arial" charset="0"/>
        </a:defRPr>
      </a:lvl3pPr>
      <a:lvl4pPr algn="l" rtl="0" fontAlgn="base">
        <a:lnSpc>
          <a:spcPts val="2500"/>
        </a:lnSpc>
        <a:spcBef>
          <a:spcPct val="0"/>
        </a:spcBef>
        <a:spcAft>
          <a:spcPct val="0"/>
        </a:spcAft>
        <a:defRPr sz="2500">
          <a:solidFill>
            <a:schemeClr val="tx2"/>
          </a:solidFill>
          <a:latin typeface="Arial" charset="0"/>
        </a:defRPr>
      </a:lvl4pPr>
      <a:lvl5pPr algn="l" rtl="0" fontAlgn="base">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84150" indent="-184150" algn="l" rtl="0" fontAlgn="base">
        <a:lnSpc>
          <a:spcPts val="3500"/>
        </a:lnSpc>
        <a:spcBef>
          <a:spcPct val="0"/>
        </a:spcBef>
        <a:spcAft>
          <a:spcPct val="0"/>
        </a:spcAft>
        <a:buFont typeface="Arial" charset="0"/>
        <a:buChar char="•"/>
        <a:defRPr sz="2500">
          <a:solidFill>
            <a:schemeClr val="tx1"/>
          </a:solidFill>
          <a:latin typeface="+mn-lt"/>
          <a:ea typeface="+mn-ea"/>
          <a:cs typeface="+mn-cs"/>
        </a:defRPr>
      </a:lvl1pPr>
      <a:lvl2pPr marL="396875" indent="-211138" algn="l" rtl="0" fontAlgn="base">
        <a:lnSpc>
          <a:spcPts val="3500"/>
        </a:lnSpc>
        <a:spcBef>
          <a:spcPct val="0"/>
        </a:spcBef>
        <a:spcAft>
          <a:spcPct val="0"/>
        </a:spcAft>
        <a:buSzPct val="110000"/>
        <a:buFont typeface="Arial" charset="0"/>
        <a:buChar char="-"/>
        <a:defRPr sz="2500">
          <a:solidFill>
            <a:schemeClr val="tx1"/>
          </a:solidFill>
          <a:latin typeface="+mn-lt"/>
        </a:defRPr>
      </a:lvl2pPr>
      <a:lvl3pPr marL="590550" indent="-192088" algn="l" rtl="0" fontAlgn="base">
        <a:lnSpc>
          <a:spcPts val="3500"/>
        </a:lnSpc>
        <a:spcBef>
          <a:spcPct val="0"/>
        </a:spcBef>
        <a:spcAft>
          <a:spcPct val="0"/>
        </a:spcAft>
        <a:buFont typeface="Arial" charset="0"/>
        <a:buChar char="-"/>
        <a:defRPr sz="2500">
          <a:solidFill>
            <a:schemeClr val="tx1"/>
          </a:solidFill>
          <a:latin typeface="+mn-lt"/>
        </a:defRPr>
      </a:lvl3pPr>
      <a:lvl4pPr marL="793750" indent="-201613" algn="l" rtl="0" fontAlgn="base">
        <a:lnSpc>
          <a:spcPts val="3500"/>
        </a:lnSpc>
        <a:spcBef>
          <a:spcPct val="0"/>
        </a:spcBef>
        <a:spcAft>
          <a:spcPct val="0"/>
        </a:spcAft>
        <a:buFont typeface="Arial" charset="0"/>
        <a:buChar char="-"/>
        <a:defRPr sz="2500">
          <a:solidFill>
            <a:schemeClr val="tx1"/>
          </a:solidFill>
          <a:latin typeface="+mn-lt"/>
        </a:defRPr>
      </a:lvl4pPr>
      <a:lvl5pPr marL="979488" indent="-184150" algn="l" rtl="0" fontAlgn="base">
        <a:lnSpc>
          <a:spcPts val="3500"/>
        </a:lnSpc>
        <a:spcBef>
          <a:spcPct val="0"/>
        </a:spcBef>
        <a:spcAft>
          <a:spcPct val="0"/>
        </a:spcAft>
        <a:buFont typeface="Arial" charset="0"/>
        <a:buChar char="-"/>
        <a:defRPr sz="2500">
          <a:solidFill>
            <a:schemeClr val="tx1"/>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sN9Z6THad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llialine.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alliaweb.nl/zorgpraktijk/zorgpad-stervensfase" TargetMode="External"/><Relationship Id="rId5" Type="http://schemas.openxmlformats.org/officeDocument/2006/relationships/hyperlink" Target="https://pubmed.ncbi.nlm.nih.gov/18372379/" TargetMode="External"/><Relationship Id="rId4" Type="http://schemas.openxmlformats.org/officeDocument/2006/relationships/hyperlink" Target="https://www.pallialine.nl/stervensfa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4D8B97F-9507-48E0-AF21-31198D84DB13}"/>
              </a:ext>
            </a:extLst>
          </p:cNvPr>
          <p:cNvSpPr>
            <a:spLocks noGrp="1"/>
          </p:cNvSpPr>
          <p:nvPr>
            <p:ph type="ctrTitle"/>
          </p:nvPr>
        </p:nvSpPr>
        <p:spPr/>
        <p:txBody>
          <a:bodyPr/>
          <a:lstStyle/>
          <a:p>
            <a:r>
              <a:rPr lang="nl-NL" dirty="0">
                <a:cs typeface="Arial"/>
              </a:rPr>
              <a:t>Disclaimer</a:t>
            </a:r>
            <a:endParaRPr lang="nl-NL" dirty="0"/>
          </a:p>
        </p:txBody>
      </p:sp>
      <p:sp>
        <p:nvSpPr>
          <p:cNvPr id="5" name="Ondertitel 4">
            <a:extLst>
              <a:ext uri="{FF2B5EF4-FFF2-40B4-BE49-F238E27FC236}">
                <a16:creationId xmlns:a16="http://schemas.microsoft.com/office/drawing/2014/main" id="{27E3CD05-3279-4FA4-B9A0-667EEAAD249D}"/>
              </a:ext>
            </a:extLst>
          </p:cNvPr>
          <p:cNvSpPr>
            <a:spLocks noGrp="1"/>
          </p:cNvSpPr>
          <p:nvPr>
            <p:ph type="subTitle" idx="1"/>
          </p:nvPr>
        </p:nvSpPr>
        <p:spPr>
          <a:xfrm>
            <a:off x="445942" y="2787588"/>
            <a:ext cx="7524000" cy="3707480"/>
          </a:xfrm>
        </p:spPr>
        <p:txBody>
          <a:bodyPr/>
          <a:lstStyle/>
          <a:p>
            <a:r>
              <a:rPr lang="nl-NL" dirty="0">
                <a:solidFill>
                  <a:srgbClr val="FFFFFF"/>
                </a:solidFill>
              </a:rPr>
              <a:t>IKNL is eigenaar van alle intellectuele eigendomsrechten op de PowerPointpresentatie als onderdeel de follow-up bijeenkomst bij Zorgpad Stervensfase, inclusief het daarop vermelde logo van IKNL. IKNL aanvaard geen aansprakelijkheid voor eventuele onjuistheden en/of onvolledigheden in de inhoud van het lesmateriaal. </a:t>
            </a:r>
          </a:p>
          <a:p>
            <a:endParaRPr lang="nl-NL" sz="2400" dirty="0">
              <a:cs typeface="Arial"/>
            </a:endParaRPr>
          </a:p>
          <a:p>
            <a:r>
              <a:rPr lang="nl-NL" sz="2400" dirty="0">
                <a:cs typeface="Arial"/>
              </a:rPr>
              <a:t>Licentie</a:t>
            </a:r>
            <a:r>
              <a:rPr lang="nl-NL" dirty="0">
                <a:cs typeface="Arial"/>
              </a:rPr>
              <a:t>: </a:t>
            </a:r>
            <a:r>
              <a:rPr lang="nl-NL" dirty="0">
                <a:solidFill>
                  <a:srgbClr val="FFFFFF"/>
                </a:solidFill>
                <a:cs typeface="Arial"/>
                <a:hlinkClick r:id="rId3">
                  <a:extLst>
                    <a:ext uri="{A12FA001-AC4F-418D-AE19-62706E023703}">
                      <ahyp:hlinkClr xmlns:ahyp="http://schemas.microsoft.com/office/drawing/2018/hyperlinkcolor" val="tx"/>
                    </a:ext>
                  </a:extLst>
                </a:hlinkClick>
              </a:rPr>
              <a:t>Creative</a:t>
            </a:r>
            <a:r>
              <a:rPr lang="nl-NL" dirty="0">
                <a:cs typeface="Arial"/>
                <a:hlinkClick r:id="rId3">
                  <a:extLst>
                    <a:ext uri="{A12FA001-AC4F-418D-AE19-62706E023703}">
                      <ahyp:hlinkClr xmlns:ahyp="http://schemas.microsoft.com/office/drawing/2018/hyperlinkcolor" val="tx"/>
                    </a:ext>
                  </a:extLst>
                </a:hlinkClick>
              </a:rPr>
              <a:t> </a:t>
            </a:r>
            <a:r>
              <a:rPr lang="nl-NL" dirty="0" err="1">
                <a:cs typeface="Arial"/>
                <a:hlinkClick r:id="rId3">
                  <a:extLst>
                    <a:ext uri="{A12FA001-AC4F-418D-AE19-62706E023703}">
                      <ahyp:hlinkClr xmlns:ahyp="http://schemas.microsoft.com/office/drawing/2018/hyperlinkcolor" val="tx"/>
                    </a:ext>
                  </a:extLst>
                </a:hlinkClick>
              </a:rPr>
              <a:t>Commons:BY-NC-SA</a:t>
            </a:r>
            <a:r>
              <a:rPr lang="nl-NL" dirty="0">
                <a:cs typeface="Arial"/>
              </a:rPr>
              <a:t>  </a:t>
            </a:r>
          </a:p>
          <a:p>
            <a:endParaRPr lang="nl-NL" dirty="0"/>
          </a:p>
        </p:txBody>
      </p:sp>
      <p:pic>
        <p:nvPicPr>
          <p:cNvPr id="6" name="Afbeelding 5">
            <a:extLst>
              <a:ext uri="{FF2B5EF4-FFF2-40B4-BE49-F238E27FC236}">
                <a16:creationId xmlns:a16="http://schemas.microsoft.com/office/drawing/2014/main" id="{236972FB-C9BA-4295-A5CF-AC7402938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60" y="5904378"/>
            <a:ext cx="838200" cy="295275"/>
          </a:xfrm>
          <a:prstGeom prst="rect">
            <a:avLst/>
          </a:prstGeom>
        </p:spPr>
      </p:pic>
    </p:spTree>
    <p:extLst>
      <p:ext uri="{BB962C8B-B14F-4D97-AF65-F5344CB8AC3E}">
        <p14:creationId xmlns:p14="http://schemas.microsoft.com/office/powerpoint/2010/main" val="223624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7E384-3F2E-49DE-9C48-7B0A07D8D361}"/>
              </a:ext>
            </a:extLst>
          </p:cNvPr>
          <p:cNvSpPr>
            <a:spLocks noGrp="1"/>
          </p:cNvSpPr>
          <p:nvPr>
            <p:ph type="title"/>
          </p:nvPr>
        </p:nvSpPr>
        <p:spPr/>
        <p:txBody>
          <a:bodyPr/>
          <a:lstStyle/>
          <a:p>
            <a:r>
              <a:rPr lang="nl-NL" dirty="0"/>
              <a:t>Vervolg casus over markeren </a:t>
            </a:r>
            <a:r>
              <a:rPr lang="nl-NL" sz="1800" dirty="0"/>
              <a:t>(2 van 2)</a:t>
            </a:r>
          </a:p>
        </p:txBody>
      </p:sp>
      <p:sp>
        <p:nvSpPr>
          <p:cNvPr id="3" name="Tijdelijke aanduiding voor inhoud 2">
            <a:extLst>
              <a:ext uri="{FF2B5EF4-FFF2-40B4-BE49-F238E27FC236}">
                <a16:creationId xmlns:a16="http://schemas.microsoft.com/office/drawing/2014/main" id="{2CD609C0-CF45-4919-AE6D-8384C4AA01C7}"/>
              </a:ext>
            </a:extLst>
          </p:cNvPr>
          <p:cNvSpPr>
            <a:spLocks noGrp="1"/>
          </p:cNvSpPr>
          <p:nvPr>
            <p:ph idx="1"/>
          </p:nvPr>
        </p:nvSpPr>
        <p:spPr>
          <a:xfrm>
            <a:off x="292821" y="1625879"/>
            <a:ext cx="8077455" cy="4848073"/>
          </a:xfrm>
        </p:spPr>
        <p:txBody>
          <a:bodyPr/>
          <a:lstStyle/>
          <a:p>
            <a:pPr marL="0" indent="0">
              <a:buNone/>
            </a:pPr>
            <a:r>
              <a:rPr lang="nl-NL" sz="2000" dirty="0"/>
              <a:t>Huidige situatie: </a:t>
            </a:r>
          </a:p>
          <a:p>
            <a:pPr marL="0" indent="0">
              <a:buNone/>
            </a:pPr>
            <a:r>
              <a:rPr lang="nl-NL" sz="2000" dirty="0"/>
              <a:t>De </a:t>
            </a:r>
            <a:r>
              <a:rPr lang="nl-NL" sz="2000" dirty="0">
                <a:solidFill>
                  <a:schemeClr val="bg2"/>
                </a:solidFill>
              </a:rPr>
              <a:t>benauwdheid</a:t>
            </a:r>
            <a:r>
              <a:rPr lang="nl-NL" sz="2000" dirty="0"/>
              <a:t> is sinds anderhalve week </a:t>
            </a:r>
            <a:r>
              <a:rPr lang="nl-NL" sz="2000" dirty="0">
                <a:solidFill>
                  <a:schemeClr val="bg2"/>
                </a:solidFill>
              </a:rPr>
              <a:t>toegenomen.</a:t>
            </a:r>
            <a:r>
              <a:rPr lang="nl-NL" sz="2000" dirty="0"/>
              <a:t> Mevrouw </a:t>
            </a:r>
            <a:r>
              <a:rPr lang="nl-NL" sz="2000" dirty="0">
                <a:solidFill>
                  <a:schemeClr val="bg2"/>
                </a:solidFill>
              </a:rPr>
              <a:t>ligt</a:t>
            </a:r>
            <a:r>
              <a:rPr lang="nl-NL" sz="2000" dirty="0"/>
              <a:t> in de woonkamer in een hoog-laagbed waar ze nog maar </a:t>
            </a:r>
            <a:r>
              <a:rPr lang="nl-NL" sz="2000" dirty="0">
                <a:solidFill>
                  <a:schemeClr val="bg2"/>
                </a:solidFill>
              </a:rPr>
              <a:t>sporadisch en met veel moeite uitkomt. </a:t>
            </a:r>
            <a:r>
              <a:rPr lang="nl-NL" sz="2000" dirty="0"/>
              <a:t>Mevrouw </a:t>
            </a:r>
            <a:r>
              <a:rPr lang="nl-NL" sz="2000" dirty="0">
                <a:solidFill>
                  <a:schemeClr val="bg2"/>
                </a:solidFill>
              </a:rPr>
              <a:t>eet bijna niets meer </a:t>
            </a:r>
            <a:r>
              <a:rPr lang="nl-NL" sz="2000" dirty="0"/>
              <a:t>en sinds een paar dagen </a:t>
            </a:r>
            <a:r>
              <a:rPr lang="nl-NL" sz="2000" dirty="0">
                <a:solidFill>
                  <a:schemeClr val="bg2"/>
                </a:solidFill>
              </a:rPr>
              <a:t>drinkt ze ook minder</a:t>
            </a:r>
            <a:r>
              <a:rPr lang="nl-NL" sz="2000" dirty="0"/>
              <a:t>: zo nu en dan een slokje. Mevrouw lijkt sinds kort wat </a:t>
            </a:r>
            <a:r>
              <a:rPr lang="nl-NL" sz="2000" dirty="0">
                <a:solidFill>
                  <a:schemeClr val="bg2"/>
                </a:solidFill>
              </a:rPr>
              <a:t>verward. </a:t>
            </a:r>
          </a:p>
          <a:p>
            <a:pPr marL="0" indent="0">
              <a:spcBef>
                <a:spcPts val="600"/>
              </a:spcBef>
              <a:buNone/>
            </a:pPr>
            <a:r>
              <a:rPr lang="nl-NL" sz="2000" u="sng" dirty="0"/>
              <a:t>Vraag:</a:t>
            </a:r>
          </a:p>
          <a:p>
            <a:pPr marL="0" lvl="0" indent="0">
              <a:lnSpc>
                <a:spcPts val="3000"/>
              </a:lnSpc>
              <a:spcBef>
                <a:spcPts val="600"/>
              </a:spcBef>
              <a:buNone/>
              <a:defRPr/>
            </a:pPr>
            <a:r>
              <a:rPr lang="nl-NL" sz="2000" kern="1200" dirty="0"/>
              <a:t>Zou je vanuit deze casus het initiatief nemen voor een MDO om de signalen van de stervensfase te bespreken met je collega’s? Waarom wel/niet?</a:t>
            </a:r>
          </a:p>
          <a:p>
            <a:pPr marL="0" indent="0">
              <a:buNone/>
            </a:pPr>
            <a:endParaRPr lang="nl-NL" dirty="0"/>
          </a:p>
        </p:txBody>
      </p:sp>
    </p:spTree>
    <p:extLst>
      <p:ext uri="{BB962C8B-B14F-4D97-AF65-F5344CB8AC3E}">
        <p14:creationId xmlns:p14="http://schemas.microsoft.com/office/powerpoint/2010/main" val="363020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41E10-01DC-41E9-AAC9-574C672C06C3}"/>
              </a:ext>
            </a:extLst>
          </p:cNvPr>
          <p:cNvSpPr>
            <a:spLocks noGrp="1"/>
          </p:cNvSpPr>
          <p:nvPr>
            <p:ph type="title"/>
          </p:nvPr>
        </p:nvSpPr>
        <p:spPr/>
        <p:txBody>
          <a:bodyPr/>
          <a:lstStyle/>
          <a:p>
            <a:r>
              <a:rPr lang="nl-NL" dirty="0"/>
              <a:t>Antwoord – kern van de inhoud</a:t>
            </a:r>
          </a:p>
        </p:txBody>
      </p:sp>
      <p:sp>
        <p:nvSpPr>
          <p:cNvPr id="3" name="Tijdelijke aanduiding voor inhoud 2">
            <a:extLst>
              <a:ext uri="{FF2B5EF4-FFF2-40B4-BE49-F238E27FC236}">
                <a16:creationId xmlns:a16="http://schemas.microsoft.com/office/drawing/2014/main" id="{25BD8311-31E0-429A-8E7B-5A95FD70BCE6}"/>
              </a:ext>
            </a:extLst>
          </p:cNvPr>
          <p:cNvSpPr>
            <a:spLocks noGrp="1"/>
          </p:cNvSpPr>
          <p:nvPr>
            <p:ph idx="1"/>
          </p:nvPr>
        </p:nvSpPr>
        <p:spPr/>
        <p:txBody>
          <a:bodyPr/>
          <a:lstStyle/>
          <a:p>
            <a:pPr marL="0" indent="0">
              <a:buNone/>
            </a:pPr>
            <a:r>
              <a:rPr lang="nl-NL" dirty="0"/>
              <a:t>De </a:t>
            </a:r>
            <a:r>
              <a:rPr lang="nl-NL" dirty="0">
                <a:solidFill>
                  <a:schemeClr val="bg2"/>
                </a:solidFill>
              </a:rPr>
              <a:t>prognose</a:t>
            </a:r>
            <a:r>
              <a:rPr lang="nl-NL" dirty="0"/>
              <a:t> van de arts is dat mevrouw niet meer lang leeft. Er zijn ten minste </a:t>
            </a:r>
            <a:r>
              <a:rPr lang="nl-NL" dirty="0">
                <a:solidFill>
                  <a:schemeClr val="bg2"/>
                </a:solidFill>
              </a:rPr>
              <a:t>2 signalen </a:t>
            </a:r>
            <a:r>
              <a:rPr lang="nl-NL" dirty="0"/>
              <a:t>zichtbaar voor het aanbreken van de stervensfase (ze komt niet meer uit bed en de ze is slechts in staat slokjes te drinken). Deze fase duurt meestal </a:t>
            </a:r>
            <a:r>
              <a:rPr lang="nl-NL" dirty="0">
                <a:solidFill>
                  <a:schemeClr val="bg2"/>
                </a:solidFill>
              </a:rPr>
              <a:t>72 </a:t>
            </a:r>
            <a:r>
              <a:rPr lang="nl-NL" dirty="0"/>
              <a:t>uur. Als verpleegkundige -verzorgenden zie je de </a:t>
            </a:r>
            <a:r>
              <a:rPr lang="nl-NL" dirty="0">
                <a:solidFill>
                  <a:schemeClr val="bg2"/>
                </a:solidFill>
              </a:rPr>
              <a:t>signalen</a:t>
            </a:r>
            <a:r>
              <a:rPr lang="nl-NL" dirty="0"/>
              <a:t>. De </a:t>
            </a:r>
            <a:r>
              <a:rPr lang="nl-NL" dirty="0">
                <a:solidFill>
                  <a:schemeClr val="bg2"/>
                </a:solidFill>
              </a:rPr>
              <a:t>arts </a:t>
            </a:r>
            <a:r>
              <a:rPr lang="nl-NL" dirty="0"/>
              <a:t>is verantwoordelijk voor de </a:t>
            </a:r>
            <a:r>
              <a:rPr lang="nl-NL" dirty="0">
                <a:solidFill>
                  <a:schemeClr val="bg2"/>
                </a:solidFill>
              </a:rPr>
              <a:t>markering</a:t>
            </a:r>
            <a:r>
              <a:rPr lang="nl-NL" dirty="0"/>
              <a:t>. </a:t>
            </a:r>
            <a:r>
              <a:rPr lang="nl-NL" dirty="0">
                <a:solidFill>
                  <a:schemeClr val="bg2"/>
                </a:solidFill>
              </a:rPr>
              <a:t>Tijdig markeren </a:t>
            </a:r>
            <a:r>
              <a:rPr lang="nl-NL" dirty="0"/>
              <a:t>is </a:t>
            </a:r>
            <a:r>
              <a:rPr lang="nl-NL" dirty="0">
                <a:solidFill>
                  <a:schemeClr val="bg2"/>
                </a:solidFill>
              </a:rPr>
              <a:t>belangrijk </a:t>
            </a:r>
            <a:r>
              <a:rPr lang="nl-NL" dirty="0">
                <a:solidFill>
                  <a:schemeClr val="tx2"/>
                </a:solidFill>
              </a:rPr>
              <a:t>om te kunnen starten met het zorgpad</a:t>
            </a:r>
            <a:r>
              <a:rPr lang="nl-NL" i="1" dirty="0">
                <a:solidFill>
                  <a:schemeClr val="tx2"/>
                </a:solidFill>
              </a:rPr>
              <a:t>. </a:t>
            </a:r>
          </a:p>
          <a:p>
            <a:pPr marL="0" indent="0">
              <a:buNone/>
            </a:pPr>
            <a:endParaRPr lang="nl-NL" i="1" dirty="0">
              <a:solidFill>
                <a:schemeClr val="bg2"/>
              </a:solidFill>
            </a:endParaRPr>
          </a:p>
          <a:p>
            <a:pPr marL="0" indent="0">
              <a:buNone/>
            </a:pPr>
            <a:r>
              <a:rPr lang="nl-NL" i="1" dirty="0"/>
              <a:t>Neem het initiatief tot een </a:t>
            </a:r>
            <a:r>
              <a:rPr lang="nl-NL" i="1" dirty="0">
                <a:solidFill>
                  <a:schemeClr val="bg2"/>
                </a:solidFill>
              </a:rPr>
              <a:t>MDO</a:t>
            </a:r>
            <a:r>
              <a:rPr lang="nl-NL" i="1" dirty="0"/>
              <a:t>.   </a:t>
            </a:r>
          </a:p>
          <a:p>
            <a:endParaRPr lang="nl-NL" dirty="0"/>
          </a:p>
        </p:txBody>
      </p:sp>
    </p:spTree>
    <p:extLst>
      <p:ext uri="{BB962C8B-B14F-4D97-AF65-F5344CB8AC3E}">
        <p14:creationId xmlns:p14="http://schemas.microsoft.com/office/powerpoint/2010/main" val="280032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78A53-3369-43C5-A3BA-5D88126D62EF}"/>
              </a:ext>
            </a:extLst>
          </p:cNvPr>
          <p:cNvSpPr>
            <a:spLocks noGrp="1"/>
          </p:cNvSpPr>
          <p:nvPr>
            <p:ph type="title"/>
          </p:nvPr>
        </p:nvSpPr>
        <p:spPr>
          <a:xfrm>
            <a:off x="471343" y="240169"/>
            <a:ext cx="6074930" cy="755650"/>
          </a:xfrm>
        </p:spPr>
        <p:txBody>
          <a:bodyPr/>
          <a:lstStyle/>
          <a:p>
            <a:r>
              <a:rPr lang="nl-NL" dirty="0"/>
              <a:t>Toepassen ZS - inleiding</a:t>
            </a:r>
          </a:p>
        </p:txBody>
      </p:sp>
      <p:sp>
        <p:nvSpPr>
          <p:cNvPr id="3" name="Tijdelijke aanduiding voor inhoud 2">
            <a:extLst>
              <a:ext uri="{FF2B5EF4-FFF2-40B4-BE49-F238E27FC236}">
                <a16:creationId xmlns:a16="http://schemas.microsoft.com/office/drawing/2014/main" id="{D6AFEDAF-605B-4AD5-91BC-371C7995B555}"/>
              </a:ext>
            </a:extLst>
          </p:cNvPr>
          <p:cNvSpPr>
            <a:spLocks noGrp="1"/>
          </p:cNvSpPr>
          <p:nvPr>
            <p:ph idx="1"/>
          </p:nvPr>
        </p:nvSpPr>
        <p:spPr>
          <a:xfrm>
            <a:off x="321687" y="1621101"/>
            <a:ext cx="7704000" cy="4064470"/>
          </a:xfrm>
        </p:spPr>
        <p:txBody>
          <a:bodyPr/>
          <a:lstStyle/>
          <a:p>
            <a:pPr marL="0" lvl="0" indent="0">
              <a:lnSpc>
                <a:spcPts val="1300"/>
              </a:lnSpc>
              <a:buNone/>
            </a:pPr>
            <a:endParaRPr lang="nl-NL" dirty="0">
              <a:latin typeface="Arial" panose="020B0604020202020204" pitchFamily="34" charset="0"/>
              <a:ea typeface="Times New Roman" panose="02020603050405020304" pitchFamily="18" charset="0"/>
              <a:cs typeface="Maiandra GD" panose="020E0502030308020204" pitchFamily="34" charset="0"/>
            </a:endParaRPr>
          </a:p>
          <a:p>
            <a:pPr marL="0" indent="0">
              <a:buNone/>
            </a:pPr>
            <a:r>
              <a:rPr lang="nl-NL" dirty="0">
                <a:hlinkClick r:id="rId3"/>
              </a:rPr>
              <a:t>Het inzetten van het Zorgpad Stervensfase. - YouTube</a:t>
            </a:r>
            <a:r>
              <a:rPr lang="nl-NL" dirty="0"/>
              <a:t> </a:t>
            </a:r>
          </a:p>
          <a:p>
            <a:pPr marL="0" indent="0">
              <a:buNone/>
            </a:pPr>
            <a:endParaRPr lang="nl-NL" dirty="0"/>
          </a:p>
        </p:txBody>
      </p:sp>
      <p:pic>
        <p:nvPicPr>
          <p:cNvPr id="9" name="Afbeelding 8">
            <a:extLst>
              <a:ext uri="{FF2B5EF4-FFF2-40B4-BE49-F238E27FC236}">
                <a16:creationId xmlns:a16="http://schemas.microsoft.com/office/drawing/2014/main" id="{74E97E26-129A-4060-9861-DADC783CE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82" y="2420035"/>
            <a:ext cx="6917009" cy="3890818"/>
          </a:xfrm>
          <a:prstGeom prst="rect">
            <a:avLst/>
          </a:prstGeom>
        </p:spPr>
      </p:pic>
    </p:spTree>
    <p:extLst>
      <p:ext uri="{BB962C8B-B14F-4D97-AF65-F5344CB8AC3E}">
        <p14:creationId xmlns:p14="http://schemas.microsoft.com/office/powerpoint/2010/main" val="278262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4FFA6-A2F0-43C0-87D9-96E317EA31A0}"/>
              </a:ext>
            </a:extLst>
          </p:cNvPr>
          <p:cNvSpPr>
            <a:spLocks noGrp="1"/>
          </p:cNvSpPr>
          <p:nvPr>
            <p:ph type="title"/>
          </p:nvPr>
        </p:nvSpPr>
        <p:spPr/>
        <p:txBody>
          <a:bodyPr/>
          <a:lstStyle/>
          <a:p>
            <a:r>
              <a:rPr lang="nl-NL" dirty="0"/>
              <a:t>Toepassen ZS – inventarisatie vragen </a:t>
            </a:r>
          </a:p>
        </p:txBody>
      </p:sp>
      <p:sp>
        <p:nvSpPr>
          <p:cNvPr id="3" name="Tijdelijke aanduiding voor inhoud 2">
            <a:extLst>
              <a:ext uri="{FF2B5EF4-FFF2-40B4-BE49-F238E27FC236}">
                <a16:creationId xmlns:a16="http://schemas.microsoft.com/office/drawing/2014/main" id="{C504ED4C-3ED8-4F0A-A3B5-FAAEC64AF202}"/>
              </a:ext>
            </a:extLst>
          </p:cNvPr>
          <p:cNvSpPr>
            <a:spLocks noGrp="1"/>
          </p:cNvSpPr>
          <p:nvPr>
            <p:ph idx="1"/>
          </p:nvPr>
        </p:nvSpPr>
        <p:spPr/>
        <p:txBody>
          <a:bodyPr/>
          <a:lstStyle/>
          <a:p>
            <a:r>
              <a:rPr lang="nl-NL" dirty="0"/>
              <a:t>Kun je aan de slag met het zorgpad?</a:t>
            </a:r>
          </a:p>
          <a:p>
            <a:r>
              <a:rPr lang="nl-NL" dirty="0"/>
              <a:t>Wat is er nodig om met het zorgpad te werken binnen jouw afdeling/organisatie?</a:t>
            </a:r>
          </a:p>
          <a:p>
            <a:r>
              <a:rPr lang="nl-NL" dirty="0"/>
              <a:t>Zijn er knelpunten?</a:t>
            </a:r>
          </a:p>
          <a:p>
            <a:endParaRPr lang="nl-NL" dirty="0"/>
          </a:p>
        </p:txBody>
      </p:sp>
    </p:spTree>
    <p:extLst>
      <p:ext uri="{BB962C8B-B14F-4D97-AF65-F5344CB8AC3E}">
        <p14:creationId xmlns:p14="http://schemas.microsoft.com/office/powerpoint/2010/main" val="71346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C9A9E-66B7-4F44-A891-07055D3B6A38}"/>
              </a:ext>
            </a:extLst>
          </p:cNvPr>
          <p:cNvSpPr>
            <a:spLocks noGrp="1"/>
          </p:cNvSpPr>
          <p:nvPr>
            <p:ph type="title"/>
          </p:nvPr>
        </p:nvSpPr>
        <p:spPr/>
        <p:txBody>
          <a:bodyPr/>
          <a:lstStyle/>
          <a:p>
            <a:r>
              <a:rPr lang="nl-NL" dirty="0"/>
              <a:t>Toepassen ZS- eigen organisatie</a:t>
            </a:r>
          </a:p>
        </p:txBody>
      </p:sp>
      <p:sp>
        <p:nvSpPr>
          <p:cNvPr id="3" name="Tijdelijke aanduiding voor inhoud 2">
            <a:extLst>
              <a:ext uri="{FF2B5EF4-FFF2-40B4-BE49-F238E27FC236}">
                <a16:creationId xmlns:a16="http://schemas.microsoft.com/office/drawing/2014/main" id="{62B7F9FE-A3DC-41D9-9771-1DE8D0367128}"/>
              </a:ext>
            </a:extLst>
          </p:cNvPr>
          <p:cNvSpPr>
            <a:spLocks noGrp="1"/>
          </p:cNvSpPr>
          <p:nvPr>
            <p:ph idx="1"/>
          </p:nvPr>
        </p:nvSpPr>
        <p:spPr/>
        <p:txBody>
          <a:bodyPr/>
          <a:lstStyle/>
          <a:p>
            <a:r>
              <a:rPr lang="nl-NL" dirty="0"/>
              <a:t>Taakverdeling</a:t>
            </a:r>
          </a:p>
          <a:p>
            <a:r>
              <a:rPr lang="nl-NL" dirty="0"/>
              <a:t>Bij implementatie digitale zorgpad: </a:t>
            </a:r>
          </a:p>
          <a:p>
            <a:pPr lvl="1"/>
            <a:r>
              <a:rPr lang="nl-NL" dirty="0"/>
              <a:t>waar zijn de drie delen van het zorgpad terug te vinden in het EPD?</a:t>
            </a:r>
          </a:p>
          <a:p>
            <a:r>
              <a:rPr lang="nl-NL" dirty="0"/>
              <a:t>Invulinstructies ZS</a:t>
            </a:r>
          </a:p>
        </p:txBody>
      </p:sp>
    </p:spTree>
    <p:extLst>
      <p:ext uri="{BB962C8B-B14F-4D97-AF65-F5344CB8AC3E}">
        <p14:creationId xmlns:p14="http://schemas.microsoft.com/office/powerpoint/2010/main" val="173280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Toepassen ZS - casus</a:t>
            </a:r>
          </a:p>
        </p:txBody>
      </p:sp>
      <p:sp>
        <p:nvSpPr>
          <p:cNvPr id="3" name="Tijdelijke aanduiding voor inhoud 2"/>
          <p:cNvSpPr>
            <a:spLocks noGrp="1"/>
          </p:cNvSpPr>
          <p:nvPr>
            <p:ph idx="1"/>
          </p:nvPr>
        </p:nvSpPr>
        <p:spPr/>
        <p:txBody>
          <a:bodyPr/>
          <a:lstStyle/>
          <a:p>
            <a:pPr marL="0" lvl="0" indent="0">
              <a:buNone/>
              <a:defRPr/>
            </a:pPr>
            <a:endParaRPr lang="nl-NL" dirty="0">
              <a:solidFill>
                <a:schemeClr val="tx2"/>
              </a:solidFill>
              <a:ea typeface="ＭＳ Ｐゴシック" charset="-128"/>
            </a:endParaRPr>
          </a:p>
          <a:p>
            <a:endParaRPr lang="nl-NL" dirty="0"/>
          </a:p>
        </p:txBody>
      </p:sp>
      <p:pic>
        <p:nvPicPr>
          <p:cNvPr id="6" name="Afbeelding 5">
            <a:extLst>
              <a:ext uri="{FF2B5EF4-FFF2-40B4-BE49-F238E27FC236}">
                <a16:creationId xmlns:a16="http://schemas.microsoft.com/office/drawing/2014/main" id="{E558C818-F8B2-4D34-B26B-E80CDD03F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22" y="1713022"/>
            <a:ext cx="7996822" cy="4498212"/>
          </a:xfrm>
          <a:prstGeom prst="rect">
            <a:avLst/>
          </a:prstGeom>
        </p:spPr>
      </p:pic>
    </p:spTree>
    <p:extLst>
      <p:ext uri="{BB962C8B-B14F-4D97-AF65-F5344CB8AC3E}">
        <p14:creationId xmlns:p14="http://schemas.microsoft.com/office/powerpoint/2010/main" val="356785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B3CA3-ABC1-4894-9814-AB0E1F0F47B4}"/>
              </a:ext>
            </a:extLst>
          </p:cNvPr>
          <p:cNvSpPr>
            <a:spLocks noGrp="1"/>
          </p:cNvSpPr>
          <p:nvPr>
            <p:ph type="title"/>
          </p:nvPr>
        </p:nvSpPr>
        <p:spPr>
          <a:xfrm>
            <a:off x="376341" y="273815"/>
            <a:ext cx="6074930" cy="755650"/>
          </a:xfrm>
        </p:spPr>
        <p:txBody>
          <a:bodyPr/>
          <a:lstStyle/>
          <a:p>
            <a:r>
              <a:rPr lang="nl-NL" dirty="0"/>
              <a:t>ZS – nabespreking invullen formulier</a:t>
            </a:r>
          </a:p>
        </p:txBody>
      </p:sp>
      <p:pic>
        <p:nvPicPr>
          <p:cNvPr id="6" name="Tijdelijke aanduiding voor inhoud 5">
            <a:extLst>
              <a:ext uri="{FF2B5EF4-FFF2-40B4-BE49-F238E27FC236}">
                <a16:creationId xmlns:a16="http://schemas.microsoft.com/office/drawing/2014/main" id="{83B04EF1-3BFD-44E8-8B35-C67CF90AE741}"/>
              </a:ext>
            </a:extLst>
          </p:cNvPr>
          <p:cNvPicPr>
            <a:picLocks noGrp="1" noChangeAspect="1"/>
          </p:cNvPicPr>
          <p:nvPr>
            <p:ph idx="1"/>
          </p:nvPr>
        </p:nvPicPr>
        <p:blipFill>
          <a:blip r:embed="rId3"/>
          <a:stretch>
            <a:fillRect/>
          </a:stretch>
        </p:blipFill>
        <p:spPr>
          <a:xfrm>
            <a:off x="292100" y="2908548"/>
            <a:ext cx="3636963" cy="2045791"/>
          </a:xfrm>
          <a:prstGeom prst="rect">
            <a:avLst/>
          </a:prstGeom>
        </p:spPr>
      </p:pic>
      <p:sp>
        <p:nvSpPr>
          <p:cNvPr id="5" name="Tijdelijke aanduiding voor inhoud 2">
            <a:extLst>
              <a:ext uri="{FF2B5EF4-FFF2-40B4-BE49-F238E27FC236}">
                <a16:creationId xmlns:a16="http://schemas.microsoft.com/office/drawing/2014/main" id="{B775F2A0-EA18-4F64-A850-9099467F102C}"/>
              </a:ext>
            </a:extLst>
          </p:cNvPr>
          <p:cNvSpPr txBox="1">
            <a:spLocks/>
          </p:cNvSpPr>
          <p:nvPr/>
        </p:nvSpPr>
        <p:spPr bwMode="auto">
          <a:xfrm>
            <a:off x="4189907" y="2390444"/>
            <a:ext cx="3636921" cy="3081997"/>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a:lstStyle>
          <a:p>
            <a:r>
              <a:rPr lang="nl-NL" dirty="0"/>
              <a:t>wat kwam je tegen bij het invullen van het zorgpad? </a:t>
            </a:r>
          </a:p>
          <a:p>
            <a:endParaRPr lang="nl-NL" dirty="0"/>
          </a:p>
          <a:p>
            <a:r>
              <a:rPr lang="nl-NL" dirty="0"/>
              <a:t>wat vond je moeilijk om in te vullen?</a:t>
            </a:r>
          </a:p>
        </p:txBody>
      </p:sp>
    </p:spTree>
    <p:extLst>
      <p:ext uri="{BB962C8B-B14F-4D97-AF65-F5344CB8AC3E}">
        <p14:creationId xmlns:p14="http://schemas.microsoft.com/office/powerpoint/2010/main" val="41780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9C8E3-3E25-4A6C-9D7C-048971B8F4EA}"/>
              </a:ext>
            </a:extLst>
          </p:cNvPr>
          <p:cNvSpPr>
            <a:spLocks noGrp="1"/>
          </p:cNvSpPr>
          <p:nvPr>
            <p:ph type="title"/>
          </p:nvPr>
        </p:nvSpPr>
        <p:spPr/>
        <p:txBody>
          <a:bodyPr/>
          <a:lstStyle/>
          <a:p>
            <a:r>
              <a:rPr lang="nl-NL"/>
              <a:t>Afspraken project</a:t>
            </a:r>
            <a:endParaRPr lang="nl-NL" dirty="0"/>
          </a:p>
        </p:txBody>
      </p:sp>
      <p:sp>
        <p:nvSpPr>
          <p:cNvPr id="3" name="Tijdelijke aanduiding voor inhoud 2">
            <a:extLst>
              <a:ext uri="{FF2B5EF4-FFF2-40B4-BE49-F238E27FC236}">
                <a16:creationId xmlns:a16="http://schemas.microsoft.com/office/drawing/2014/main" id="{4AB3B3A2-7DDB-4AA6-9BE5-9332B38E83D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436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 en evaluatie</a:t>
            </a:r>
          </a:p>
        </p:txBody>
      </p:sp>
      <p:sp>
        <p:nvSpPr>
          <p:cNvPr id="3" name="Tijdelijke aanduiding voor inhoud 2"/>
          <p:cNvSpPr>
            <a:spLocks noGrp="1"/>
          </p:cNvSpPr>
          <p:nvPr>
            <p:ph idx="1"/>
          </p:nvPr>
        </p:nvSpPr>
        <p:spPr>
          <a:xfrm>
            <a:off x="277813" y="1740049"/>
            <a:ext cx="8866187" cy="4462463"/>
          </a:xfrm>
        </p:spPr>
        <p:txBody>
          <a:bodyPr/>
          <a:lstStyle/>
          <a:p>
            <a:r>
              <a:rPr lang="nl-NL" dirty="0"/>
              <a:t>Hoe vond je de bijeenkomst?</a:t>
            </a:r>
          </a:p>
          <a:p>
            <a:r>
              <a:rPr lang="nl-NL" dirty="0"/>
              <a:t>Wat heb je ervan geleerd?</a:t>
            </a:r>
          </a:p>
          <a:p>
            <a:r>
              <a:rPr lang="nl-NL" dirty="0"/>
              <a:t>Heb je suggesties ter verbetering/aanvulling?</a:t>
            </a:r>
          </a:p>
          <a:p>
            <a:pPr marL="0" indent="0">
              <a:buNone/>
            </a:pPr>
            <a:endParaRPr lang="nl-NL" dirty="0"/>
          </a:p>
        </p:txBody>
      </p:sp>
    </p:spTree>
    <p:extLst>
      <p:ext uri="{BB962C8B-B14F-4D97-AF65-F5344CB8AC3E}">
        <p14:creationId xmlns:p14="http://schemas.microsoft.com/office/powerpoint/2010/main" val="272127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47E0-D73A-47BC-A2F9-0169571717FD}"/>
              </a:ext>
            </a:extLst>
          </p:cNvPr>
          <p:cNvSpPr>
            <a:spLocks noGrp="1"/>
          </p:cNvSpPr>
          <p:nvPr>
            <p:ph type="title"/>
          </p:nvPr>
        </p:nvSpPr>
        <p:spPr/>
        <p:txBody>
          <a:bodyPr/>
          <a:lstStyle/>
          <a:p>
            <a:r>
              <a:rPr lang="nl-NL" dirty="0"/>
              <a:t>Bronvermelding</a:t>
            </a:r>
          </a:p>
        </p:txBody>
      </p:sp>
      <p:sp>
        <p:nvSpPr>
          <p:cNvPr id="3" name="Tijdelijke aanduiding voor inhoud 2">
            <a:extLst>
              <a:ext uri="{FF2B5EF4-FFF2-40B4-BE49-F238E27FC236}">
                <a16:creationId xmlns:a16="http://schemas.microsoft.com/office/drawing/2014/main" id="{70DEA0A0-22E6-4D16-8EC3-FB6125E71826}"/>
              </a:ext>
            </a:extLst>
          </p:cNvPr>
          <p:cNvSpPr>
            <a:spLocks noGrp="1"/>
          </p:cNvSpPr>
          <p:nvPr>
            <p:ph idx="1"/>
          </p:nvPr>
        </p:nvSpPr>
        <p:spPr/>
        <p:txBody>
          <a:bodyPr/>
          <a:lstStyle/>
          <a:p>
            <a:pPr marL="172720" lvl="0" indent="-172720">
              <a:lnSpc>
                <a:spcPts val="1500"/>
              </a:lnSpc>
              <a:spcBef>
                <a:spcPts val="0"/>
              </a:spcBef>
              <a:buFont typeface="Arial" panose="020B0604020202020204" pitchFamily="34" charset="0"/>
              <a:buChar char="•"/>
            </a:pPr>
            <a:r>
              <a:rPr lang="nl-NL" sz="1200" dirty="0">
                <a:latin typeface="Arial" panose="020B0604020202020204" pitchFamily="34" charset="0"/>
              </a:rPr>
              <a:t>Kwaliteitskader palliatieve zorg Nederland. </a:t>
            </a:r>
            <a:r>
              <a:rPr lang="nl-NL" sz="1200" i="1" dirty="0">
                <a:latin typeface="Arial" panose="020B0604020202020204" pitchFamily="34" charset="0"/>
              </a:rPr>
              <a:t>IKNL/</a:t>
            </a:r>
            <a:r>
              <a:rPr lang="nl-NL" sz="1200" i="1" dirty="0" err="1">
                <a:latin typeface="Arial" panose="020B0604020202020204" pitchFamily="34" charset="0"/>
              </a:rPr>
              <a:t>Palliactief</a:t>
            </a:r>
            <a:r>
              <a:rPr lang="nl-NL" sz="1200" i="1" dirty="0">
                <a:latin typeface="Arial" panose="020B0604020202020204" pitchFamily="34" charset="0"/>
              </a:rPr>
              <a:t> </a:t>
            </a:r>
            <a:r>
              <a:rPr lang="nl-NL" sz="1200" dirty="0">
                <a:latin typeface="Arial" panose="020B0604020202020204" pitchFamily="34" charset="0"/>
              </a:rPr>
              <a:t>2017, </a:t>
            </a:r>
            <a:r>
              <a:rPr lang="nl-NL" sz="1200" dirty="0">
                <a:latin typeface="Arial" panose="020B0604020202020204" pitchFamily="34" charset="0"/>
                <a:hlinkClick r:id="rId3"/>
              </a:rPr>
              <a:t>www.pallialine.nl</a:t>
            </a:r>
            <a:endParaRPr lang="nl-NL" sz="1200" dirty="0">
              <a:latin typeface="Arial" panose="020B0604020202020204" pitchFamily="34" charset="0"/>
              <a:cs typeface="Arial"/>
            </a:endParaRPr>
          </a:p>
          <a:p>
            <a:r>
              <a:rPr lang="nl-NL" sz="1200" dirty="0"/>
              <a:t>Zuylen van L et al. Zorg in de stervensfase. Landelijke richtlijn 1.0, 2010, </a:t>
            </a:r>
            <a:r>
              <a:rPr lang="nl-NL" sz="1200" i="1" dirty="0">
                <a:hlinkClick r:id="rId4"/>
              </a:rPr>
              <a:t>IKNL</a:t>
            </a:r>
            <a:r>
              <a:rPr lang="nl-NL" sz="1200" i="1" dirty="0"/>
              <a:t>. </a:t>
            </a:r>
            <a:r>
              <a:rPr lang="nl-NL" sz="1200" dirty="0"/>
              <a:t>www.pallialine.nl  </a:t>
            </a:r>
          </a:p>
          <a:p>
            <a:r>
              <a:rPr lang="en-US" sz="1200" dirty="0"/>
              <a:t>Verbeek L et al. The effect of the Liverpool Care Pathway for the dying: a multi-</a:t>
            </a:r>
            <a:r>
              <a:rPr lang="en-US" sz="1200" dirty="0" err="1"/>
              <a:t>centre</a:t>
            </a:r>
            <a:r>
              <a:rPr lang="en-US" sz="1200" dirty="0"/>
              <a:t> study. </a:t>
            </a:r>
            <a:r>
              <a:rPr lang="en-US" sz="1200" i="1" dirty="0" err="1">
                <a:hlinkClick r:id="rId5"/>
              </a:rPr>
              <a:t>Palliat</a:t>
            </a:r>
            <a:r>
              <a:rPr lang="en-US" sz="1200" i="1" dirty="0">
                <a:hlinkClick r:id="rId5"/>
              </a:rPr>
              <a:t> Med</a:t>
            </a:r>
            <a:r>
              <a:rPr lang="en-US" sz="1200" i="1" dirty="0"/>
              <a:t> </a:t>
            </a:r>
            <a:r>
              <a:rPr lang="en-US" sz="1200" dirty="0"/>
              <a:t>2008</a:t>
            </a:r>
          </a:p>
          <a:p>
            <a:r>
              <a:rPr lang="en-US" sz="1200" dirty="0"/>
              <a:t>Online </a:t>
            </a:r>
            <a:r>
              <a:rPr lang="en-US" sz="1200" dirty="0" err="1"/>
              <a:t>Basismodule</a:t>
            </a:r>
            <a:r>
              <a:rPr lang="en-US" sz="1200" dirty="0"/>
              <a:t>: Zorgpad </a:t>
            </a:r>
            <a:r>
              <a:rPr lang="en-US" sz="1200" dirty="0" err="1"/>
              <a:t>Stervensfase</a:t>
            </a:r>
            <a:r>
              <a:rPr lang="en-US" sz="1200" dirty="0"/>
              <a:t>. </a:t>
            </a:r>
            <a:r>
              <a:rPr lang="en-US" sz="1200" i="1" dirty="0"/>
              <a:t>IKNL</a:t>
            </a:r>
            <a:r>
              <a:rPr lang="en-US" sz="1200" dirty="0"/>
              <a:t>. 2021, </a:t>
            </a:r>
            <a:r>
              <a:rPr lang="nl-NL" sz="1200" u="sng" dirty="0">
                <a:solidFill>
                  <a:srgbClr val="0563C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https://palliaweb.nl/zorgpraktijk/zorgpad-stervensfase</a:t>
            </a:r>
            <a:endParaRPr lang="nl-NL" sz="1200" dirty="0"/>
          </a:p>
          <a:p>
            <a:pPr marL="0" indent="0">
              <a:buNone/>
            </a:pPr>
            <a:endParaRPr lang="nl-NL" dirty="0"/>
          </a:p>
        </p:txBody>
      </p:sp>
    </p:spTree>
    <p:extLst>
      <p:ext uri="{BB962C8B-B14F-4D97-AF65-F5344CB8AC3E}">
        <p14:creationId xmlns:p14="http://schemas.microsoft.com/office/powerpoint/2010/main" val="203130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27084" y="2356756"/>
            <a:ext cx="7524000" cy="1905001"/>
          </a:xfrm>
        </p:spPr>
        <p:txBody>
          <a:bodyPr/>
          <a:lstStyle/>
          <a:p>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br>
              <a:rPr lang="nl-NL" sz="3200" dirty="0">
                <a:latin typeface="Arial" charset="0"/>
              </a:rPr>
            </a:br>
            <a:r>
              <a:rPr lang="nl-NL" dirty="0"/>
              <a:t>Follow-up bijeenkomst</a:t>
            </a:r>
            <a:br>
              <a:rPr lang="nl-NL" sz="3200" dirty="0">
                <a:latin typeface="Arial" charset="0"/>
              </a:rPr>
            </a:br>
            <a:br>
              <a:rPr lang="nl-NL" sz="3200" dirty="0">
                <a:latin typeface="Arial" charset="0"/>
              </a:rPr>
            </a:br>
            <a:r>
              <a:rPr lang="nl-NL" sz="3200" dirty="0"/>
              <a:t>Zorgpad Stervensfase</a:t>
            </a:r>
            <a:br>
              <a:rPr lang="nl-NL" sz="3200" dirty="0">
                <a:latin typeface="Arial" charset="0"/>
              </a:rPr>
            </a:br>
            <a:br>
              <a:rPr lang="nl-NL" sz="3200" dirty="0">
                <a:latin typeface="Arial" charset="0"/>
              </a:rPr>
            </a:br>
            <a:r>
              <a:rPr lang="nl-NL" sz="2000" dirty="0">
                <a:latin typeface="Arial" charset="0"/>
              </a:rPr>
              <a:t>Verdieping op de online Basismodule: Zorgpad Stervensfase</a:t>
            </a:r>
            <a:br>
              <a:rPr lang="nl-NL" sz="3200" dirty="0">
                <a:latin typeface="Arial" charset="0"/>
              </a:rPr>
            </a:br>
            <a:endParaRPr lang="nl-NL" dirty="0"/>
          </a:p>
        </p:txBody>
      </p:sp>
      <p:sp>
        <p:nvSpPr>
          <p:cNvPr id="8" name="Ondertitel 7"/>
          <p:cNvSpPr>
            <a:spLocks noGrp="1"/>
          </p:cNvSpPr>
          <p:nvPr>
            <p:ph type="subTitle" idx="1"/>
          </p:nvPr>
        </p:nvSpPr>
        <p:spPr>
          <a:xfrm>
            <a:off x="467713" y="3548743"/>
            <a:ext cx="7524000" cy="1542802"/>
          </a:xfrm>
        </p:spPr>
        <p:txBody>
          <a:bodyPr/>
          <a:lstStyle/>
          <a:p>
            <a:endParaRPr lang="nl-NL" altLang="nl-BE" dirty="0"/>
          </a:p>
          <a:p>
            <a:r>
              <a:rPr lang="nl-NL" dirty="0"/>
              <a:t> </a:t>
            </a:r>
          </a:p>
        </p:txBody>
      </p:sp>
      <p:pic>
        <p:nvPicPr>
          <p:cNvPr id="3" name="Afbeelding 2">
            <a:extLst>
              <a:ext uri="{FF2B5EF4-FFF2-40B4-BE49-F238E27FC236}">
                <a16:creationId xmlns:a16="http://schemas.microsoft.com/office/drawing/2014/main" id="{EB048580-CABF-4A32-8851-EEE848D6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4" y="4320144"/>
            <a:ext cx="7163800" cy="1428949"/>
          </a:xfrm>
          <a:prstGeom prst="rect">
            <a:avLst/>
          </a:prstGeom>
        </p:spPr>
      </p:pic>
    </p:spTree>
    <p:extLst>
      <p:ext uri="{BB962C8B-B14F-4D97-AF65-F5344CB8AC3E}">
        <p14:creationId xmlns:p14="http://schemas.microsoft.com/office/powerpoint/2010/main" val="247484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1C7B5-6E08-484C-BE61-4C356DF7DD78}"/>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1976FC00-5063-47F5-A60D-9F770E0F731D}"/>
              </a:ext>
            </a:extLst>
          </p:cNvPr>
          <p:cNvSpPr>
            <a:spLocks noGrp="1"/>
          </p:cNvSpPr>
          <p:nvPr>
            <p:ph idx="1"/>
          </p:nvPr>
        </p:nvSpPr>
        <p:spPr/>
        <p:txBody>
          <a:bodyPr/>
          <a:lstStyle/>
          <a:p>
            <a:pPr marL="0" indent="0">
              <a:buNone/>
            </a:pPr>
            <a:r>
              <a:rPr lang="nl-NL" dirty="0"/>
              <a:t>                  </a:t>
            </a:r>
            <a:r>
              <a:rPr lang="nl-NL" sz="1800" dirty="0"/>
              <a:t>Deze PowerPointpresentatie is onderdeel                                      </a:t>
            </a:r>
          </a:p>
          <a:p>
            <a:pPr marL="0" indent="0">
              <a:buNone/>
            </a:pPr>
            <a:r>
              <a:rPr lang="nl-NL" sz="1800" dirty="0"/>
              <a:t>                        van het Zorgpad Stervensfase</a:t>
            </a:r>
          </a:p>
        </p:txBody>
      </p:sp>
      <p:pic>
        <p:nvPicPr>
          <p:cNvPr id="6" name="Afbeelding 5">
            <a:extLst>
              <a:ext uri="{FF2B5EF4-FFF2-40B4-BE49-F238E27FC236}">
                <a16:creationId xmlns:a16="http://schemas.microsoft.com/office/drawing/2014/main" id="{CE0D91F4-C6FE-40EE-B7AA-C2398586B4E1}"/>
              </a:ext>
            </a:extLst>
          </p:cNvPr>
          <p:cNvPicPr>
            <a:picLocks noChangeAspect="1"/>
          </p:cNvPicPr>
          <p:nvPr/>
        </p:nvPicPr>
        <p:blipFill>
          <a:blip r:embed="rId3"/>
          <a:stretch>
            <a:fillRect/>
          </a:stretch>
        </p:blipFill>
        <p:spPr>
          <a:xfrm>
            <a:off x="1485886" y="4414684"/>
            <a:ext cx="3358294" cy="786223"/>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FC13B7CF-2A39-468C-AFE0-6F14F247A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28" y="4248637"/>
            <a:ext cx="1485886" cy="834895"/>
          </a:xfrm>
          <a:prstGeom prst="rect">
            <a:avLst/>
          </a:prstGeom>
        </p:spPr>
      </p:pic>
      <p:pic>
        <p:nvPicPr>
          <p:cNvPr id="9" name="Afbeelding 8">
            <a:extLst>
              <a:ext uri="{FF2B5EF4-FFF2-40B4-BE49-F238E27FC236}">
                <a16:creationId xmlns:a16="http://schemas.microsoft.com/office/drawing/2014/main" id="{15ECACB0-D1C4-472E-BE5F-5A8CF8A95D4B}"/>
              </a:ext>
            </a:extLst>
          </p:cNvPr>
          <p:cNvPicPr>
            <a:picLocks noChangeAspect="1"/>
          </p:cNvPicPr>
          <p:nvPr/>
        </p:nvPicPr>
        <p:blipFill>
          <a:blip r:embed="rId5"/>
          <a:stretch>
            <a:fillRect/>
          </a:stretch>
        </p:blipFill>
        <p:spPr>
          <a:xfrm>
            <a:off x="550446" y="2692354"/>
            <a:ext cx="6468385" cy="834895"/>
          </a:xfrm>
          <a:prstGeom prst="rect">
            <a:avLst/>
          </a:prstGeom>
        </p:spPr>
      </p:pic>
    </p:spTree>
    <p:extLst>
      <p:ext uri="{BB962C8B-B14F-4D97-AF65-F5344CB8AC3E}">
        <p14:creationId xmlns:p14="http://schemas.microsoft.com/office/powerpoint/2010/main" val="20239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Follow-up bijeenkomst bij Zorgpad Stervensfase</a:t>
            </a:r>
          </a:p>
        </p:txBody>
      </p:sp>
      <p:sp>
        <p:nvSpPr>
          <p:cNvPr id="3" name="Tijdelijke aanduiding voor inhoud 2"/>
          <p:cNvSpPr>
            <a:spLocks noGrp="1"/>
          </p:cNvSpPr>
          <p:nvPr>
            <p:ph idx="1"/>
          </p:nvPr>
        </p:nvSpPr>
        <p:spPr/>
        <p:txBody>
          <a:bodyPr/>
          <a:lstStyle/>
          <a:p>
            <a:pPr marL="0" indent="0">
              <a:buNone/>
            </a:pPr>
            <a:r>
              <a:rPr lang="nl-NL" dirty="0"/>
              <a:t>Programmaonderdelen</a:t>
            </a:r>
          </a:p>
          <a:p>
            <a:pPr marL="457200" indent="-457200">
              <a:buAutoNum type="arabicPeriod"/>
            </a:pPr>
            <a:r>
              <a:rPr lang="nl-NL" dirty="0"/>
              <a:t>Visie en beleid goede zorg in de stervensfase</a:t>
            </a:r>
          </a:p>
          <a:p>
            <a:pPr marL="457200" indent="-457200">
              <a:buAutoNum type="arabicPeriod"/>
            </a:pPr>
            <a:r>
              <a:rPr lang="nl-NL" dirty="0"/>
              <a:t>Markeren van de stervensfase</a:t>
            </a:r>
          </a:p>
          <a:p>
            <a:pPr marL="457200" indent="-457200">
              <a:buAutoNum type="arabicPeriod"/>
            </a:pPr>
            <a:r>
              <a:rPr lang="nl-NL" dirty="0"/>
              <a:t>Toepassen Zorgpad Stervensfase (ZS)</a:t>
            </a:r>
          </a:p>
        </p:txBody>
      </p:sp>
    </p:spTree>
    <p:extLst>
      <p:ext uri="{BB962C8B-B14F-4D97-AF65-F5344CB8AC3E}">
        <p14:creationId xmlns:p14="http://schemas.microsoft.com/office/powerpoint/2010/main" val="294202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Visie en beleid - zorg in de stervensfase</a:t>
            </a:r>
          </a:p>
        </p:txBody>
      </p:sp>
      <p:sp>
        <p:nvSpPr>
          <p:cNvPr id="3" name="Tijdelijke aanduiding voor inhoud 2"/>
          <p:cNvSpPr>
            <a:spLocks noGrp="1"/>
          </p:cNvSpPr>
          <p:nvPr>
            <p:ph idx="1"/>
          </p:nvPr>
        </p:nvSpPr>
        <p:spPr/>
        <p:txBody>
          <a:bodyPr/>
          <a:lstStyle/>
          <a:p>
            <a:pPr marL="0" indent="0">
              <a:buNone/>
            </a:pPr>
            <a:r>
              <a:rPr lang="nl-NL" dirty="0"/>
              <a:t>De stervensfase is de </a:t>
            </a:r>
            <a:r>
              <a:rPr lang="nl-NL" dirty="0">
                <a:solidFill>
                  <a:schemeClr val="bg2"/>
                </a:solidFill>
              </a:rPr>
              <a:t>laatste levensfase </a:t>
            </a:r>
            <a:r>
              <a:rPr lang="nl-NL" dirty="0"/>
              <a:t>waar de fysieke, psychische, sociale en spirituele </a:t>
            </a:r>
            <a:r>
              <a:rPr lang="nl-NL" dirty="0">
                <a:solidFill>
                  <a:schemeClr val="bg2"/>
                </a:solidFill>
              </a:rPr>
              <a:t>dimensies</a:t>
            </a:r>
            <a:r>
              <a:rPr lang="nl-NL" dirty="0"/>
              <a:t> van palliatieve zorg samenkomen.</a:t>
            </a:r>
          </a:p>
          <a:p>
            <a:pPr marL="0" indent="0">
              <a:buNone/>
            </a:pPr>
            <a:endParaRPr lang="nl-NL" dirty="0"/>
          </a:p>
          <a:p>
            <a:pPr marL="0" indent="0">
              <a:buNone/>
            </a:pPr>
            <a:r>
              <a:rPr lang="nl-NL" dirty="0"/>
              <a:t>Om goede zorg te verlenen wordt het </a:t>
            </a:r>
            <a:r>
              <a:rPr lang="nl-NL" dirty="0">
                <a:solidFill>
                  <a:schemeClr val="bg2"/>
                </a:solidFill>
              </a:rPr>
              <a:t>Zorgpad Stervensfase</a:t>
            </a:r>
            <a:r>
              <a:rPr lang="nl-NL" dirty="0"/>
              <a:t> ingezet. </a:t>
            </a:r>
          </a:p>
          <a:p>
            <a:pPr marL="0" indent="0">
              <a:buNone/>
            </a:pPr>
            <a:endParaRPr lang="nl-NL" dirty="0"/>
          </a:p>
          <a:p>
            <a:pPr marL="0" indent="0">
              <a:buNone/>
            </a:pPr>
            <a:r>
              <a:rPr lang="nl-NL" dirty="0"/>
              <a:t>Iedere </a:t>
            </a:r>
            <a:r>
              <a:rPr lang="nl-NL" dirty="0">
                <a:solidFill>
                  <a:schemeClr val="bg2"/>
                </a:solidFill>
              </a:rPr>
              <a:t>72 uur</a:t>
            </a:r>
            <a:r>
              <a:rPr lang="nl-NL" dirty="0"/>
              <a:t> vindt een </a:t>
            </a:r>
            <a:r>
              <a:rPr lang="nl-NL" dirty="0">
                <a:solidFill>
                  <a:schemeClr val="bg2"/>
                </a:solidFill>
              </a:rPr>
              <a:t>herbeoordeling</a:t>
            </a:r>
            <a:r>
              <a:rPr lang="nl-NL" dirty="0"/>
              <a:t> van de patiënt plaats.</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32291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F0471-75BB-4536-9B15-2B733930EF27}"/>
              </a:ext>
            </a:extLst>
          </p:cNvPr>
          <p:cNvSpPr>
            <a:spLocks noGrp="1"/>
          </p:cNvSpPr>
          <p:nvPr>
            <p:ph type="title"/>
          </p:nvPr>
        </p:nvSpPr>
        <p:spPr/>
        <p:txBody>
          <a:bodyPr/>
          <a:lstStyle/>
          <a:p>
            <a:r>
              <a:rPr lang="nl-NL" dirty="0"/>
              <a:t>Visie en beleid – binnen de eigen organisatie</a:t>
            </a:r>
          </a:p>
        </p:txBody>
      </p:sp>
      <p:sp>
        <p:nvSpPr>
          <p:cNvPr id="3" name="Tijdelijke aanduiding voor inhoud 2">
            <a:extLst>
              <a:ext uri="{FF2B5EF4-FFF2-40B4-BE49-F238E27FC236}">
                <a16:creationId xmlns:a16="http://schemas.microsoft.com/office/drawing/2014/main" id="{47D9EDFD-DB52-402D-AC90-F9B12B8CCA9E}"/>
              </a:ext>
            </a:extLst>
          </p:cNvPr>
          <p:cNvSpPr>
            <a:spLocks noGrp="1"/>
          </p:cNvSpPr>
          <p:nvPr>
            <p:ph idx="1"/>
          </p:nvPr>
        </p:nvSpPr>
        <p:spPr/>
        <p:txBody>
          <a:bodyPr/>
          <a:lstStyle/>
          <a:p>
            <a:pPr marL="0" indent="0">
              <a:buNone/>
            </a:pPr>
            <a:endParaRPr lang="nl-NL" dirty="0"/>
          </a:p>
          <a:p>
            <a:endParaRPr lang="nl-NL" dirty="0"/>
          </a:p>
        </p:txBody>
      </p:sp>
      <p:pic>
        <p:nvPicPr>
          <p:cNvPr id="5" name="Afbeelding 4" descr="Afbeelding met tekst&#10;&#10;Automatisch gegenereerde beschrijving">
            <a:extLst>
              <a:ext uri="{FF2B5EF4-FFF2-40B4-BE49-F238E27FC236}">
                <a16:creationId xmlns:a16="http://schemas.microsoft.com/office/drawing/2014/main" id="{0317FDA1-170C-411E-B7DD-65856AC60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22" y="2257778"/>
            <a:ext cx="3755782" cy="2144459"/>
          </a:xfrm>
          <a:prstGeom prst="rect">
            <a:avLst/>
          </a:prstGeom>
        </p:spPr>
      </p:pic>
      <p:sp>
        <p:nvSpPr>
          <p:cNvPr id="4" name="Tekstvak 3">
            <a:extLst>
              <a:ext uri="{FF2B5EF4-FFF2-40B4-BE49-F238E27FC236}">
                <a16:creationId xmlns:a16="http://schemas.microsoft.com/office/drawing/2014/main" id="{CC30F8E5-9CE4-429F-8375-FD67C9F3FCCD}"/>
              </a:ext>
            </a:extLst>
          </p:cNvPr>
          <p:cNvSpPr txBox="1"/>
          <p:nvPr/>
        </p:nvSpPr>
        <p:spPr>
          <a:xfrm>
            <a:off x="4673600" y="2033310"/>
            <a:ext cx="3206045" cy="646331"/>
          </a:xfrm>
          <a:prstGeom prst="rect">
            <a:avLst/>
          </a:prstGeom>
          <a:noFill/>
        </p:spPr>
        <p:txBody>
          <a:bodyPr wrap="square" rtlCol="0">
            <a:spAutoFit/>
          </a:bodyPr>
          <a:lstStyle/>
          <a:p>
            <a:r>
              <a:rPr lang="nl-NL" dirty="0">
                <a:solidFill>
                  <a:schemeClr val="tx2"/>
                </a:solidFill>
              </a:rPr>
              <a:t>Vul hier in: visie en beleid van de eigen organisatie</a:t>
            </a:r>
          </a:p>
        </p:txBody>
      </p:sp>
    </p:spTree>
    <p:extLst>
      <p:ext uri="{BB962C8B-B14F-4D97-AF65-F5344CB8AC3E}">
        <p14:creationId xmlns:p14="http://schemas.microsoft.com/office/powerpoint/2010/main" val="121049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Markeren van de stervensfase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B04EF6A0-74B1-4CD7-B682-314357AA6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244" y="3067023"/>
            <a:ext cx="6273841" cy="3529037"/>
          </a:xfrm>
          <a:prstGeom prst="rect">
            <a:avLst/>
          </a:prstGeom>
        </p:spPr>
      </p:pic>
      <p:sp>
        <p:nvSpPr>
          <p:cNvPr id="4" name="Tekstvak 3">
            <a:extLst>
              <a:ext uri="{FF2B5EF4-FFF2-40B4-BE49-F238E27FC236}">
                <a16:creationId xmlns:a16="http://schemas.microsoft.com/office/drawing/2014/main" id="{46760FBC-CC98-420C-9077-D2068C2420C3}"/>
              </a:ext>
            </a:extLst>
          </p:cNvPr>
          <p:cNvSpPr txBox="1"/>
          <p:nvPr/>
        </p:nvSpPr>
        <p:spPr>
          <a:xfrm>
            <a:off x="710830" y="1625879"/>
            <a:ext cx="6977743" cy="1631216"/>
          </a:xfrm>
          <a:prstGeom prst="rect">
            <a:avLst/>
          </a:prstGeom>
          <a:noFill/>
        </p:spPr>
        <p:txBody>
          <a:bodyPr wrap="square" rtlCol="0">
            <a:spAutoFit/>
          </a:bodyPr>
          <a:lstStyle/>
          <a:p>
            <a:r>
              <a:rPr lang="nl-NL" sz="2000" dirty="0">
                <a:solidFill>
                  <a:schemeClr val="tx2"/>
                </a:solidFill>
              </a:rPr>
              <a:t>Wat zijn de belangrijkste signalen voor het aanbreken van de stervensfase? </a:t>
            </a:r>
          </a:p>
          <a:p>
            <a:endParaRPr lang="nl-NL" sz="2000" dirty="0">
              <a:solidFill>
                <a:schemeClr val="tx2"/>
              </a:solidFill>
            </a:endParaRPr>
          </a:p>
          <a:p>
            <a:r>
              <a:rPr lang="nl-NL" sz="2000" dirty="0">
                <a:solidFill>
                  <a:schemeClr val="tx2"/>
                </a:solidFill>
              </a:rPr>
              <a:t>Waarom is tijdig markeren belangrijk?</a:t>
            </a:r>
          </a:p>
          <a:p>
            <a:endParaRPr lang="nl-NL" sz="2000" dirty="0">
              <a:solidFill>
                <a:schemeClr val="tx2"/>
              </a:solidFill>
            </a:endParaRPr>
          </a:p>
        </p:txBody>
      </p:sp>
    </p:spTree>
    <p:extLst>
      <p:ext uri="{BB962C8B-B14F-4D97-AF65-F5344CB8AC3E}">
        <p14:creationId xmlns:p14="http://schemas.microsoft.com/office/powerpoint/2010/main" val="138942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C6D33-FFCE-41DE-93D8-5A8193CF2FF7}"/>
              </a:ext>
            </a:extLst>
          </p:cNvPr>
          <p:cNvSpPr>
            <a:spLocks noGrp="1"/>
          </p:cNvSpPr>
          <p:nvPr>
            <p:ph type="title"/>
          </p:nvPr>
        </p:nvSpPr>
        <p:spPr/>
        <p:txBody>
          <a:bodyPr/>
          <a:lstStyle/>
          <a:p>
            <a:r>
              <a:rPr lang="nl-NL" dirty="0"/>
              <a:t>Markeren van de stervensfase - vragen </a:t>
            </a:r>
          </a:p>
        </p:txBody>
      </p:sp>
      <p:sp>
        <p:nvSpPr>
          <p:cNvPr id="3" name="Tijdelijke aanduiding voor inhoud 2">
            <a:extLst>
              <a:ext uri="{FF2B5EF4-FFF2-40B4-BE49-F238E27FC236}">
                <a16:creationId xmlns:a16="http://schemas.microsoft.com/office/drawing/2014/main" id="{973A4D3D-765D-412A-8AE7-84EC738D097A}"/>
              </a:ext>
            </a:extLst>
          </p:cNvPr>
          <p:cNvSpPr>
            <a:spLocks noGrp="1"/>
          </p:cNvSpPr>
          <p:nvPr>
            <p:ph idx="1"/>
          </p:nvPr>
        </p:nvSpPr>
        <p:spPr/>
        <p:txBody>
          <a:bodyPr/>
          <a:lstStyle/>
          <a:p>
            <a:r>
              <a:rPr lang="nl-NL" dirty="0"/>
              <a:t>Denk jij de signalen van het aanbreken van de stervensfase bij jouw patiënten te kunnen herkennen?</a:t>
            </a:r>
          </a:p>
          <a:p>
            <a:r>
              <a:rPr lang="nl-NL" dirty="0"/>
              <a:t>Zo ja kun je deze bespreekbaar maken met je collega’s? </a:t>
            </a:r>
          </a:p>
          <a:p>
            <a:r>
              <a:rPr lang="nl-NL" dirty="0"/>
              <a:t>Zo nee welke knelpunten zie jij bij het herkennen van de stervensfase bij jouw patiënten?</a:t>
            </a:r>
          </a:p>
          <a:p>
            <a:endParaRPr lang="nl-NL" dirty="0"/>
          </a:p>
          <a:p>
            <a:endParaRPr lang="nl-NL" dirty="0"/>
          </a:p>
        </p:txBody>
      </p:sp>
    </p:spTree>
    <p:extLst>
      <p:ext uri="{BB962C8B-B14F-4D97-AF65-F5344CB8AC3E}">
        <p14:creationId xmlns:p14="http://schemas.microsoft.com/office/powerpoint/2010/main" val="123733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Markeren - afspraken eigen organisatie</a:t>
            </a:r>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08745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over markeren </a:t>
            </a:r>
            <a:r>
              <a:rPr lang="nl-NL" sz="1800" dirty="0"/>
              <a:t>(1 van 2)</a:t>
            </a:r>
          </a:p>
        </p:txBody>
      </p:sp>
      <p:sp>
        <p:nvSpPr>
          <p:cNvPr id="3" name="Tijdelijke aanduiding voor inhoud 2"/>
          <p:cNvSpPr>
            <a:spLocks noGrp="1"/>
          </p:cNvSpPr>
          <p:nvPr>
            <p:ph idx="1"/>
          </p:nvPr>
        </p:nvSpPr>
        <p:spPr>
          <a:xfrm>
            <a:off x="292822" y="1625879"/>
            <a:ext cx="7960224" cy="4462463"/>
          </a:xfrm>
        </p:spPr>
        <p:txBody>
          <a:bodyPr/>
          <a:lstStyle/>
          <a:p>
            <a:pPr marL="0" indent="0">
              <a:buNone/>
            </a:pPr>
            <a:endParaRPr lang="nl-NL" sz="2000" dirty="0"/>
          </a:p>
          <a:p>
            <a:pPr marL="0" indent="0">
              <a:buNone/>
            </a:pPr>
            <a:r>
              <a:rPr lang="nl-NL" sz="2000" dirty="0"/>
              <a:t>Mevrouw Johanna Crom, 69 jaar, is bekend met </a:t>
            </a:r>
            <a:r>
              <a:rPr lang="nl-NL" sz="2000" dirty="0">
                <a:solidFill>
                  <a:schemeClr val="bg2"/>
                </a:solidFill>
              </a:rPr>
              <a:t>longkanker</a:t>
            </a:r>
            <a:r>
              <a:rPr lang="nl-NL" sz="2000" dirty="0"/>
              <a:t>. De diagnose is twee jaar geleden vastgesteld. Mevrouw is al jaren bekend met </a:t>
            </a:r>
            <a:r>
              <a:rPr lang="nl-NL" sz="2000" dirty="0">
                <a:solidFill>
                  <a:schemeClr val="bg2"/>
                </a:solidFill>
              </a:rPr>
              <a:t>COPD en hartfalen</a:t>
            </a:r>
            <a:r>
              <a:rPr lang="nl-NL" sz="2000" dirty="0"/>
              <a:t>. Ze heeft een </a:t>
            </a:r>
            <a:r>
              <a:rPr lang="nl-NL" sz="2000" dirty="0">
                <a:solidFill>
                  <a:schemeClr val="bg2"/>
                </a:solidFill>
              </a:rPr>
              <a:t>slechte longcapaciteit</a:t>
            </a:r>
            <a:r>
              <a:rPr lang="nl-NL" sz="2000" dirty="0"/>
              <a:t>. Het zou de arts niet verbazen als mevrouw in de komende </a:t>
            </a:r>
            <a:r>
              <a:rPr lang="nl-NL" sz="2000" dirty="0">
                <a:solidFill>
                  <a:schemeClr val="bg2"/>
                </a:solidFill>
              </a:rPr>
              <a:t>12 maanden </a:t>
            </a:r>
            <a:r>
              <a:rPr lang="nl-NL" sz="2000" dirty="0"/>
              <a:t>komt te overlijden. De </a:t>
            </a:r>
            <a:r>
              <a:rPr lang="nl-NL" sz="2000" dirty="0">
                <a:solidFill>
                  <a:schemeClr val="bg2"/>
                </a:solidFill>
              </a:rPr>
              <a:t>palliatieve fase </a:t>
            </a:r>
            <a:r>
              <a:rPr lang="nl-NL" sz="2000" dirty="0"/>
              <a:t>wordt gemarkeerd. </a:t>
            </a:r>
          </a:p>
          <a:p>
            <a:pPr marL="0" indent="0">
              <a:spcBef>
                <a:spcPts val="1200"/>
              </a:spcBef>
              <a:buNone/>
            </a:pPr>
            <a:r>
              <a:rPr lang="nl-NL" sz="2000" dirty="0"/>
              <a:t>De laatste maanden wordt er een </a:t>
            </a:r>
            <a:r>
              <a:rPr lang="nl-NL" sz="2000" dirty="0">
                <a:solidFill>
                  <a:schemeClr val="bg2"/>
                </a:solidFill>
              </a:rPr>
              <a:t>snelle achteruitgang </a:t>
            </a:r>
            <a:r>
              <a:rPr lang="nl-NL" sz="2000" dirty="0"/>
              <a:t>van haar gezondheid gezien, de </a:t>
            </a:r>
            <a:r>
              <a:rPr lang="nl-NL" sz="2000" dirty="0">
                <a:solidFill>
                  <a:schemeClr val="bg2"/>
                </a:solidFill>
              </a:rPr>
              <a:t>prognose </a:t>
            </a:r>
            <a:r>
              <a:rPr lang="nl-NL" sz="2000" dirty="0"/>
              <a:t>van de arts is dat mevrouw </a:t>
            </a:r>
            <a:r>
              <a:rPr lang="nl-NL" sz="2000" dirty="0">
                <a:solidFill>
                  <a:schemeClr val="bg2"/>
                </a:solidFill>
              </a:rPr>
              <a:t>niet lang meer te leven </a:t>
            </a:r>
            <a:r>
              <a:rPr lang="nl-NL" sz="2000" dirty="0"/>
              <a:t>heeft.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039012026"/>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oint_IKNL_sjabloon_4x3">
  <a:themeElements>
    <a:clrScheme name="Aangepast 4">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7BD8F5"/>
      </a:hlink>
      <a:folHlink>
        <a:srgbClr val="7BD8F5"/>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F4D01EEF470446A53FEABFCC011FB1" ma:contentTypeVersion="9" ma:contentTypeDescription="Een nieuw document maken." ma:contentTypeScope="" ma:versionID="88da65d3be9150eaca9d8af2d2a2475c">
  <xsd:schema xmlns:xsd="http://www.w3.org/2001/XMLSchema" xmlns:xs="http://www.w3.org/2001/XMLSchema" xmlns:p="http://schemas.microsoft.com/office/2006/metadata/properties" xmlns:ns1="http://schemas.microsoft.com/sharepoint/v3" xmlns:ns2="710d52fa-2ce2-4dde-8945-a27477d82942" xmlns:ns3="ea945723-82b9-4727-8c49-998e271cfa53" targetNamespace="http://schemas.microsoft.com/office/2006/metadata/properties" ma:root="true" ma:fieldsID="871a92d6765d6a5122f103033ee444de" ns1:_="" ns2:_="" ns3:_="">
    <xsd:import namespace="http://schemas.microsoft.com/sharepoint/v3"/>
    <xsd:import namespace="710d52fa-2ce2-4dde-8945-a27477d82942"/>
    <xsd:import namespace="ea945723-82b9-4727-8c49-998e271cfa5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ma:readOnly="fals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0d52fa-2ce2-4dde-8945-a27477d8294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9F20DB0-9989-473C-ADBC-4E42B1F79484}">
  <ds:schemaRefs>
    <ds:schemaRef ds:uri="http://schemas.microsoft.com/sharepoint/v3/contenttype/forms"/>
  </ds:schemaRefs>
</ds:datastoreItem>
</file>

<file path=customXml/itemProps2.xml><?xml version="1.0" encoding="utf-8"?>
<ds:datastoreItem xmlns:ds="http://schemas.openxmlformats.org/officeDocument/2006/customXml" ds:itemID="{C010D429-5A53-4D00-8F82-99B3C9137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0d52fa-2ce2-4dde-8945-a27477d82942"/>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362340-CAAB-4747-8BA6-3D9C14BCB4B8}">
  <ds:schemaRefs>
    <ds:schemaRef ds:uri="http://purl.org/dc/terms/"/>
    <ds:schemaRef ds:uri="http://schemas.microsoft.com/office/2006/documentManagement/types"/>
    <ds:schemaRef ds:uri="http://purl.org/dc/dcmitype/"/>
    <ds:schemaRef ds:uri="ea945723-82b9-4727-8c49-998e271cfa53"/>
    <ds:schemaRef ds:uri="710d52fa-2ce2-4dde-8945-a27477d82942"/>
    <ds:schemaRef ds:uri="http://purl.org/dc/elements/1.1/"/>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IKNL</Template>
  <TotalTime>5857</TotalTime>
  <Words>1734</Words>
  <Application>Microsoft Office PowerPoint</Application>
  <PresentationFormat>Diavoorstelling (4:3)</PresentationFormat>
  <Paragraphs>186</Paragraphs>
  <Slides>20</Slides>
  <Notes>20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20</vt:i4>
      </vt:variant>
    </vt:vector>
  </HeadingPairs>
  <TitlesOfParts>
    <vt:vector size="24" baseType="lpstr">
      <vt:lpstr>Arial</vt:lpstr>
      <vt:lpstr>Calibri</vt:lpstr>
      <vt:lpstr>Presentatie IKNL</vt:lpstr>
      <vt:lpstr>PPoint_IKNL_sjabloon_4x3</vt:lpstr>
      <vt:lpstr>Disclaimer</vt:lpstr>
      <vt:lpstr>          Follow-up bijeenkomst  Zorgpad Stervensfase  Verdieping op de online Basismodule: Zorgpad Stervensfase </vt:lpstr>
      <vt:lpstr>Follow-up bijeenkomst bij Zorgpad Stervensfase</vt:lpstr>
      <vt:lpstr>Visie en beleid - zorg in de stervensfase</vt:lpstr>
      <vt:lpstr>Visie en beleid – binnen de eigen organisatie</vt:lpstr>
      <vt:lpstr>Markeren van de stervensfase</vt:lpstr>
      <vt:lpstr>Markeren van de stervensfase - vragen </vt:lpstr>
      <vt:lpstr>Markeren - afspraken eigen organisatie</vt:lpstr>
      <vt:lpstr>Casus over markeren (1 van 2)</vt:lpstr>
      <vt:lpstr>Vervolg casus over markeren (2 van 2)</vt:lpstr>
      <vt:lpstr>Antwoord – kern van de inhoud</vt:lpstr>
      <vt:lpstr>Toepassen ZS - inleiding</vt:lpstr>
      <vt:lpstr>Toepassen ZS – inventarisatie vragen </vt:lpstr>
      <vt:lpstr>Toepassen ZS- eigen organisatie</vt:lpstr>
      <vt:lpstr>Toepassen ZS - casus</vt:lpstr>
      <vt:lpstr>ZS – nabespreking invullen formulier</vt:lpstr>
      <vt:lpstr>Afspraken project</vt:lpstr>
      <vt:lpstr>Afsluiting en evaluatie</vt:lpstr>
      <vt:lpstr>Bronvermelding</vt:lpstr>
      <vt:lpstr>  </vt:lpstr>
    </vt:vector>
  </TitlesOfParts>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Zorgpad Stervensfase (NL) en Zorgleidraad Laatste Levensdagen (B)</dc:title>
  <dc:creator>Anneke Dekkers</dc:creator>
  <cp:keywords/>
  <dc:description>sjabloonversie 3.1 - 8 oktober 2014_x000d_
Lay-out: Weijsters &amp; Kooij_x000d_
Sjablonen: www.joulesunlimited.nl</dc:description>
  <cp:lastModifiedBy>Birgitte Broersma</cp:lastModifiedBy>
  <cp:revision>85</cp:revision>
  <cp:lastPrinted>2014-12-05T12:02:10Z</cp:lastPrinted>
  <dcterms:created xsi:type="dcterms:W3CDTF">2014-12-01T21:39:29Z</dcterms:created>
  <dcterms:modified xsi:type="dcterms:W3CDTF">2021-06-23T15:23:50Z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0x01010057F4D01EEF470446A53FEABFCC011FB1</vt:lpwstr>
  </property>
  <property fmtid="{D5CDD505-2E9C-101B-9397-08002B2CF9AE}" pid="3" name="TaxKeyword">
    <vt:lpwstr/>
  </property>
  <property fmtid="{D5CDD505-2E9C-101B-9397-08002B2CF9AE}" pid="4" name="ReportCategory">
    <vt:lpwstr/>
  </property>
  <property fmtid="{D5CDD505-2E9C-101B-9397-08002B2CF9AE}" pid="5" name="ReportDescription">
    <vt:lpwstr/>
  </property>
  <property fmtid="{D5CDD505-2E9C-101B-9397-08002B2CF9AE}" pid="6" name="ReportStatus">
    <vt:lpwstr/>
  </property>
</Properties>
</file>