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5"/>
  </p:notesMasterIdLst>
  <p:handoutMasterIdLst>
    <p:handoutMasterId r:id="rId36"/>
  </p:handoutMasterIdLst>
  <p:sldIdLst>
    <p:sldId id="298" r:id="rId5"/>
    <p:sldId id="258" r:id="rId6"/>
    <p:sldId id="281" r:id="rId7"/>
    <p:sldId id="265" r:id="rId8"/>
    <p:sldId id="283" r:id="rId9"/>
    <p:sldId id="284" r:id="rId10"/>
    <p:sldId id="336" r:id="rId11"/>
    <p:sldId id="271" r:id="rId12"/>
    <p:sldId id="285" r:id="rId13"/>
    <p:sldId id="268" r:id="rId14"/>
    <p:sldId id="269" r:id="rId15"/>
    <p:sldId id="286" r:id="rId16"/>
    <p:sldId id="270" r:id="rId17"/>
    <p:sldId id="287" r:id="rId18"/>
    <p:sldId id="288" r:id="rId19"/>
    <p:sldId id="272" r:id="rId20"/>
    <p:sldId id="289" r:id="rId21"/>
    <p:sldId id="290" r:id="rId22"/>
    <p:sldId id="267" r:id="rId23"/>
    <p:sldId id="291" r:id="rId24"/>
    <p:sldId id="292" r:id="rId25"/>
    <p:sldId id="340" r:id="rId26"/>
    <p:sldId id="266" r:id="rId27"/>
    <p:sldId id="274" r:id="rId28"/>
    <p:sldId id="293" r:id="rId29"/>
    <p:sldId id="275" r:id="rId30"/>
    <p:sldId id="278" r:id="rId31"/>
    <p:sldId id="294" r:id="rId32"/>
    <p:sldId id="295" r:id="rId33"/>
    <p:sldId id="282" r:id="rId34"/>
  </p:sldIdLst>
  <p:sldSz cx="9144000" cy="6858000" type="screen4x3"/>
  <p:notesSz cx="6858000" cy="337185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ke Giesen" initials="MG" lastIdx="4" clrIdx="0">
    <p:extLst>
      <p:ext uri="{19B8F6BF-5375-455C-9EA6-DF929625EA0E}">
        <p15:presenceInfo xmlns:p15="http://schemas.microsoft.com/office/powerpoint/2012/main" userId="S-1-5-21-449839047-1208861870-363802428-4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D8C"/>
    <a:srgbClr val="000000"/>
    <a:srgbClr val="41C4ED"/>
    <a:srgbClr val="E784B2"/>
    <a:srgbClr val="D9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10149-4698-16FB-01E2-8979D8EF3D34}" v="4" dt="2023-09-26T15:34:04.437"/>
    <p1510:client id="{DDEAE2E0-4C7C-49EF-AE50-2740B42E8EB0}" v="61" dt="2023-09-21T09:36:56.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73638" autoAdjust="0"/>
  </p:normalViewPr>
  <p:slideViewPr>
    <p:cSldViewPr snapToGrid="0">
      <p:cViewPr varScale="1">
        <p:scale>
          <a:sx n="84" d="100"/>
          <a:sy n="84" d="100"/>
        </p:scale>
        <p:origin x="2328" y="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6FE5015-67F4-46DE-902C-F53068C3AA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DC9CB4AC-1A5B-4FD1-A470-C421C7473D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5DC690-F908-4755-A189-30627CC6D5BC}" type="datetimeFigureOut">
              <a:rPr lang="nl-NL" smtClean="0"/>
              <a:t>26-9-2023</a:t>
            </a:fld>
            <a:endParaRPr lang="nl-NL"/>
          </a:p>
        </p:txBody>
      </p:sp>
      <p:sp>
        <p:nvSpPr>
          <p:cNvPr id="4" name="Tijdelijke aanduiding voor voettekst 3">
            <a:extLst>
              <a:ext uri="{FF2B5EF4-FFF2-40B4-BE49-F238E27FC236}">
                <a16:creationId xmlns:a16="http://schemas.microsoft.com/office/drawing/2014/main" id="{9C2C9E15-35FE-46FF-A907-957E36167DD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a:t>Workshop Complexe omstandigheden, maart 2021        Licentie: CC-BY-NC-SA</a:t>
            </a:r>
          </a:p>
        </p:txBody>
      </p:sp>
      <p:sp>
        <p:nvSpPr>
          <p:cNvPr id="5" name="Tijdelijke aanduiding voor dianummer 4">
            <a:extLst>
              <a:ext uri="{FF2B5EF4-FFF2-40B4-BE49-F238E27FC236}">
                <a16:creationId xmlns:a16="http://schemas.microsoft.com/office/drawing/2014/main" id="{38D5F558-80FD-488D-B264-0157F62355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8865F3-AEE6-4517-B37F-CC18B92F975E}" type="slidenum">
              <a:rPr lang="nl-NL" smtClean="0"/>
              <a:t>‹nr.›</a:t>
            </a:fld>
            <a:endParaRPr lang="nl-NL"/>
          </a:p>
        </p:txBody>
      </p:sp>
    </p:spTree>
    <p:extLst>
      <p:ext uri="{BB962C8B-B14F-4D97-AF65-F5344CB8AC3E}">
        <p14:creationId xmlns:p14="http://schemas.microsoft.com/office/powerpoint/2010/main" val="6096988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nl-NL"/>
              <a:t>Workshop Complexe omstandigheden, maart 2021        Licentie: CC-BY-NC-SA</a:t>
            </a: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Noot september 2023</a:t>
            </a:r>
          </a:p>
          <a:p>
            <a:r>
              <a:rPr lang="nl-NL" dirty="0">
                <a:latin typeface="Arial"/>
                <a:cs typeface="Arial"/>
              </a:rPr>
              <a:t>De e-</a:t>
            </a:r>
            <a:r>
              <a:rPr lang="nl-NL" dirty="0" err="1">
                <a:latin typeface="Arial"/>
                <a:cs typeface="Arial"/>
              </a:rPr>
              <a:t>learning</a:t>
            </a:r>
            <a:r>
              <a:rPr lang="nl-NL" dirty="0">
                <a:latin typeface="Arial"/>
                <a:cs typeface="Arial"/>
              </a:rPr>
              <a:t> Begin Goed Zorg Goed die beschikbaar was via MSD Academy en als basis werd gebruikt bij de ontwikkeling van deze workshop. Deze is sinds eind 2021 niet meer beschikbaar bij MSD. De workshop is aangepast en kan nu inhoudelijk los van de e-</a:t>
            </a:r>
            <a:r>
              <a:rPr lang="nl-NL" dirty="0" err="1">
                <a:latin typeface="Arial"/>
                <a:cs typeface="Arial"/>
              </a:rPr>
              <a:t>learning</a:t>
            </a:r>
            <a:r>
              <a:rPr lang="nl-NL" dirty="0">
                <a:latin typeface="Arial"/>
                <a:cs typeface="Arial"/>
              </a:rPr>
              <a:t> worden gebruikt als onderwijsmateriaal. </a:t>
            </a:r>
            <a:endParaRPr lang="nl-NL" dirty="0">
              <a:cs typeface="Arial"/>
            </a:endParaRPr>
          </a:p>
        </p:txBody>
      </p:sp>
      <p:sp>
        <p:nvSpPr>
          <p:cNvPr id="4" name="Tijdelijke aanduiding voor voettekst 3"/>
          <p:cNvSpPr>
            <a:spLocks noGrp="1"/>
          </p:cNvSpPr>
          <p:nvPr>
            <p:ph type="ftr" sz="quarter" idx="10"/>
          </p:nvPr>
        </p:nvSpPr>
        <p:spPr/>
        <p:txBody>
          <a:bodyPr/>
          <a:lstStyle/>
          <a:p>
            <a:r>
              <a:rPr lang="nl-NL"/>
              <a:t>Workshop Complexe omstandigheden,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1</a:t>
            </a:fld>
            <a:endParaRPr lang="nl-NL"/>
          </a:p>
        </p:txBody>
      </p:sp>
    </p:spTree>
    <p:extLst>
      <p:ext uri="{BB962C8B-B14F-4D97-AF65-F5344CB8AC3E}">
        <p14:creationId xmlns:p14="http://schemas.microsoft.com/office/powerpoint/2010/main" val="2500937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799" y="4343399"/>
            <a:ext cx="5703983" cy="4341813"/>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Vragen over ervaringen uit de eigen praktijk bespreken. Nagaan wat bepalend is, wanneer vind je een consult lastig. Gaat het hierbij om het gedrag van de patiënt of om de moeilijke vraag? Ingaan op de antwoorden van de deelnemers zodat de voor hun lastige consult analyseren en reflecteren naar het eigen gedrag. Consulten kunnen lastig of moeilijk zijn. </a:t>
            </a:r>
            <a:r>
              <a:rPr kumimoji="0" lang="nl-NL" sz="1100" b="0" i="0" u="none" strike="noStrike" kern="1200" cap="none" spc="0" normalizeH="0" baseline="0" noProof="0" dirty="0">
                <a:ln>
                  <a:noFill/>
                </a:ln>
                <a:solidFill>
                  <a:srgbClr val="000000"/>
                </a:solidFill>
                <a:effectLst/>
                <a:uLnTx/>
                <a:uFillTx/>
                <a:latin typeface="Arial" charset="0"/>
                <a:ea typeface="+mn-ea"/>
                <a:cs typeface="+mn-cs"/>
              </a:rPr>
              <a:t>Hans van Santen, huisarts en hoofdredacteur (2012-2018) Medisch contact zegt in zijn hoofdredactioneel van 23 maart 2016</a:t>
            </a:r>
            <a:r>
              <a:rPr kumimoji="0" lang="nl-NL" sz="1100" b="0" i="1" u="none" strike="noStrike" kern="1200" cap="none" spc="0" normalizeH="0" baseline="0" noProof="0" dirty="0">
                <a:ln>
                  <a:noFill/>
                </a:ln>
                <a:solidFill>
                  <a:srgbClr val="000000"/>
                </a:solidFill>
                <a:effectLst/>
                <a:uLnTx/>
                <a:uFillTx/>
                <a:latin typeface="Arial" charset="0"/>
                <a:ea typeface="+mn-ea"/>
                <a:cs typeface="+mn-cs"/>
              </a:rPr>
              <a:t>: “Moeilijke patiënten zijn die patiënten bij wie het medische verhaal ingewikkeld is. Lastige patiënten zijn die patiënten wier gedrag iets met u doet. De vraag is of u dit onderscheid in de dagelijkse praktijk kunt maken als u merkt dat een patiënt een negatieve emotie bij u oproept. Het vermogen om dat onderscheid te maken is namelijk cruciaal, omdat het heel verschillende reacties van u vraagt. Als u een lastige patiënt vanuit het medisch perspectief ‘tevreden’ probeert te stellen, zal dit vooral leiden tot medicalisering. Een moeilijke patiënt die u vooral op het niveau van zijn of haar gedrag zult benaderen, zal zich niet serieus genomen voelen.” (</a:t>
            </a:r>
            <a:r>
              <a:rPr kumimoji="0" lang="nl-NL" sz="1100" b="0" i="0" u="none" strike="noStrike" kern="1200" cap="none" spc="0" normalizeH="0" baseline="0" noProof="0" dirty="0">
                <a:ln>
                  <a:noFill/>
                </a:ln>
                <a:solidFill>
                  <a:srgbClr val="000000"/>
                </a:solidFill>
                <a:effectLst/>
                <a:uLnTx/>
                <a:uFillTx/>
                <a:latin typeface="Arial" charset="0"/>
                <a:ea typeface="+mn-ea"/>
                <a:cs typeface="+mn-cs"/>
              </a:rPr>
              <a:t>onderzoek Erasmus MC naar het effect van ‘moeilijke’ patiënten op de diagnostiek van de arts, Schmidt et al, maart 2016).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Inventariseer welk consult voor meerdere deelnemers als lastig wordt ervaren. Deze en in combinatie met de bespreking van reflectievraag over moeilijke patiënten in een rollenspel uitspelen, zie dia 10.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charset="0"/>
                <a:ea typeface="+mn-ea"/>
                <a:cs typeface="+mn-cs"/>
              </a:rPr>
              <a:t>Volgende dia: reflectievraag moeilijke patiënten</a:t>
            </a:r>
            <a:endParaRPr lang="nl-NL" sz="1200" b="0" i="0" u="none" strike="noStrike" kern="1200" cap="none" spc="0" baseline="0" noProof="0" dirty="0">
              <a:latin typeface="Arial" charset="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10</a:t>
            </a:fld>
            <a:endParaRPr lang="nl-NL"/>
          </a:p>
        </p:txBody>
      </p:sp>
      <p:sp>
        <p:nvSpPr>
          <p:cNvPr id="5" name="Tijdelijke aanduiding voor voettekst 4">
            <a:extLst>
              <a:ext uri="{FF2B5EF4-FFF2-40B4-BE49-F238E27FC236}">
                <a16:creationId xmlns:a16="http://schemas.microsoft.com/office/drawing/2014/main" id="{8B543AB6-6381-42FB-A657-736943808EC0}"/>
              </a:ext>
            </a:extLst>
          </p:cNvPr>
          <p:cNvSpPr>
            <a:spLocks noGrp="1"/>
          </p:cNvSpPr>
          <p:nvPr>
            <p:ph type="ftr" sz="quarter" idx="11"/>
          </p:nvPr>
        </p:nvSpPr>
        <p:spPr>
          <a:xfrm>
            <a:off x="-1" y="8685213"/>
            <a:ext cx="3514381"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4195928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Werkwijze</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Hierbij gaat het om patiënten die je moeilijk vindt tijdens het gesprek. Ingaan op waarom vind je ze moeilijk, hoe benader je deze persoon en welke strategie volg je bij een volgend consult. In het gesprek zal blijken dat ieder zijn eigen lastige en moeilijke patiënt heeft. Het analyseren waardoor kan helpen om een juiste strategie in te zetten.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charset="0"/>
                <a:ea typeface="+mn-ea"/>
                <a:cs typeface="+mn-cs"/>
              </a:rPr>
              <a:t>Volgende dia (optioneel, afhankelijke van tijd): rollenspel a.d.h.v. een lastige casus vanuit een of meerdere deelnemer(s) of van je zelf of gebruik de voorbeeld casus Frank en Marja (zie dia </a:t>
            </a:r>
            <a:r>
              <a:rPr lang="nl-NL" dirty="0"/>
              <a:t>11</a:t>
            </a:r>
            <a:r>
              <a:rPr kumimoji="0" lang="nl-NL" sz="1200" b="0" i="0" u="none" strike="noStrike" kern="1200" cap="none" spc="0" normalizeH="0" baseline="0" noProof="0" dirty="0">
                <a:ln>
                  <a:noFill/>
                </a:ln>
                <a:effectLst/>
                <a:uLnTx/>
                <a:uFillTx/>
                <a:latin typeface="Arial" charset="0"/>
                <a:ea typeface="+mn-ea"/>
                <a:cs typeface="+mn-cs"/>
              </a:rPr>
              <a:t>)</a:t>
            </a:r>
            <a:endParaRPr lang="nl-NL" sz="1200" b="0" i="0" u="none" strike="noStrike" kern="1200" cap="none" spc="0" baseline="0" noProof="0" dirty="0">
              <a:latin typeface="Arial" charset="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11</a:t>
            </a:fld>
            <a:endParaRPr lang="nl-NL"/>
          </a:p>
        </p:txBody>
      </p:sp>
      <p:sp>
        <p:nvSpPr>
          <p:cNvPr id="5" name="Tijdelijke aanduiding voor voettekst 4">
            <a:extLst>
              <a:ext uri="{FF2B5EF4-FFF2-40B4-BE49-F238E27FC236}">
                <a16:creationId xmlns:a16="http://schemas.microsoft.com/office/drawing/2014/main" id="{1D3FEA09-D110-4AA4-94D0-31406455C8D3}"/>
              </a:ext>
            </a:extLst>
          </p:cNvPr>
          <p:cNvSpPr>
            <a:spLocks noGrp="1"/>
          </p:cNvSpPr>
          <p:nvPr>
            <p:ph type="ftr" sz="quarter" idx="11"/>
          </p:nvPr>
        </p:nvSpPr>
        <p:spPr>
          <a:xfrm>
            <a:off x="0" y="8685213"/>
            <a:ext cx="3429000"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3266845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lezen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optioneel is deze casus in plaats van een eigen casus of een van de deelnemers.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vervolg casus Frank en Marja</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12</a:t>
            </a:fld>
            <a:endParaRPr lang="nl-NL"/>
          </a:p>
        </p:txBody>
      </p:sp>
      <p:sp>
        <p:nvSpPr>
          <p:cNvPr id="5" name="Tijdelijke aanduiding voor voettekst 4">
            <a:extLst>
              <a:ext uri="{FF2B5EF4-FFF2-40B4-BE49-F238E27FC236}">
                <a16:creationId xmlns:a16="http://schemas.microsoft.com/office/drawing/2014/main" id="{D3B3B224-2D51-483C-81D5-EA284948EA74}"/>
              </a:ext>
            </a:extLst>
          </p:cNvPr>
          <p:cNvSpPr>
            <a:spLocks noGrp="1"/>
          </p:cNvSpPr>
          <p:nvPr>
            <p:ph type="ftr" sz="quarter" idx="11"/>
          </p:nvPr>
        </p:nvSpPr>
        <p:spPr>
          <a:xfrm>
            <a:off x="0" y="8685213"/>
            <a:ext cx="3429000"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372829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a:ln>
                  <a:noFill/>
                </a:ln>
                <a:solidFill>
                  <a:srgbClr val="000000"/>
                </a:solidFill>
                <a:effectLst/>
                <a:uLnTx/>
                <a:uFillTx/>
                <a:latin typeface="Arial" charset="0"/>
                <a:ea typeface="+mn-ea"/>
                <a:cs typeface="+mn-cs"/>
              </a:rPr>
              <a:t>: rollenspel</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a:ln>
                  <a:noFill/>
                </a:ln>
                <a:solidFill>
                  <a:srgbClr val="000000"/>
                </a:solidFill>
                <a:effectLst/>
                <a:uLnTx/>
                <a:uFillTx/>
                <a:latin typeface="Arial" charset="0"/>
                <a:ea typeface="+mn-ea"/>
                <a:cs typeface="+mn-cs"/>
              </a:rPr>
              <a:t>: werkwijze bij het rollenspel. De spelers en acteurs bereiden zich voor. Observanten kijken naar de uitvoering van het gesprek. Voor welke plan van aanpak is gekozen en hoe werkte dit? Hebben beiden de aandacht gekregen die nodig was?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effectLst/>
                <a:uLnTx/>
                <a:uFillTx/>
                <a:latin typeface="Arial" charset="0"/>
                <a:ea typeface="+mn-ea"/>
                <a:cs typeface="+mn-cs"/>
              </a:rPr>
              <a:t>De casus daagt uit op: empathische houding van arts en geen oordeel te hebben over patiënt/naaste, daarnaast geduld te hebben, eerlijk te zijn en respect te hebben voor de autonomie en eigenheid van de patiënt en naaste, etc. zie dia 3 Kernwaarden en principes uit het Kwaliteitskader palliatieve zorg Nederland (IKNL/</a:t>
            </a:r>
            <a:r>
              <a:rPr lang="nl-NL" err="1"/>
              <a:t>Palliactief</a:t>
            </a:r>
            <a:r>
              <a:rPr kumimoji="0" lang="nl-NL" sz="1200" b="0" i="0" u="none" strike="noStrike" kern="1200" cap="none" spc="0" normalizeH="0" baseline="0" noProof="0">
                <a:ln>
                  <a:noFill/>
                </a:ln>
                <a:effectLst/>
                <a:uLnTx/>
                <a:uFillTx/>
                <a:latin typeface="Arial" charset="0"/>
                <a:ea typeface="+mn-ea"/>
                <a:cs typeface="+mn-cs"/>
              </a:rPr>
              <a:t> 2017)</a:t>
            </a:r>
            <a:endParaRPr lang="nl-NL" sz="1200" b="0" i="0" u="none" strike="noStrike" kern="1200" cap="none" spc="0" baseline="0" noProof="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mn-cs"/>
              </a:rPr>
              <a:t>Volgende dia: nabespreking rollenspel</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a:t>
            </a:fld>
            <a:endParaRPr lang="nl-NL"/>
          </a:p>
        </p:txBody>
      </p:sp>
      <p:sp>
        <p:nvSpPr>
          <p:cNvPr id="5" name="Tijdelijke aanduiding voor voettekst 4">
            <a:extLst>
              <a:ext uri="{FF2B5EF4-FFF2-40B4-BE49-F238E27FC236}">
                <a16:creationId xmlns:a16="http://schemas.microsoft.com/office/drawing/2014/main" id="{FF4201EF-78FC-4F2E-8ED2-7BFEE0F38C83}"/>
              </a:ext>
            </a:extLst>
          </p:cNvPr>
          <p:cNvSpPr>
            <a:spLocks noGrp="1"/>
          </p:cNvSpPr>
          <p:nvPr>
            <p:ph type="ftr" sz="quarter" idx="11"/>
          </p:nvPr>
        </p:nvSpPr>
        <p:spPr>
          <a:xfrm>
            <a:off x="0" y="8685213"/>
            <a:ext cx="3429000"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2141315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a:ln>
                  <a:noFill/>
                </a:ln>
                <a:solidFill>
                  <a:srgbClr val="000000"/>
                </a:solidFill>
                <a:effectLst/>
                <a:uLnTx/>
                <a:uFillTx/>
                <a:latin typeface="Arial" charset="0"/>
                <a:ea typeface="+mn-ea"/>
                <a:cs typeface="+mn-cs"/>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a:ln>
                  <a:noFill/>
                </a:ln>
                <a:solidFill>
                  <a:srgbClr val="000000"/>
                </a:solidFill>
                <a:effectLst/>
                <a:uLnTx/>
                <a:uFillTx/>
                <a:latin typeface="Arial" charset="0"/>
                <a:ea typeface="+mn-ea"/>
                <a:cs typeface="+mn-cs"/>
              </a:rPr>
              <a:t>: Nabespreking rollenspel. Spelers: in hoeverre is het plan van aanpak gelukt? Beiden aandacht gegeven? Hoe denken de acteurs hierover?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mn-cs"/>
              </a:rPr>
              <a:t>Observanten: reactie op de uitvoering van het gesprek. Voor welke plan van aanpak is gekozen en hoe werkte dit? Hebben beiden de aandacht gekregen die nodig was? Hoe werd er omgegaan met: de empathische houding van arts, geen oordeel hebben over patiënt, geduld hebben, eerlijkheid en respect voor de autonomie en eigenheid van de patiënt en naaste?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mn-cs"/>
              </a:rPr>
              <a:t>Volgende dia: conclusie wat te doen bij een lastig consult</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14</a:t>
            </a:fld>
            <a:endParaRPr lang="nl-NL"/>
          </a:p>
        </p:txBody>
      </p:sp>
      <p:sp>
        <p:nvSpPr>
          <p:cNvPr id="5" name="Tijdelijke aanduiding voor voettekst 4">
            <a:extLst>
              <a:ext uri="{FF2B5EF4-FFF2-40B4-BE49-F238E27FC236}">
                <a16:creationId xmlns:a16="http://schemas.microsoft.com/office/drawing/2014/main" id="{4EF2B23F-FBF8-4913-8DD1-323B3296A900}"/>
              </a:ext>
            </a:extLst>
          </p:cNvPr>
          <p:cNvSpPr>
            <a:spLocks noGrp="1"/>
          </p:cNvSpPr>
          <p:nvPr>
            <p:ph type="ftr" sz="quarter" idx="11"/>
          </p:nvPr>
        </p:nvSpPr>
        <p:spPr>
          <a:xfrm>
            <a:off x="-1" y="8685213"/>
            <a:ext cx="3547431"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3894893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Wanneer je te maken hebt met een gesprek wat volgens jou niet prettig is verlopen of waar je geen goed gevoel aan over hebt gehouden is het belangrijk: structuur te bieden, empathisch te blijven, soms grenzen stellen, erkennen vanuit de arts/zorgverlener dat wanneer de arts-patiëntrelatie niet goed verloopt om afscheid durven te nemen als arts (wel patiënt goed informeren). Ook bij een moeizame arts-patiëntrelatie blijft attitude belangrijk.</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openingsdia onderdeel ‘Moet alles wat kan?’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15</a:t>
            </a:fld>
            <a:endParaRPr lang="nl-NL"/>
          </a:p>
        </p:txBody>
      </p:sp>
      <p:sp>
        <p:nvSpPr>
          <p:cNvPr id="5" name="Tijdelijke aanduiding voor voettekst 4">
            <a:extLst>
              <a:ext uri="{FF2B5EF4-FFF2-40B4-BE49-F238E27FC236}">
                <a16:creationId xmlns:a16="http://schemas.microsoft.com/office/drawing/2014/main" id="{A25261F9-12BF-446A-AD60-6C7B430BCC6E}"/>
              </a:ext>
            </a:extLst>
          </p:cNvPr>
          <p:cNvSpPr>
            <a:spLocks noGrp="1"/>
          </p:cNvSpPr>
          <p:nvPr>
            <p:ph type="ftr" sz="quarter" idx="11"/>
          </p:nvPr>
        </p:nvSpPr>
        <p:spPr>
          <a:xfrm>
            <a:off x="0" y="8685213"/>
            <a:ext cx="3429000"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2710105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Openingsdia</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programma</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16</a:t>
            </a:fld>
            <a:endParaRPr lang="nl-NL"/>
          </a:p>
        </p:txBody>
      </p:sp>
      <p:sp>
        <p:nvSpPr>
          <p:cNvPr id="5" name="Tijdelijke aanduiding voor voettekst 4">
            <a:extLst>
              <a:ext uri="{FF2B5EF4-FFF2-40B4-BE49-F238E27FC236}">
                <a16:creationId xmlns:a16="http://schemas.microsoft.com/office/drawing/2014/main" id="{04ABE435-5F07-4C51-8367-20FF5F63E15D}"/>
              </a:ext>
            </a:extLst>
          </p:cNvPr>
          <p:cNvSpPr>
            <a:spLocks noGrp="1"/>
          </p:cNvSpPr>
          <p:nvPr>
            <p:ph type="ftr" sz="quarter" idx="11"/>
          </p:nvPr>
        </p:nvSpPr>
        <p:spPr>
          <a:xfrm>
            <a:off x="0" y="8685213"/>
            <a:ext cx="3580482"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84179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reflectievraag over doorbehandelen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17</a:t>
            </a:fld>
            <a:endParaRPr lang="nl-NL"/>
          </a:p>
        </p:txBody>
      </p:sp>
      <p:sp>
        <p:nvSpPr>
          <p:cNvPr id="5" name="Tijdelijke aanduiding voor voettekst 4">
            <a:extLst>
              <a:ext uri="{FF2B5EF4-FFF2-40B4-BE49-F238E27FC236}">
                <a16:creationId xmlns:a16="http://schemas.microsoft.com/office/drawing/2014/main" id="{8CD50969-529F-4B71-BF74-93DF15CB416A}"/>
              </a:ext>
            </a:extLst>
          </p:cNvPr>
          <p:cNvSpPr>
            <a:spLocks noGrp="1"/>
          </p:cNvSpPr>
          <p:nvPr>
            <p:ph type="ftr" sz="quarter" idx="11"/>
          </p:nvPr>
        </p:nvSpPr>
        <p:spPr>
          <a:xfrm>
            <a:off x="-1" y="8685213"/>
            <a:ext cx="3569465"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3328334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Casus Gerard is palliatief, heeft al enkele palliatieve chemokuren gehad maar deze hadden maar een kort effect. Nu gaat het weer slecht en wil hij graag nog een chemo en de dokter gaat hier in mee. Hoe zinvol is dit handelen? Morele dilemma van de zorgverlener waarom doe ik dit? Je voldoet aan het verzoek van Gerard terwijl je weet dat de behandeling weinig tot niets zal doen. Door mee te gaan ontneem je de patiënt het waardig sterven en vermijd je het gesprek hierover. Reflectievraag gaat hier verder op in.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reflectievraag doorbehandelen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18</a:t>
            </a:fld>
            <a:endParaRPr lang="nl-NL"/>
          </a:p>
        </p:txBody>
      </p:sp>
      <p:sp>
        <p:nvSpPr>
          <p:cNvPr id="5" name="Tijdelijke aanduiding voor voettekst 4">
            <a:extLst>
              <a:ext uri="{FF2B5EF4-FFF2-40B4-BE49-F238E27FC236}">
                <a16:creationId xmlns:a16="http://schemas.microsoft.com/office/drawing/2014/main" id="{E694B614-50F6-4306-A215-342EE7851D42}"/>
              </a:ext>
            </a:extLst>
          </p:cNvPr>
          <p:cNvSpPr>
            <a:spLocks noGrp="1"/>
          </p:cNvSpPr>
          <p:nvPr>
            <p:ph type="ftr" sz="quarter" idx="11"/>
          </p:nvPr>
        </p:nvSpPr>
        <p:spPr>
          <a:xfrm>
            <a:off x="0" y="8685213"/>
            <a:ext cx="3558448"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492365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groepsgesprek</a:t>
            </a: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u="none" strike="noStrike" kern="1200" cap="none" spc="0" normalizeH="0" baseline="0" noProof="0" dirty="0">
                <a:ln>
                  <a:noFill/>
                </a:ln>
                <a:effectLst/>
                <a:uLnTx/>
                <a:uFillTx/>
                <a:latin typeface="Arial" charset="0"/>
                <a:ea typeface="+mn-ea"/>
                <a:cs typeface="+mn-cs"/>
              </a:rPr>
              <a:t>: Gaat eigenlijk over casus Gerard en het doorbehandelen. Reflectievraag bespreken op:</a:t>
            </a:r>
            <a:r>
              <a:rPr lang="nl-NL" dirty="0"/>
              <a:t> </a:t>
            </a:r>
            <a:r>
              <a:rPr kumimoji="0" lang="nl-NL" sz="1200" b="0" i="0" u="none" strike="noStrike" kern="1200" cap="none" spc="0" normalizeH="0" baseline="0" noProof="0" dirty="0">
                <a:ln>
                  <a:noFill/>
                </a:ln>
                <a:effectLst/>
                <a:uLnTx/>
                <a:uFillTx/>
                <a:latin typeface="Arial" charset="0"/>
                <a:ea typeface="+mn-ea"/>
                <a:cs typeface="+mn-cs"/>
              </a:rPr>
              <a:t>waar is nu de rol van palliatie? Wanneer is het zinvol handelen?</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analyse eigen casus</a:t>
            </a:r>
            <a:endParaRPr lang="nl-NL" dirty="0"/>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19</a:t>
            </a:fld>
            <a:endParaRPr lang="nl-NL"/>
          </a:p>
        </p:txBody>
      </p:sp>
      <p:sp>
        <p:nvSpPr>
          <p:cNvPr id="5" name="Tijdelijke aanduiding voor voettekst 4">
            <a:extLst>
              <a:ext uri="{FF2B5EF4-FFF2-40B4-BE49-F238E27FC236}">
                <a16:creationId xmlns:a16="http://schemas.microsoft.com/office/drawing/2014/main" id="{978DD914-C6E5-4600-B004-61950D4CCC42}"/>
              </a:ext>
            </a:extLst>
          </p:cNvPr>
          <p:cNvSpPr>
            <a:spLocks noGrp="1"/>
          </p:cNvSpPr>
          <p:nvPr>
            <p:ph type="ftr" sz="quarter" idx="11"/>
          </p:nvPr>
        </p:nvSpPr>
        <p:spPr>
          <a:xfrm>
            <a:off x="0" y="8685213"/>
            <a:ext cx="3536414"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161693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a:t>
            </a:fld>
            <a:endParaRPr lang="nl-NL"/>
          </a:p>
        </p:txBody>
      </p:sp>
      <p:sp>
        <p:nvSpPr>
          <p:cNvPr id="5" name="Tijdelijke aanduiding voor voettekst 4">
            <a:extLst>
              <a:ext uri="{FF2B5EF4-FFF2-40B4-BE49-F238E27FC236}">
                <a16:creationId xmlns:a16="http://schemas.microsoft.com/office/drawing/2014/main" id="{56FAAC0D-E3AA-4D2E-A47E-244E5DF3D762}"/>
              </a:ext>
            </a:extLst>
          </p:cNvPr>
          <p:cNvSpPr>
            <a:spLocks noGrp="1"/>
          </p:cNvSpPr>
          <p:nvPr>
            <p:ph type="ftr" sz="quarter" idx="11"/>
          </p:nvPr>
        </p:nvSpPr>
        <p:spPr>
          <a:xfrm>
            <a:off x="-1" y="8685213"/>
            <a:ext cx="3569465"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2273337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charset="0"/>
                <a:ea typeface="+mn-ea"/>
                <a:cs typeface="+mn-cs"/>
              </a:rPr>
              <a:t>Werkvorm</a:t>
            </a:r>
            <a:r>
              <a:rPr kumimoji="0" lang="nl-NL" sz="1200" b="0" i="0" u="none" strike="noStrike" kern="1200" cap="none" spc="0" normalizeH="0" baseline="0" noProof="0" dirty="0">
                <a:ln>
                  <a:noFill/>
                </a:ln>
                <a:effectLst/>
                <a:uLnTx/>
                <a:uFillTx/>
                <a:latin typeface="Arial" charset="0"/>
                <a:ea typeface="+mn-ea"/>
                <a:cs typeface="+mn-cs"/>
              </a:rPr>
              <a:t>: zelfreflectie op eigen casus</a:t>
            </a: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u="none" strike="noStrike" kern="1200" cap="none" spc="0" normalizeH="0" baseline="0" noProof="0" dirty="0">
                <a:ln>
                  <a:noFill/>
                </a:ln>
                <a:effectLst/>
                <a:uLnTx/>
                <a:uFillTx/>
                <a:latin typeface="Arial" charset="0"/>
                <a:ea typeface="+mn-ea"/>
                <a:cs typeface="+mn-cs"/>
              </a:rPr>
              <a:t>: Vooraf is gevraagd (mits het programma is gevolgd) in het kader van </a:t>
            </a:r>
            <a:r>
              <a:rPr lang="nl-NL" dirty="0"/>
              <a:t>de reflectievraag</a:t>
            </a:r>
            <a:r>
              <a:rPr kumimoji="0" lang="nl-NL" sz="1200" b="0" i="0" u="none" strike="noStrike" kern="1200" cap="none" spc="0" normalizeH="0" baseline="0" noProof="0" dirty="0">
                <a:ln>
                  <a:noFill/>
                </a:ln>
                <a:effectLst/>
                <a:uLnTx/>
                <a:uFillTx/>
                <a:latin typeface="Arial" charset="0"/>
                <a:ea typeface="+mn-ea"/>
                <a:cs typeface="+mn-cs"/>
              </a:rPr>
              <a:t> Overbehandeling </a:t>
            </a:r>
            <a:r>
              <a:rPr lang="nl-NL" dirty="0" err="1"/>
              <a:t>vs</a:t>
            </a:r>
            <a:r>
              <a:rPr lang="nl-NL" dirty="0"/>
              <a:t> </a:t>
            </a:r>
            <a:r>
              <a:rPr lang="nl-NL" dirty="0" err="1"/>
              <a:t>onderbehandeling</a:t>
            </a:r>
            <a:r>
              <a:rPr lang="nl-NL" dirty="0"/>
              <a:t> dat</a:t>
            </a:r>
            <a:r>
              <a:rPr kumimoji="0" lang="nl-NL" sz="1200" b="0" i="0" u="none" strike="noStrike" kern="1200" cap="none" spc="0" normalizeH="0" baseline="0" noProof="0" dirty="0">
                <a:ln>
                  <a:noFill/>
                </a:ln>
                <a:effectLst/>
                <a:uLnTx/>
                <a:uFillTx/>
                <a:latin typeface="Arial" charset="0"/>
                <a:ea typeface="+mn-ea"/>
                <a:cs typeface="+mn-cs"/>
              </a:rPr>
              <a:t> deelnemers een casus opsturen en meenemen. Voordat een of enkele casussen plenair worden besproken, zie volgende dia, de deelnemers een paar minuten laten nadenken over de vragen op de dia. Vervolgens afhankelijk van de tijd een of enkele casussen bespreken, zie volgende dia. Ter verduidelijking, het KNMG rapport ‘Niet alles wat kan hoeft (2015) heeft in bijlage 4 de begrippen uitgewerkt en onderzoek naar gedaan onder zorgverleners en burgers. Zij geven de volgende begripsomschrijving voor ‘curatief </a:t>
            </a:r>
            <a:r>
              <a:rPr kumimoji="0" lang="nl-NL" sz="1200" b="0" i="0" u="none" strike="noStrike" kern="1200" cap="none" spc="0" normalizeH="0" baseline="0" noProof="0" dirty="0" err="1">
                <a:ln>
                  <a:noFill/>
                </a:ln>
                <a:effectLst/>
                <a:uLnTx/>
                <a:uFillTx/>
                <a:latin typeface="Arial" charset="0"/>
                <a:ea typeface="+mn-ea"/>
                <a:cs typeface="+mn-cs"/>
              </a:rPr>
              <a:t>overbehandelen</a:t>
            </a:r>
            <a:r>
              <a:rPr kumimoji="0" lang="nl-NL" sz="1200" b="0" i="0" u="none" strike="noStrike" kern="1200" cap="none" spc="0" normalizeH="0" baseline="0" noProof="0" dirty="0">
                <a:ln>
                  <a:noFill/>
                </a:ln>
                <a:effectLst/>
                <a:uLnTx/>
                <a:uFillTx/>
                <a:latin typeface="Arial" charset="0"/>
                <a:ea typeface="+mn-ea"/>
                <a:cs typeface="+mn-cs"/>
              </a:rPr>
              <a:t>’: ziektegerichte behandeling die op genezing of levensverlenging zijn gericht maar die in hun uitwerking onwenselijk zijn; voor ‘palliatief onderbehandelen’: in de laatste levensfase onvoldoende palliatieve zorg krijgen.</a:t>
            </a:r>
            <a:r>
              <a:rPr lang="nl-NL" dirty="0"/>
              <a:t> </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a:defRPr/>
            </a:pPr>
            <a:r>
              <a:rPr kumimoji="0" lang="nl-NL" sz="1200" b="0" i="0" u="none" strike="noStrike" kern="1200" cap="none" spc="0" normalizeH="0" baseline="0" noProof="0" dirty="0">
                <a:ln>
                  <a:noFill/>
                </a:ln>
                <a:effectLst/>
                <a:uLnTx/>
                <a:uFillTx/>
                <a:latin typeface="Arial"/>
                <a:cs typeface="Arial"/>
              </a:rPr>
              <a:t>Volgende dia: plenaire bespreekpunten casus </a:t>
            </a:r>
            <a:r>
              <a:rPr lang="nl-NL" dirty="0" err="1">
                <a:latin typeface="Arial"/>
                <a:cs typeface="Arial"/>
              </a:rPr>
              <a:t>overbehandelen</a:t>
            </a:r>
            <a:r>
              <a:rPr lang="nl-NL" dirty="0">
                <a:latin typeface="Arial"/>
                <a:cs typeface="Arial"/>
              </a:rPr>
              <a:t> </a:t>
            </a:r>
            <a:r>
              <a:rPr lang="nl-NL" dirty="0" err="1">
                <a:latin typeface="Arial"/>
                <a:cs typeface="Arial"/>
              </a:rPr>
              <a:t>vs</a:t>
            </a:r>
            <a:r>
              <a:rPr lang="nl-NL" dirty="0">
                <a:latin typeface="Arial"/>
                <a:cs typeface="Arial"/>
              </a:rPr>
              <a:t> </a:t>
            </a:r>
            <a:r>
              <a:rPr lang="nl-NL" dirty="0" err="1">
                <a:latin typeface="Arial"/>
                <a:cs typeface="Arial"/>
              </a:rPr>
              <a:t>onderbehandelen</a:t>
            </a:r>
            <a:endParaRPr kumimoji="0" lang="nl-NL" sz="1200" b="0" i="0" u="none" strike="noStrike" kern="1200" cap="none" spc="0" normalizeH="0" baseline="0" noProof="0" dirty="0" err="1">
              <a:ln>
                <a:noFill/>
              </a:ln>
              <a:effectLst/>
              <a:uLnTx/>
              <a:uFillTx/>
              <a:latin typeface="Arial"/>
              <a:cs typeface="+mn-cs"/>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20</a:t>
            </a:fld>
            <a:endParaRPr lang="nl-NL"/>
          </a:p>
        </p:txBody>
      </p:sp>
      <p:sp>
        <p:nvSpPr>
          <p:cNvPr id="5" name="Tijdelijke aanduiding voor voettekst 4">
            <a:extLst>
              <a:ext uri="{FF2B5EF4-FFF2-40B4-BE49-F238E27FC236}">
                <a16:creationId xmlns:a16="http://schemas.microsoft.com/office/drawing/2014/main" id="{77808EC5-47CA-4A32-A995-62F404A56A86}"/>
              </a:ext>
            </a:extLst>
          </p:cNvPr>
          <p:cNvSpPr>
            <a:spLocks noGrp="1"/>
          </p:cNvSpPr>
          <p:nvPr>
            <p:ph type="ftr" sz="quarter" idx="11"/>
          </p:nvPr>
        </p:nvSpPr>
        <p:spPr>
          <a:xfrm>
            <a:off x="-1" y="8685213"/>
            <a:ext cx="3624549"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3732315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discussie/groepsgesprek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Bespreken: moet je als zorgverlener altijd mee gaan met de wens van de patiënt? Wat is jouw professionele standaard als arts? Rol verpleegkundige in deze? Wanneer is het voor jou zinloos handelen? En wat is voor jou passende zorgverlening in de laatste levensfase?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cijfers overbehandeling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21</a:t>
            </a:fld>
            <a:endParaRPr lang="nl-NL"/>
          </a:p>
        </p:txBody>
      </p:sp>
      <p:sp>
        <p:nvSpPr>
          <p:cNvPr id="5" name="Tijdelijke aanduiding voor voettekst 4">
            <a:extLst>
              <a:ext uri="{FF2B5EF4-FFF2-40B4-BE49-F238E27FC236}">
                <a16:creationId xmlns:a16="http://schemas.microsoft.com/office/drawing/2014/main" id="{E0A1909A-42A5-4BFE-BCA5-34CA87803616}"/>
              </a:ext>
            </a:extLst>
          </p:cNvPr>
          <p:cNvSpPr>
            <a:spLocks noGrp="1"/>
          </p:cNvSpPr>
          <p:nvPr>
            <p:ph type="ftr" sz="quarter" idx="11"/>
          </p:nvPr>
        </p:nvSpPr>
        <p:spPr>
          <a:xfrm>
            <a:off x="0" y="8685213"/>
            <a:ext cx="3558448"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912814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Werkvorm</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kort toelichten</a:t>
            </a:r>
          </a:p>
          <a:p>
            <a:pPr algn="l"/>
            <a:r>
              <a:rPr kumimoji="0" lang="nl-NL" sz="1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Inhoud</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lang="nl-NL" sz="1200" b="0" i="0" u="none" strike="noStrike" baseline="0" dirty="0">
                <a:solidFill>
                  <a:srgbClr val="00004D"/>
                </a:solidFill>
                <a:latin typeface="Arial" panose="020B0604020202020204" pitchFamily="34" charset="0"/>
                <a:cs typeface="Arial" panose="020B0604020202020204" pitchFamily="34" charset="0"/>
              </a:rPr>
              <a:t>In een samenwerking tussen </a:t>
            </a:r>
            <a:r>
              <a:rPr lang="nl-NL" sz="1200" b="0" i="0" u="none" strike="noStrike" baseline="0" dirty="0" err="1">
                <a:solidFill>
                  <a:srgbClr val="00004D"/>
                </a:solidFill>
                <a:latin typeface="Arial" panose="020B0604020202020204" pitchFamily="34" charset="0"/>
                <a:cs typeface="Arial" panose="020B0604020202020204" pitchFamily="34" charset="0"/>
              </a:rPr>
              <a:t>Vektis</a:t>
            </a:r>
            <a:r>
              <a:rPr lang="nl-NL" sz="1200" b="0" i="0" u="none" strike="noStrike" baseline="0" dirty="0">
                <a:solidFill>
                  <a:srgbClr val="00004D"/>
                </a:solidFill>
                <a:latin typeface="Arial" panose="020B0604020202020204" pitchFamily="34" charset="0"/>
                <a:cs typeface="Arial" panose="020B0604020202020204" pitchFamily="34" charset="0"/>
              </a:rPr>
              <a:t> en IKNL is gekeken naar potentiële overbehandeling in de laatste maand van het leven bij patiënten met kanker in 2017. Potentiele overbehandeling is hier gedefinieerd als de aanwezigheid van een of meer van de volgende 6 items in de laatste maand van het leven: chemotherapie ontvangen, opname op de intensive care, meer dan 14 ligdagen in het ziekenhuis, meer dan 1 ziekenhuisopname, meer dan 1 bezoek aan de spoedeisende hulp, overleden in het ziekenhuis. Het is belangrijk te beseffen dat deze zes items van potentiële overbehandeling alleen op groepsniveau van betekenis zijn. Voor het individu kan meer dan één ziekenhuisopname in de laatste maand van het leven nog zinvol zijn geweest, maar op populatieniveau kan een hoog percentage ziekenhuisopnames een indicator van gebrek aan proactieve zorgplanning zijn.</a:t>
            </a: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lgn="l"/>
            <a:r>
              <a:rPr lang="nl-NL" sz="1200" b="0" i="0" u="none" strike="noStrike" baseline="0" dirty="0">
                <a:solidFill>
                  <a:srgbClr val="00004D"/>
                </a:solidFill>
                <a:latin typeface="CenturyGothic"/>
              </a:rPr>
              <a:t>In Nederland heeft ruim één-derde (34%) van de overleden mensen met kanker te maken gehad met potentiële overbehandeling, 12% van de mensen die overleden met of aan kanker bezocht de spoedeisende hulp meer dan één keer in de laatste maand, 9% werd nog meer dan één keer opgenomen in de laatste maand van het leven, 8% had in de laatste maand meer dan 14 ligdagen, 6% werd opgenomen op de intensive care.</a:t>
            </a:r>
          </a:p>
          <a:p>
            <a:pPr algn="l"/>
            <a:r>
              <a:rPr kumimoji="0" lang="nl-NL" sz="1200" b="0" i="0" u="none" strike="noStrike" kern="1200" cap="none" spc="0" normalizeH="0" baseline="0" noProof="0" dirty="0">
                <a:ln>
                  <a:noFill/>
                </a:ln>
                <a:solidFill>
                  <a:srgbClr val="00004D"/>
                </a:solidFill>
                <a:effectLst/>
                <a:uLnTx/>
                <a:uFillTx/>
                <a:latin typeface="CenturyGothic"/>
                <a:ea typeface="+mn-ea"/>
                <a:cs typeface="Arial" panose="020B0604020202020204" pitchFamily="34" charset="0"/>
              </a:rPr>
              <a:t>Zie ook rapport</a:t>
            </a:r>
            <a:r>
              <a:rPr lang="nl-NL" b="0" i="0" dirty="0">
                <a:solidFill>
                  <a:srgbClr val="323157"/>
                </a:solidFill>
                <a:effectLst/>
                <a:latin typeface="Minion W01"/>
              </a:rPr>
              <a:t> ‘Kankerzorg in beeld: Uitgezaaide kanker in beeld’ (IKNL, 2020)</a:t>
            </a: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Volgende dia: stellingen</a:t>
            </a:r>
            <a:endParaRPr lang="nl-NL" dirty="0">
              <a:latin typeface="Arial" panose="020B0604020202020204" pitchFamily="34" charset="0"/>
              <a:cs typeface="Arial" panose="020B0604020202020204" pitchFamily="34" charset="0"/>
            </a:endParaRPr>
          </a:p>
        </p:txBody>
      </p:sp>
      <p:sp>
        <p:nvSpPr>
          <p:cNvPr id="4" name="Tijdelijke aanduiding voor voettekst 3"/>
          <p:cNvSpPr>
            <a:spLocks noGrp="1"/>
          </p:cNvSpPr>
          <p:nvPr>
            <p:ph type="ftr" sz="quarter" idx="4"/>
          </p:nvPr>
        </p:nvSpPr>
        <p:spPr/>
        <p:txBody>
          <a:bodyPr/>
          <a:lstStyle/>
          <a:p>
            <a:r>
              <a:rPr lang="nl-NL"/>
              <a:t>Workshop Complexe omstandigheden,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22</a:t>
            </a:fld>
            <a:endParaRPr lang="nl-NL"/>
          </a:p>
        </p:txBody>
      </p:sp>
    </p:spTree>
    <p:extLst>
      <p:ext uri="{BB962C8B-B14F-4D97-AF65-F5344CB8AC3E}">
        <p14:creationId xmlns:p14="http://schemas.microsoft.com/office/powerpoint/2010/main" val="1095724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100" b="0" i="0" u="sng" strike="noStrike" kern="1200" cap="none" spc="0" normalizeH="0" baseline="0" noProof="0">
                <a:ln>
                  <a:noFill/>
                </a:ln>
                <a:solidFill>
                  <a:srgbClr val="000000"/>
                </a:solidFill>
                <a:effectLst/>
                <a:uLnTx/>
                <a:uFillTx/>
                <a:latin typeface="Arial" charset="0"/>
                <a:ea typeface="+mn-ea"/>
                <a:cs typeface="+mn-cs"/>
              </a:rPr>
              <a:t>Werkvorm</a:t>
            </a:r>
            <a:r>
              <a:rPr kumimoji="0" lang="nl-NL" sz="1100" b="0" i="0" u="none" strike="noStrike" kern="1200" cap="none" spc="0" normalizeH="0" baseline="0" noProof="0">
                <a:ln>
                  <a:noFill/>
                </a:ln>
                <a:solidFill>
                  <a:srgbClr val="000000"/>
                </a:solidFill>
                <a:effectLst/>
                <a:uLnTx/>
                <a:uFillTx/>
                <a:latin typeface="Arial" charset="0"/>
                <a:ea typeface="+mn-ea"/>
                <a:cs typeface="+mn-cs"/>
              </a:rPr>
              <a:t>: discussie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100" b="0" i="0" u="sng" strike="noStrike" kern="1200" cap="none" spc="0" normalizeH="0" baseline="0" noProof="0">
                <a:ln>
                  <a:noFill/>
                </a:ln>
                <a:solidFill>
                  <a:srgbClr val="000000"/>
                </a:solidFill>
                <a:effectLst/>
                <a:uLnTx/>
                <a:uFillTx/>
                <a:latin typeface="Arial" charset="0"/>
                <a:ea typeface="+mn-ea"/>
                <a:cs typeface="+mn-cs"/>
              </a:rPr>
              <a:t>Inhoud</a:t>
            </a:r>
            <a:r>
              <a:rPr kumimoji="0" lang="nl-NL" sz="1100" b="0" i="0" u="none" strike="noStrike" kern="1200" cap="none" spc="0" normalizeH="0" baseline="0" noProof="0">
                <a:ln>
                  <a:noFill/>
                </a:ln>
                <a:solidFill>
                  <a:srgbClr val="000000"/>
                </a:solidFill>
                <a:effectLst/>
                <a:uLnTx/>
                <a:uFillTx/>
                <a:latin typeface="Arial" charset="0"/>
                <a:ea typeface="+mn-ea"/>
                <a:cs typeface="+mn-cs"/>
              </a:rPr>
              <a:t>: Indien er nog aspecten niet besproken zijn over of anderszins, enkele stellingen. Welke stelling is afhankelijk van de discussie die al is gevoerd en welk onderwerp nog niet of te weinig aan de orde is geweest.</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Arial" charset="0"/>
                <a:ea typeface="+mn-ea"/>
                <a:cs typeface="+mn-cs"/>
              </a:rPr>
              <a:t>Stelling zes heeft overeenkomsten met het kwaliteitskader palliatieve zorg Nederland, domein10, het ethische aspect.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1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Arial" charset="0"/>
                <a:ea typeface="+mn-ea"/>
                <a:cs typeface="+mn-cs"/>
              </a:rPr>
              <a:t>Volgende dia: openingsdia ‘Verlangen naar het einde’ </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23</a:t>
            </a:fld>
            <a:endParaRPr lang="nl-NL"/>
          </a:p>
        </p:txBody>
      </p:sp>
      <p:sp>
        <p:nvSpPr>
          <p:cNvPr id="5" name="Tijdelijke aanduiding voor voettekst 4">
            <a:extLst>
              <a:ext uri="{FF2B5EF4-FFF2-40B4-BE49-F238E27FC236}">
                <a16:creationId xmlns:a16="http://schemas.microsoft.com/office/drawing/2014/main" id="{7DCBF8A7-731B-4F8F-B88A-771D8E839715}"/>
              </a:ext>
            </a:extLst>
          </p:cNvPr>
          <p:cNvSpPr>
            <a:spLocks noGrp="1"/>
          </p:cNvSpPr>
          <p:nvPr>
            <p:ph type="ftr" sz="quarter" idx="11"/>
          </p:nvPr>
        </p:nvSpPr>
        <p:spPr>
          <a:xfrm>
            <a:off x="0" y="8685213"/>
            <a:ext cx="3525398"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3741436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mn-cs"/>
              </a:rPr>
              <a:t>Openingsdia laatste onderdeel van deze workshop</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Arial" charset="0"/>
                <a:ea typeface="+mn-ea"/>
                <a:cs typeface="+mn-cs"/>
              </a:rPr>
              <a:t>Volgende dia: programma</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24</a:t>
            </a:fld>
            <a:endParaRPr lang="nl-NL"/>
          </a:p>
        </p:txBody>
      </p:sp>
      <p:sp>
        <p:nvSpPr>
          <p:cNvPr id="5" name="Tijdelijke aanduiding voor voettekst 4">
            <a:extLst>
              <a:ext uri="{FF2B5EF4-FFF2-40B4-BE49-F238E27FC236}">
                <a16:creationId xmlns:a16="http://schemas.microsoft.com/office/drawing/2014/main" id="{A6357DCE-08D4-4126-ADD4-E94B788CDFA7}"/>
              </a:ext>
            </a:extLst>
          </p:cNvPr>
          <p:cNvSpPr>
            <a:spLocks noGrp="1"/>
          </p:cNvSpPr>
          <p:nvPr>
            <p:ph type="ftr" sz="quarter" idx="11"/>
          </p:nvPr>
        </p:nvSpPr>
        <p:spPr>
          <a:xfrm>
            <a:off x="0" y="8685213"/>
            <a:ext cx="3580482"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1230530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laten lezen/kort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focus is euthanasie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reflectievraag 'lastige vragen'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25</a:t>
            </a:fld>
            <a:endParaRPr lang="nl-NL"/>
          </a:p>
        </p:txBody>
      </p:sp>
      <p:sp>
        <p:nvSpPr>
          <p:cNvPr id="5" name="Tijdelijke aanduiding voor voettekst 4">
            <a:extLst>
              <a:ext uri="{FF2B5EF4-FFF2-40B4-BE49-F238E27FC236}">
                <a16:creationId xmlns:a16="http://schemas.microsoft.com/office/drawing/2014/main" id="{87392D19-FDC9-498F-9F7F-98970B90C66B}"/>
              </a:ext>
            </a:extLst>
          </p:cNvPr>
          <p:cNvSpPr>
            <a:spLocks noGrp="1"/>
          </p:cNvSpPr>
          <p:nvPr>
            <p:ph type="ftr" sz="quarter" idx="11"/>
          </p:nvPr>
        </p:nvSpPr>
        <p:spPr>
          <a:xfrm>
            <a:off x="0" y="8685213"/>
            <a:ext cx="3602516"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1383480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charset="0"/>
                <a:ea typeface="+mn-ea"/>
                <a:cs typeface="+mn-cs"/>
              </a:rPr>
              <a:t>Werkvorm</a:t>
            </a:r>
            <a:r>
              <a:rPr kumimoji="0" lang="nl-NL" sz="1200" b="0" i="0" u="none" strike="noStrike" kern="1200" cap="none" spc="0" normalizeH="0" baseline="0" noProof="0" dirty="0">
                <a:ln>
                  <a:noFill/>
                </a:ln>
                <a:effectLst/>
                <a:uLnTx/>
                <a:uFillTx/>
                <a:latin typeface="Arial" charset="0"/>
                <a:ea typeface="+mn-ea"/>
                <a:cs typeface="+mn-cs"/>
              </a:rPr>
              <a:t>: groepsgesprek</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u="none" strike="noStrike" kern="1200" cap="none" spc="0" normalizeH="0" baseline="0" noProof="0" dirty="0">
                <a:ln>
                  <a:noFill/>
                </a:ln>
                <a:effectLst/>
                <a:uLnTx/>
                <a:uFillTx/>
                <a:latin typeface="Arial" charset="0"/>
                <a:ea typeface="+mn-ea"/>
                <a:cs typeface="+mn-cs"/>
              </a:rPr>
              <a:t>: Praten over menswaardig sterven om het ondraaglijk lijden niet te hoeven. Verdiepen op menswaardig sterven. Verschil tussen sedatie en euthanasie</a:t>
            </a:r>
            <a:r>
              <a:rPr lang="nl-NL" dirty="0">
                <a:cs typeface="Arial"/>
              </a:rPr>
              <a:t>.</a:t>
            </a:r>
            <a:endParaRPr lang="nl-NL" sz="1200" b="0" i="0" u="none" strike="noStrike" kern="1200" cap="none" spc="0" baseline="0" noProof="0" dirty="0">
              <a:latin typeface="Arial" charset="0"/>
              <a:cs typeface="Arial"/>
            </a:endParaRPr>
          </a:p>
          <a:p>
            <a:pPr>
              <a:defRPr/>
            </a:pPr>
            <a:r>
              <a:rPr kumimoji="0" lang="nl-NL" sz="1200" b="0" i="0" u="none" strike="noStrike" kern="1200" cap="none" spc="0" normalizeH="0" baseline="0" noProof="0" dirty="0">
                <a:ln>
                  <a:noFill/>
                </a:ln>
                <a:effectLst/>
                <a:uLnTx/>
                <a:uFillTx/>
                <a:latin typeface="Arial" charset="0"/>
                <a:ea typeface="+mn-ea"/>
                <a:cs typeface="+mn-cs"/>
              </a:rPr>
              <a:t>De antwoorden van de deelnemers op deze vraag worden voorafgaand aan de workshop bij de docent aangeleverd. Focus op Euthanasie. VSED en Palliatieve sedatie komen bij workshop ‘Zorg rondom het </a:t>
            </a:r>
            <a:r>
              <a:rPr lang="nl-NL" dirty="0"/>
              <a:t>einde van het leven</a:t>
            </a:r>
            <a:r>
              <a:rPr kumimoji="0" lang="nl-NL" sz="1200" b="0" i="0" u="none" strike="noStrike" kern="1200" cap="none" spc="0" normalizeH="0" baseline="0" noProof="0" dirty="0">
                <a:ln>
                  <a:noFill/>
                </a:ln>
                <a:effectLst/>
                <a:uLnTx/>
                <a:uFillTx/>
                <a:latin typeface="Arial" charset="0"/>
                <a:ea typeface="+mn-ea"/>
                <a:cs typeface="+mn-cs"/>
              </a:rPr>
              <a:t>’ ter sprake.</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charset="0"/>
                <a:ea typeface="+mn-ea"/>
                <a:cs typeface="+mn-cs"/>
              </a:rPr>
              <a:t>Volgende dia: casus Euthanasieverzoek</a:t>
            </a:r>
            <a:endParaRPr lang="nl-NL" sz="1200" b="0" i="0" u="none" strike="noStrike" kern="1200" cap="none" spc="0" baseline="0" noProof="0" dirty="0">
              <a:latin typeface="Arial" charset="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26</a:t>
            </a:fld>
            <a:endParaRPr lang="nl-NL"/>
          </a:p>
        </p:txBody>
      </p:sp>
      <p:sp>
        <p:nvSpPr>
          <p:cNvPr id="5" name="Tijdelijke aanduiding voor voettekst 4">
            <a:extLst>
              <a:ext uri="{FF2B5EF4-FFF2-40B4-BE49-F238E27FC236}">
                <a16:creationId xmlns:a16="http://schemas.microsoft.com/office/drawing/2014/main" id="{77E30390-D242-4920-BD8A-1B9D2AC2BF09}"/>
              </a:ext>
            </a:extLst>
          </p:cNvPr>
          <p:cNvSpPr>
            <a:spLocks noGrp="1"/>
          </p:cNvSpPr>
          <p:nvPr>
            <p:ph type="ftr" sz="quarter" idx="11"/>
          </p:nvPr>
        </p:nvSpPr>
        <p:spPr>
          <a:xfrm>
            <a:off x="0" y="8685213"/>
            <a:ext cx="3429000"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1732898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casus lezen</a:t>
            </a:r>
          </a:p>
          <a:p>
            <a:pPr>
              <a:defRPr/>
            </a:pPr>
            <a:r>
              <a:rPr kumimoji="0" lang="nl-NL" sz="1200" b="0" i="0" u="sng" strike="noStrike" kern="1200" cap="none" spc="0" normalizeH="0" baseline="0" noProof="0" dirty="0">
                <a:ln>
                  <a:noFill/>
                </a:ln>
                <a:effectLst/>
                <a:uLnTx/>
                <a:uFillTx/>
                <a:latin typeface="Arial" charset="0"/>
                <a:ea typeface="+mn-ea"/>
                <a:cs typeface="+mn-cs"/>
              </a:rPr>
              <a:t>Inhoud</a:t>
            </a:r>
            <a:r>
              <a:rPr kumimoji="0" lang="nl-NL" sz="1200" b="0" i="0" u="none" strike="noStrike" kern="1200" cap="none" spc="0" normalizeH="0" baseline="0" noProof="0" dirty="0">
                <a:ln>
                  <a:noFill/>
                </a:ln>
                <a:effectLst/>
                <a:uLnTx/>
                <a:uFillTx/>
                <a:latin typeface="Arial" charset="0"/>
                <a:ea typeface="+mn-ea"/>
                <a:cs typeface="+mn-cs"/>
              </a:rPr>
              <a:t>: De casus komt uit het jaarverslag 2016 Regionale Toetsingscommissie Euthanasie (RTE) vandaar dat de meneer geen naam of initiale heeft. Op de volgende dia staan vragen om wat te doen als zorgverlener wanneer je zo’n verzoek krijgt. Kijk ook naar </a:t>
            </a:r>
            <a:r>
              <a:rPr lang="nl-NL" dirty="0"/>
              <a:t>de rol van </a:t>
            </a:r>
            <a:r>
              <a:rPr kumimoji="0" lang="nl-NL" sz="1200" b="0" i="0" u="none" strike="noStrike" kern="1200" cap="none" spc="0" normalizeH="0" baseline="0" noProof="0" dirty="0">
                <a:ln>
                  <a:noFill/>
                </a:ln>
                <a:effectLst/>
                <a:uLnTx/>
                <a:uFillTx/>
                <a:latin typeface="Arial" charset="0"/>
                <a:ea typeface="+mn-ea"/>
                <a:cs typeface="+mn-cs"/>
              </a:rPr>
              <a:t>verpleegkundigen (en eventueel andere disciplines als hier deelnemers van in de groep zitten) wat </a:t>
            </a:r>
            <a:r>
              <a:rPr lang="nl-NL" dirty="0"/>
              <a:t>zij kunnen</a:t>
            </a:r>
            <a:r>
              <a:rPr kumimoji="0" lang="nl-NL" sz="1200" b="0" i="0" u="none" strike="noStrike" kern="1200" cap="none" spc="0" normalizeH="0" baseline="0" noProof="0" dirty="0">
                <a:ln>
                  <a:noFill/>
                </a:ln>
                <a:effectLst/>
                <a:uLnTx/>
                <a:uFillTx/>
                <a:latin typeface="Arial" charset="0"/>
                <a:ea typeface="+mn-ea"/>
                <a:cs typeface="+mn-cs"/>
              </a:rPr>
              <a:t> doen </a:t>
            </a:r>
            <a:r>
              <a:rPr lang="nl-NL" dirty="0"/>
              <a:t>wanneer </a:t>
            </a:r>
            <a:r>
              <a:rPr kumimoji="0" lang="nl-NL" sz="1200" b="0" i="0" u="none" strike="noStrike" kern="1200" cap="none" spc="0" normalizeH="0" baseline="0" noProof="0" dirty="0">
                <a:ln>
                  <a:noFill/>
                </a:ln>
                <a:effectLst/>
                <a:uLnTx/>
                <a:uFillTx/>
                <a:latin typeface="Arial" charset="0"/>
                <a:ea typeface="+mn-ea"/>
                <a:cs typeface="+mn-cs"/>
              </a:rPr>
              <a:t>een patiënt dit verzoek heeft.</a:t>
            </a:r>
            <a:r>
              <a:rPr lang="nl-NL" dirty="0"/>
              <a:t> </a:t>
            </a:r>
            <a:endParaRPr lang="nl-NL" sz="1200" b="0" i="0" u="none" strike="noStrike" kern="1200" cap="none" spc="0" baseline="0" noProof="0" dirty="0">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vragen beoordelen casus euthanasie verzoek</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27</a:t>
            </a:fld>
            <a:endParaRPr lang="nl-NL"/>
          </a:p>
        </p:txBody>
      </p:sp>
      <p:sp>
        <p:nvSpPr>
          <p:cNvPr id="5" name="Tijdelijke aanduiding voor voettekst 4">
            <a:extLst>
              <a:ext uri="{FF2B5EF4-FFF2-40B4-BE49-F238E27FC236}">
                <a16:creationId xmlns:a16="http://schemas.microsoft.com/office/drawing/2014/main" id="{F4A81B71-D522-4848-8952-285836C502EB}"/>
              </a:ext>
            </a:extLst>
          </p:cNvPr>
          <p:cNvSpPr>
            <a:spLocks noGrp="1"/>
          </p:cNvSpPr>
          <p:nvPr>
            <p:ph type="ftr" sz="quarter" idx="11"/>
          </p:nvPr>
        </p:nvSpPr>
        <p:spPr>
          <a:xfrm>
            <a:off x="0" y="8685213"/>
            <a:ext cx="3525398"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3163037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in groepjes discussiëren over welke stappen er moeten plaatsvinden.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Dit op een flap zetten en presenteren voor de groep.</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Gezamenlijk komen tot hoe geef je inhoud aan de zorgvuldigheidseisen die een euthanasieverzoek vraagt. Zie hiervoor het jaarverslag RTE 2017, hoofdstuk 2, inleiding pagina 25 en de casus beoordeling casus 2016-90 Kanker (jaarverslag RTE 2016: p 27-28). Rouwverwerking bij nabestaande als taak voor de zorgverlener. Bespreek ook de nazorg bij nabestaanden (partner, kinderen). Besteed je hier aandacht aan? Zo ja, wanneer en hoe?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effectLst/>
                <a:uLnTx/>
                <a:uFillTx/>
                <a:latin typeface="Arial" charset="0"/>
                <a:ea typeface="+mn-ea"/>
                <a:cs typeface="+mn-cs"/>
              </a:rPr>
              <a:t>Volgende dia: </a:t>
            </a:r>
            <a:r>
              <a:rPr kumimoji="0" lang="nl-NL" sz="1200" b="0" i="0" u="none" strike="noStrike" kern="1200" cap="none" spc="0" normalizeH="0" baseline="0" noProof="0" dirty="0">
                <a:ln>
                  <a:noFill/>
                </a:ln>
                <a:solidFill>
                  <a:srgbClr val="000000"/>
                </a:solidFill>
                <a:effectLst/>
                <a:uLnTx/>
                <a:uFillTx/>
                <a:latin typeface="Arial"/>
                <a:cs typeface="Arial"/>
              </a:rPr>
              <a:t>evaluatie workshop Complexe omstandigheden</a:t>
            </a:r>
            <a:endParaRPr lang="nl-NL" sz="1200" b="0" i="0" u="none" strike="noStrike" kern="1200" cap="none" spc="0" baseline="0" noProof="0" dirty="0">
              <a:latin typeface="Arial" charset="0"/>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28</a:t>
            </a:fld>
            <a:endParaRPr lang="nl-NL"/>
          </a:p>
        </p:txBody>
      </p:sp>
      <p:sp>
        <p:nvSpPr>
          <p:cNvPr id="5" name="Tijdelijke aanduiding voor voettekst 4">
            <a:extLst>
              <a:ext uri="{FF2B5EF4-FFF2-40B4-BE49-F238E27FC236}">
                <a16:creationId xmlns:a16="http://schemas.microsoft.com/office/drawing/2014/main" id="{EE91E4E4-2E3E-49B9-87E2-A0EEECD9E1EB}"/>
              </a:ext>
            </a:extLst>
          </p:cNvPr>
          <p:cNvSpPr>
            <a:spLocks noGrp="1"/>
          </p:cNvSpPr>
          <p:nvPr>
            <p:ph type="ftr" sz="quarter" idx="11"/>
          </p:nvPr>
        </p:nvSpPr>
        <p:spPr>
          <a:xfrm>
            <a:off x="-1" y="8685213"/>
            <a:ext cx="3569465"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3079194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Arial" charset="0"/>
                <a:ea typeface="+mn-ea"/>
                <a:cs typeface="+mn-cs"/>
              </a:rPr>
              <a:t>Bij voldoende tijd, circa 5-10 minuten.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Arial" charset="0"/>
                <a:ea typeface="+mn-ea"/>
                <a:cs typeface="+mn-cs"/>
              </a:rPr>
              <a:t>Ter afronding van de workshop een korte evaluatie.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1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Arial" charset="0"/>
                <a:ea typeface="+mn-ea"/>
                <a:cs typeface="+mn-cs"/>
              </a:rPr>
              <a:t>Volgende dia: bronvermeldingen</a:t>
            </a:r>
          </a:p>
          <a:p>
            <a:endParaRPr lang="nl-NL"/>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29</a:t>
            </a:fld>
            <a:endParaRPr lang="nl-NL"/>
          </a:p>
        </p:txBody>
      </p:sp>
      <p:sp>
        <p:nvSpPr>
          <p:cNvPr id="5" name="Tijdelijke aanduiding voor voettekst 4">
            <a:extLst>
              <a:ext uri="{FF2B5EF4-FFF2-40B4-BE49-F238E27FC236}">
                <a16:creationId xmlns:a16="http://schemas.microsoft.com/office/drawing/2014/main" id="{13BB9DAB-C6C2-4D8D-B1AE-02222D804CF2}"/>
              </a:ext>
            </a:extLst>
          </p:cNvPr>
          <p:cNvSpPr>
            <a:spLocks noGrp="1"/>
          </p:cNvSpPr>
          <p:nvPr>
            <p:ph type="ftr" sz="quarter" idx="11"/>
          </p:nvPr>
        </p:nvSpPr>
        <p:spPr>
          <a:xfrm>
            <a:off x="-1" y="8685213"/>
            <a:ext cx="3547431"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1287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kumimoji="0" lang="nl-NL" sz="1200" b="0" i="0" u="sng" strike="noStrike" kern="1200" cap="none" spc="0" normalizeH="0" baseline="0" noProof="0" dirty="0">
                <a:ln>
                  <a:noFill/>
                </a:ln>
                <a:solidFill>
                  <a:srgbClr val="000000"/>
                </a:solidFill>
                <a:effectLst/>
                <a:uLnTx/>
                <a:uFillTx/>
                <a:latin typeface="Arial"/>
                <a:cs typeface="Arial"/>
              </a:rPr>
              <a:t>Werkvorm</a:t>
            </a:r>
            <a:r>
              <a:rPr kumimoji="0" lang="nl-NL" sz="1200" b="0" i="0" u="none" strike="noStrike" kern="1200" cap="none" spc="0" normalizeH="0" baseline="0" noProof="0" dirty="0">
                <a:ln>
                  <a:noFill/>
                </a:ln>
                <a:solidFill>
                  <a:srgbClr val="000000"/>
                </a:solidFill>
                <a:effectLst/>
                <a:uLnTx/>
                <a:uFillTx/>
                <a:latin typeface="Arial"/>
                <a:cs typeface="Arial"/>
              </a:rPr>
              <a:t>: </a:t>
            </a:r>
            <a:r>
              <a:rPr lang="nl-NL" dirty="0">
                <a:solidFill>
                  <a:srgbClr val="000000"/>
                </a:solidFill>
                <a:latin typeface="Arial"/>
                <a:cs typeface="Arial"/>
              </a:rPr>
              <a:t>kort toelichten</a:t>
            </a:r>
            <a:endParaRPr kumimoji="0" lang="nl-NL" sz="1200" b="0" i="0" u="none" strike="noStrike" kern="1200" cap="none" spc="0" normalizeH="0" baseline="0" noProof="0" dirty="0">
              <a:ln>
                <a:noFill/>
              </a:ln>
              <a:solidFill>
                <a:srgbClr val="000000"/>
              </a:solidFill>
              <a:effectLst/>
              <a:uLnTx/>
              <a:uFillTx/>
              <a:latin typeface="Arial"/>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Deze workshop gaat over als de interactie tussen arts en patiënt, het zoeken naar gezamenlijkheid, niet lukt. Wanneer je dit bemerkt komt de vraag naar het waarom. Hoe komt het, welke achterliggende redenen of emoties, persoonlijke eigenschappen kunnen hier bij een rol spelen? Welke signaal heb ik gemist? Wanneer de interactie moeizaam verloopt kan een volgend consult lastig zijn. Het eerste onderdeel ‘De arts-patiëntrelatie in zwaar weer’ is de titel die uit de e-learning komt. In deze workshop wordt dit onderdeel benoemd als ‘lastige consulten’ omdat het hier eigenlijk over gaat. In het onderdeel ‘Moet alles wat kan?’ gaat het over curatieve overbehandeling </a:t>
            </a:r>
            <a:r>
              <a:rPr kumimoji="0" lang="nl-NL" sz="1200" b="0" i="0" u="none" strike="noStrike" kern="1200" cap="none" spc="0" normalizeH="0" baseline="0" noProof="0" dirty="0" err="1">
                <a:ln>
                  <a:noFill/>
                </a:ln>
                <a:solidFill>
                  <a:srgbClr val="000000"/>
                </a:solidFill>
                <a:effectLst/>
                <a:uLnTx/>
                <a:uFillTx/>
                <a:latin typeface="Arial" charset="0"/>
                <a:ea typeface="+mn-ea"/>
                <a:cs typeface="+mn-cs"/>
              </a:rPr>
              <a:t>vs</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palliatieve onderhandeling. Het laatste onderdeel ‘Verlangen naar het einde’ komen moeilijke vragen ter sprake in het consult zoals een euthanasiewens van een patiënt of het verlangen naar het einde en waar je als zorgverlener iets mee moet. Het Kwaliteitskader palliatieve zorg Nederland (2017) heeft ook aandacht voor complexe omstandigheden en de ethische-juridische aspecten, zie hiervoor de twee volgende dia’s.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link Kwaliteitskader palliatieve zorg Nederland</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3</a:t>
            </a:fld>
            <a:endParaRPr lang="nl-NL"/>
          </a:p>
        </p:txBody>
      </p:sp>
      <p:sp>
        <p:nvSpPr>
          <p:cNvPr id="5" name="Tijdelijke aanduiding voor voettekst 4">
            <a:extLst>
              <a:ext uri="{FF2B5EF4-FFF2-40B4-BE49-F238E27FC236}">
                <a16:creationId xmlns:a16="http://schemas.microsoft.com/office/drawing/2014/main" id="{1E28C6F8-9373-4B76-A8D9-CE6F81D52E22}"/>
              </a:ext>
            </a:extLst>
          </p:cNvPr>
          <p:cNvSpPr>
            <a:spLocks noGrp="1"/>
          </p:cNvSpPr>
          <p:nvPr>
            <p:ph type="ftr" sz="quarter" idx="11"/>
          </p:nvPr>
        </p:nvSpPr>
        <p:spPr>
          <a:xfrm>
            <a:off x="0" y="8685213"/>
            <a:ext cx="3429000"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135524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a:cs typeface="Arial"/>
              </a:rPr>
              <a:t>Deze bronnen zijn gebruikt bij de totstandkoming van de workshop Complexe omstandigheden, september 2019.</a:t>
            </a:r>
          </a:p>
          <a:p>
            <a:pPr marL="0" lvl="0" indent="-213995">
              <a:lnSpc>
                <a:spcPts val="3500"/>
              </a:lnSpc>
              <a:spcBef>
                <a:spcPct val="0"/>
              </a:spcBef>
            </a:pPr>
            <a:r>
              <a:rPr lang="nl-NL" dirty="0">
                <a:latin typeface="Arial"/>
                <a:cs typeface="Arial"/>
              </a:rPr>
              <a:t>Versie september 2019: kerncijfers Palliatieve zorg (PZNL, 2019) zijn toegevoegd op dia 7 en dia 24. Versie maart 2021: </a:t>
            </a:r>
            <a:r>
              <a:rPr lang="nl-NL" dirty="0" err="1">
                <a:latin typeface="Arial"/>
                <a:cs typeface="Arial"/>
              </a:rPr>
              <a:t>llicentie</a:t>
            </a:r>
            <a:r>
              <a:rPr lang="nl-NL" dirty="0">
                <a:latin typeface="Arial"/>
                <a:cs typeface="Arial"/>
              </a:rPr>
              <a:t> toegevoegd.</a:t>
            </a:r>
          </a:p>
          <a:p>
            <a:pPr marL="0" lvl="0" indent="-213995">
              <a:lnSpc>
                <a:spcPts val="3500"/>
              </a:lnSpc>
              <a:spcBef>
                <a:spcPct val="0"/>
              </a:spcBef>
            </a:pPr>
            <a:r>
              <a:rPr lang="nl-NL" dirty="0">
                <a:latin typeface="Arial"/>
                <a:cs typeface="Arial"/>
              </a:rPr>
              <a:t>Versie september 2023: kerncijfers Palliatieve zorg op dia </a:t>
            </a:r>
            <a:r>
              <a:rPr lang="nl-NL">
                <a:latin typeface="Arial"/>
                <a:cs typeface="Arial"/>
              </a:rPr>
              <a:t>7 geüpdatet</a:t>
            </a:r>
            <a:r>
              <a:rPr lang="nl-NL" dirty="0">
                <a:latin typeface="Arial"/>
                <a:cs typeface="Arial"/>
              </a:rPr>
              <a:t>. En losse workshop van gemaakt zonder gebruikmaking van de filmfragmenten uit de e-learning, zie opmerking dia Disclaimer.</a:t>
            </a:r>
          </a:p>
        </p:txBody>
      </p:sp>
      <p:sp>
        <p:nvSpPr>
          <p:cNvPr id="4" name="Tijdelijke aanduiding voor voettekst 3"/>
          <p:cNvSpPr>
            <a:spLocks noGrp="1"/>
          </p:cNvSpPr>
          <p:nvPr>
            <p:ph type="ftr" sz="quarter" idx="10"/>
          </p:nvPr>
        </p:nvSpPr>
        <p:spPr>
          <a:xfrm>
            <a:off x="0" y="8685213"/>
            <a:ext cx="3429000" cy="457200"/>
          </a:xfrm>
        </p:spPr>
        <p:txBody>
          <a:bodyPr/>
          <a:lstStyle/>
          <a:p>
            <a:r>
              <a:rPr lang="nl-NL"/>
              <a:t>Workshop Complexe omstandigheden, maart 2021        Licentie: CC-BY-NC-SA</a:t>
            </a:r>
          </a:p>
        </p:txBody>
      </p:sp>
      <p:sp>
        <p:nvSpPr>
          <p:cNvPr id="5" name="Tijdelijke aanduiding voor dianummer 4"/>
          <p:cNvSpPr>
            <a:spLocks noGrp="1"/>
          </p:cNvSpPr>
          <p:nvPr>
            <p:ph type="sldNum" sz="quarter" idx="11"/>
          </p:nvPr>
        </p:nvSpPr>
        <p:spPr/>
        <p:txBody>
          <a:bodyPr/>
          <a:lstStyle/>
          <a:p>
            <a:fld id="{049B46B4-AD66-4390-9C6B-EBAD2D34489B}" type="slidenum">
              <a:rPr lang="nl-NL" smtClean="0"/>
              <a:pPr/>
              <a:t>30</a:t>
            </a:fld>
            <a:endParaRPr lang="nl-NL"/>
          </a:p>
        </p:txBody>
      </p:sp>
    </p:spTree>
    <p:extLst>
      <p:ext uri="{BB962C8B-B14F-4D97-AF65-F5344CB8AC3E}">
        <p14:creationId xmlns:p14="http://schemas.microsoft.com/office/powerpoint/2010/main" val="158853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laten lezen/kort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In het Kwaliteitskader palliatieve Nederland komt Complexe omstandigheden terug in Domein 1 kernwaarden en principes. Het valt onder de basiswaarden van goede zorg aan de patiënt in de palliatieve fase en diens naasten; de principes beschrijven houding en gedrag van zorgverleners waarmee de kernwaarden gerealiseerd kunnen worden. Enkele aspecten hiervan zijn uitgelicht en staan op deze en de volgende dia. Op de daarop volgende dia staan Domein 2.9 Deskundigheid vanwege het gesprek en Domein 10 onder ethisch en juridische aspecten, standaard 1 en 2  vanwege de euthanasie.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vervolg Kwaliteitskader palliatieve zorg - Principes</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4</a:t>
            </a:fld>
            <a:endParaRPr lang="nl-NL"/>
          </a:p>
        </p:txBody>
      </p:sp>
      <p:sp>
        <p:nvSpPr>
          <p:cNvPr id="5" name="Tijdelijke aanduiding voor voettekst 4">
            <a:extLst>
              <a:ext uri="{FF2B5EF4-FFF2-40B4-BE49-F238E27FC236}">
                <a16:creationId xmlns:a16="http://schemas.microsoft.com/office/drawing/2014/main" id="{314145FE-0ADA-46E8-B06B-80D01D8938E1}"/>
              </a:ext>
            </a:extLst>
          </p:cNvPr>
          <p:cNvSpPr>
            <a:spLocks noGrp="1"/>
          </p:cNvSpPr>
          <p:nvPr>
            <p:ph type="ftr" sz="quarter" idx="11"/>
          </p:nvPr>
        </p:nvSpPr>
        <p:spPr>
          <a:xfrm>
            <a:off x="-1" y="8685213"/>
            <a:ext cx="3613533"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2675620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laten lezen/kort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De principes beschrijven houding en gedrag van zorgverleners waarmee de kernwaarden gerealiseerd kunnen worden.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vervolg Kwaliteitskader palliatieve zorg – Domein 2.9 en domein 10  </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5</a:t>
            </a:fld>
            <a:endParaRPr lang="nl-NL"/>
          </a:p>
        </p:txBody>
      </p:sp>
      <p:sp>
        <p:nvSpPr>
          <p:cNvPr id="5" name="Tijdelijke aanduiding voor voettekst 4">
            <a:extLst>
              <a:ext uri="{FF2B5EF4-FFF2-40B4-BE49-F238E27FC236}">
                <a16:creationId xmlns:a16="http://schemas.microsoft.com/office/drawing/2014/main" id="{947BAC45-2A63-441E-AF0A-0B21915FE74E}"/>
              </a:ext>
            </a:extLst>
          </p:cNvPr>
          <p:cNvSpPr>
            <a:spLocks noGrp="1"/>
          </p:cNvSpPr>
          <p:nvPr>
            <p:ph type="ftr" sz="quarter" idx="11"/>
          </p:nvPr>
        </p:nvSpPr>
        <p:spPr>
          <a:xfrm>
            <a:off x="0" y="8685213"/>
            <a:ext cx="3525398"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475421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laten lezen/kort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Complexe omstandigheden wordt in het Kwaliteitskader aangegeven onder Deskundigheid vanwege het gesprek en daarnaast in Domein 10 onder ethisch en juridische aspecten, standaard 1 en 2.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openingsdia onderdeel ‘Arts – patiëntrelatie in zwaar weer’, lastige consulten</a:t>
            </a: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6</a:t>
            </a:fld>
            <a:endParaRPr lang="nl-NL"/>
          </a:p>
        </p:txBody>
      </p:sp>
      <p:sp>
        <p:nvSpPr>
          <p:cNvPr id="5" name="Tijdelijke aanduiding voor voettekst 4">
            <a:extLst>
              <a:ext uri="{FF2B5EF4-FFF2-40B4-BE49-F238E27FC236}">
                <a16:creationId xmlns:a16="http://schemas.microsoft.com/office/drawing/2014/main" id="{C301580E-15CA-4D74-9D1D-FD8B76447B80}"/>
              </a:ext>
            </a:extLst>
          </p:cNvPr>
          <p:cNvSpPr>
            <a:spLocks noGrp="1"/>
          </p:cNvSpPr>
          <p:nvPr>
            <p:ph type="ftr" sz="quarter" idx="11"/>
          </p:nvPr>
        </p:nvSpPr>
        <p:spPr>
          <a:xfrm>
            <a:off x="0" y="8685213"/>
            <a:ext cx="3429000"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168472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a:t>
            </a:r>
            <a:r>
              <a:rPr lang="nl-NL"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Binnen de verwachte overlijdens zijn drie grote groepen te onderscheiden: overleden aan kanker (42,2%), overleden aan </a:t>
            </a:r>
            <a:r>
              <a:rPr lang="nl-NL" sz="12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orgaanfalen</a:t>
            </a:r>
            <a:r>
              <a:rPr lang="nl-NL"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zoals COPD, hartfalen of nierfalen (totaal 31,8 %), en overleden aan dementie (14,9%). Er zijn vrijwel geen regionale verschillen in Nederland. Personen die in 2021 overleden zijn aan één van deze aandoeningen, vallen in dit document onder ‘verwachte overlijdens’ (verwacht overlijden is gedefinieerd als zijnde overleden aan één van de 12 onderliggende doodsoorzaken gebaseerd op de groepsindeling belangrijke doodsoorzaken -korte lijst- van CBS).</a:t>
            </a:r>
            <a:endParaRPr lang="nl-NL" sz="1200" dirty="0">
              <a:effectLst/>
              <a:latin typeface="Arial" panose="020B0604020202020204" pitchFamily="34" charset="0"/>
              <a:ea typeface="Times New Roman" panose="02020603050405020304" pitchFamily="18" charset="0"/>
              <a:cs typeface="Maiandra GD" panose="020E0502030308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openingsdia onderdeel ‘Arts – patiëntrelatie in zwaar weer’, lastige consulten</a:t>
            </a:r>
            <a:endParaRPr lang="nl-NL" dirty="0"/>
          </a:p>
        </p:txBody>
      </p:sp>
      <p:sp>
        <p:nvSpPr>
          <p:cNvPr id="4" name="Tijdelijke aanduiding voor voettekst 3"/>
          <p:cNvSpPr>
            <a:spLocks noGrp="1"/>
          </p:cNvSpPr>
          <p:nvPr>
            <p:ph type="ftr" sz="quarter" idx="4"/>
          </p:nvPr>
        </p:nvSpPr>
        <p:spPr/>
        <p:txBody>
          <a:bodyPr/>
          <a:lstStyle/>
          <a:p>
            <a:r>
              <a:rPr lang="nl-NL"/>
              <a:t>Workshop Complexe omstandigheden, maart 2021        Licentie: CC-BY-NC-SA</a:t>
            </a:r>
          </a:p>
        </p:txBody>
      </p:sp>
      <p:sp>
        <p:nvSpPr>
          <p:cNvPr id="5" name="Tijdelijke aanduiding voor dianummer 4"/>
          <p:cNvSpPr>
            <a:spLocks noGrp="1"/>
          </p:cNvSpPr>
          <p:nvPr>
            <p:ph type="sldNum" sz="quarter" idx="5"/>
          </p:nvPr>
        </p:nvSpPr>
        <p:spPr/>
        <p:txBody>
          <a:bodyPr/>
          <a:lstStyle/>
          <a:p>
            <a:fld id="{049B46B4-AD66-4390-9C6B-EBAD2D34489B}" type="slidenum">
              <a:rPr lang="nl-NL" smtClean="0"/>
              <a:pPr/>
              <a:t>7</a:t>
            </a:fld>
            <a:endParaRPr lang="nl-NL"/>
          </a:p>
        </p:txBody>
      </p:sp>
    </p:spTree>
    <p:extLst>
      <p:ext uri="{BB962C8B-B14F-4D97-AF65-F5344CB8AC3E}">
        <p14:creationId xmlns:p14="http://schemas.microsoft.com/office/powerpoint/2010/main" val="3250183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kumimoji="0" lang="nl-NL" sz="1200" b="0" i="0" u="none" strike="noStrike" kern="1200" cap="none" spc="0" normalizeH="0" baseline="0" noProof="0" dirty="0">
                <a:ln>
                  <a:noFill/>
                </a:ln>
                <a:solidFill>
                  <a:srgbClr val="000000"/>
                </a:solidFill>
                <a:effectLst/>
                <a:uLnTx/>
                <a:uFillTx/>
                <a:latin typeface="Arial"/>
                <a:cs typeface="Arial"/>
              </a:rPr>
              <a:t>Openingsdia eerste onderdeel</a:t>
            </a:r>
            <a:r>
              <a:rPr lang="nl-NL" dirty="0">
                <a:solidFill>
                  <a:srgbClr val="000000"/>
                </a:solidFill>
                <a:latin typeface="Arial"/>
                <a:cs typeface="Arial"/>
              </a:rPr>
              <a:t> </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a:defRPr/>
            </a:pPr>
            <a:r>
              <a:rPr kumimoji="0" lang="nl-NL" sz="1200" b="0" i="0" u="none" strike="noStrike" kern="1200" cap="none" spc="0" normalizeH="0" baseline="0" noProof="0" dirty="0">
                <a:ln>
                  <a:noFill/>
                </a:ln>
                <a:solidFill>
                  <a:srgbClr val="000000"/>
                </a:solidFill>
                <a:effectLst/>
                <a:uLnTx/>
                <a:uFillTx/>
                <a:latin typeface="Arial"/>
                <a:cs typeface="Arial"/>
              </a:rPr>
              <a:t>In deze workshop wordt dit onderdeel aangegeven als ‘lastige consulten’ omdat het hier over gaat.</a:t>
            </a:r>
            <a:r>
              <a:rPr lang="nl-NL" dirty="0">
                <a:solidFill>
                  <a:srgbClr val="000000"/>
                </a:solidFill>
                <a:latin typeface="Arial"/>
                <a:cs typeface="Arial"/>
              </a:rPr>
              <a:t> </a:t>
            </a:r>
            <a:endParaRPr lang="nl-NL" sz="1200" b="0" i="0" u="none" strike="noStrike" kern="1200" cap="none" spc="0" normalizeH="0" baseline="0" noProof="0" dirty="0">
              <a:ln>
                <a:noFill/>
              </a:ln>
              <a:solidFill>
                <a:srgbClr val="000000"/>
              </a:solidFill>
              <a:effectLst/>
              <a:uLnTx/>
              <a:uFillTx/>
              <a:latin typeface="Arial" charset="0"/>
              <a:cs typeface="Arial"/>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a:cs typeface="Arial"/>
              </a:rPr>
              <a:t>Volgende dia: programma</a:t>
            </a:r>
            <a:endParaRPr lang="nl-NL" sz="1200" b="0" i="0" u="none" strike="noStrike" kern="1200" cap="none" spc="0" normalizeH="0" baseline="0" noProof="0" dirty="0">
              <a:ln>
                <a:noFill/>
              </a:ln>
              <a:solidFill>
                <a:srgbClr val="000000"/>
              </a:solidFill>
              <a:effectLst/>
              <a:uLnTx/>
              <a:uFillTx/>
              <a:latin typeface="Arial"/>
              <a:cs typeface="Arial"/>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8</a:t>
            </a:fld>
            <a:endParaRPr lang="nl-NL"/>
          </a:p>
        </p:txBody>
      </p:sp>
      <p:sp>
        <p:nvSpPr>
          <p:cNvPr id="5" name="Tijdelijke aanduiding voor voettekst 4">
            <a:extLst>
              <a:ext uri="{FF2B5EF4-FFF2-40B4-BE49-F238E27FC236}">
                <a16:creationId xmlns:a16="http://schemas.microsoft.com/office/drawing/2014/main" id="{EB75E176-C8E8-4230-9F45-914FD78E37F2}"/>
              </a:ext>
            </a:extLst>
          </p:cNvPr>
          <p:cNvSpPr>
            <a:spLocks noGrp="1"/>
          </p:cNvSpPr>
          <p:nvPr>
            <p:ph type="ftr" sz="quarter" idx="11"/>
          </p:nvPr>
        </p:nvSpPr>
        <p:spPr>
          <a:xfrm>
            <a:off x="-1" y="8685213"/>
            <a:ext cx="3591499"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340950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Werkvorm</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 kort toelichten</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sng" strike="noStrike" kern="1200" cap="none" spc="0" normalizeH="0" baseline="0" noProof="0" dirty="0">
                <a:ln>
                  <a:noFill/>
                </a:ln>
                <a:solidFill>
                  <a:srgbClr val="000000"/>
                </a:solidFill>
                <a:effectLst/>
                <a:uLnTx/>
                <a:uFillTx/>
                <a:latin typeface="Arial" charset="0"/>
                <a:ea typeface="+mn-ea"/>
                <a:cs typeface="+mn-cs"/>
              </a:rPr>
              <a:t>Inhoud</a:t>
            </a:r>
            <a:r>
              <a:rPr kumimoji="0" lang="nl-NL" sz="1200" b="0"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Arial" charset="0"/>
                <a:ea typeface="+mn-ea"/>
                <a:cs typeface="+mn-cs"/>
              </a:rPr>
              <a:t>Volgende dia: </a:t>
            </a:r>
            <a:r>
              <a:rPr kumimoji="0" lang="nl-NL" sz="1200" b="0" i="0" u="none" strike="noStrike" kern="1200" cap="none" spc="0" normalizeH="0" baseline="0" noProof="0" dirty="0">
                <a:ln>
                  <a:noFill/>
                </a:ln>
                <a:effectLst/>
                <a:uLnTx/>
                <a:uFillTx/>
                <a:latin typeface="Arial"/>
                <a:cs typeface="Arial"/>
              </a:rPr>
              <a:t>reflectievraag</a:t>
            </a:r>
            <a:r>
              <a:rPr lang="nl-NL" dirty="0">
                <a:latin typeface="Arial"/>
                <a:cs typeface="Arial"/>
              </a:rPr>
              <a:t> lastige consulten </a:t>
            </a:r>
            <a:endParaRPr kumimoji="0" lang="nl-NL"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9</a:t>
            </a:fld>
            <a:endParaRPr lang="nl-NL"/>
          </a:p>
        </p:txBody>
      </p:sp>
      <p:sp>
        <p:nvSpPr>
          <p:cNvPr id="5" name="Tijdelijke aanduiding voor voettekst 4">
            <a:extLst>
              <a:ext uri="{FF2B5EF4-FFF2-40B4-BE49-F238E27FC236}">
                <a16:creationId xmlns:a16="http://schemas.microsoft.com/office/drawing/2014/main" id="{CCD06895-3D35-4454-AB0D-BE6A4E7F7FA8}"/>
              </a:ext>
            </a:extLst>
          </p:cNvPr>
          <p:cNvSpPr>
            <a:spLocks noGrp="1"/>
          </p:cNvSpPr>
          <p:nvPr>
            <p:ph type="ftr" sz="quarter" idx="11"/>
          </p:nvPr>
        </p:nvSpPr>
        <p:spPr>
          <a:xfrm>
            <a:off x="-1" y="8685213"/>
            <a:ext cx="3547431" cy="457200"/>
          </a:xfrm>
        </p:spPr>
        <p:txBody>
          <a:bodyPr/>
          <a:lstStyle/>
          <a:p>
            <a:r>
              <a:rPr lang="nl-NL"/>
              <a:t>Workshop Complexe omstandigheden, maart 2021        Licentie: CC-BY-NC-SA</a:t>
            </a:r>
          </a:p>
        </p:txBody>
      </p:sp>
    </p:spTree>
    <p:extLst>
      <p:ext uri="{BB962C8B-B14F-4D97-AF65-F5344CB8AC3E}">
        <p14:creationId xmlns:p14="http://schemas.microsoft.com/office/powerpoint/2010/main" val="372214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a:t>Datum | </a:t>
            </a:r>
            <a:r>
              <a:rPr lang="en-US" err="1"/>
              <a:t>Naam</a:t>
            </a:r>
            <a:r>
              <a:rPr lang="en-US"/>
              <a:t> auteur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Tekststijl van het model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latin typeface="+mn-lt"/>
              </a:rPr>
              <a:t>www.linkedin.com/company/iknl</a:t>
            </a:r>
            <a:endParaRPr lang="nl-NL" kern="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a:solidFill>
                  <a:srgbClr val="006D8C"/>
                </a:solidFill>
              </a:rPr>
              <a:t>twitter.com/</a:t>
            </a:r>
            <a:r>
              <a:rPr lang="nl-NL" err="1">
                <a:solidFill>
                  <a:srgbClr val="006D8C"/>
                </a:solidFill>
              </a:rPr>
              <a:t>iknl</a:t>
            </a:r>
            <a:endParaRPr lang="nl-NL">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Kerncijfers_3">
    <p:spTree>
      <p:nvGrpSpPr>
        <p:cNvPr id="1" name=""/>
        <p:cNvGrpSpPr/>
        <p:nvPr/>
      </p:nvGrpSpPr>
      <p:grpSpPr>
        <a:xfrm>
          <a:off x="0" y="0"/>
          <a:ext cx="0" cy="0"/>
          <a:chOff x="0" y="0"/>
          <a:chExt cx="0" cy="0"/>
        </a:xfrm>
      </p:grpSpPr>
      <p:sp>
        <p:nvSpPr>
          <p:cNvPr id="62" name="Tijdelijke aanduiding voor afbeelding 61">
            <a:extLst>
              <a:ext uri="{FF2B5EF4-FFF2-40B4-BE49-F238E27FC236}">
                <a16:creationId xmlns:a16="http://schemas.microsoft.com/office/drawing/2014/main" id="{20848077-9CCE-48B9-B7FA-829B59480D75}"/>
              </a:ext>
            </a:extLst>
          </p:cNvPr>
          <p:cNvSpPr>
            <a:spLocks noGrp="1"/>
          </p:cNvSpPr>
          <p:nvPr>
            <p:ph type="pic" sz="quarter" idx="13"/>
          </p:nvPr>
        </p:nvSpPr>
        <p:spPr>
          <a:xfrm>
            <a:off x="4572000" y="1"/>
            <a:ext cx="4572000" cy="6857999"/>
          </a:xfrm>
          <a:custGeom>
            <a:avLst/>
            <a:gdLst>
              <a:gd name="connsiteX0" fmla="*/ 5729161 w 6096000"/>
              <a:gd name="connsiteY0" fmla="*/ 6461216 h 6858000"/>
              <a:gd name="connsiteX1" fmla="*/ 5724206 w 6096000"/>
              <a:gd name="connsiteY1" fmla="*/ 6463266 h 6858000"/>
              <a:gd name="connsiteX2" fmla="*/ 5722156 w 6096000"/>
              <a:gd name="connsiteY2" fmla="*/ 6468273 h 6858000"/>
              <a:gd name="connsiteX3" fmla="*/ 5724206 w 6096000"/>
              <a:gd name="connsiteY3" fmla="*/ 6473258 h 6858000"/>
              <a:gd name="connsiteX4" fmla="*/ 5729161 w 6096000"/>
              <a:gd name="connsiteY4" fmla="*/ 6475339 h 6858000"/>
              <a:gd name="connsiteX5" fmla="*/ 5734116 w 6096000"/>
              <a:gd name="connsiteY5" fmla="*/ 6473258 h 6858000"/>
              <a:gd name="connsiteX6" fmla="*/ 5736166 w 6096000"/>
              <a:gd name="connsiteY6" fmla="*/ 6468273 h 6858000"/>
              <a:gd name="connsiteX7" fmla="*/ 5734116 w 6096000"/>
              <a:gd name="connsiteY7" fmla="*/ 6463266 h 6858000"/>
              <a:gd name="connsiteX8" fmla="*/ 5729161 w 6096000"/>
              <a:gd name="connsiteY8" fmla="*/ 6461216 h 6858000"/>
              <a:gd name="connsiteX9" fmla="*/ 5571143 w 6096000"/>
              <a:gd name="connsiteY9" fmla="*/ 6418016 h 6858000"/>
              <a:gd name="connsiteX10" fmla="*/ 5588190 w 6096000"/>
              <a:gd name="connsiteY10" fmla="*/ 6425361 h 6858000"/>
              <a:gd name="connsiteX11" fmla="*/ 5595359 w 6096000"/>
              <a:gd name="connsiteY11" fmla="*/ 6443120 h 6858000"/>
              <a:gd name="connsiteX12" fmla="*/ 5592104 w 6096000"/>
              <a:gd name="connsiteY12" fmla="*/ 6455645 h 6858000"/>
              <a:gd name="connsiteX13" fmla="*/ 5583308 w 6096000"/>
              <a:gd name="connsiteY13" fmla="*/ 6464617 h 6858000"/>
              <a:gd name="connsiteX14" fmla="*/ 5571143 w 6096000"/>
              <a:gd name="connsiteY14" fmla="*/ 6467779 h 6858000"/>
              <a:gd name="connsiteX15" fmla="*/ 5558977 w 6096000"/>
              <a:gd name="connsiteY15" fmla="*/ 6464617 h 6858000"/>
              <a:gd name="connsiteX16" fmla="*/ 5550180 w 6096000"/>
              <a:gd name="connsiteY16" fmla="*/ 6455645 h 6858000"/>
              <a:gd name="connsiteX17" fmla="*/ 5546925 w 6096000"/>
              <a:gd name="connsiteY17" fmla="*/ 6443120 h 6858000"/>
              <a:gd name="connsiteX18" fmla="*/ 5554064 w 6096000"/>
              <a:gd name="connsiteY18" fmla="*/ 6425361 h 6858000"/>
              <a:gd name="connsiteX19" fmla="*/ 5571143 w 6096000"/>
              <a:gd name="connsiteY19" fmla="*/ 6418016 h 6858000"/>
              <a:gd name="connsiteX20" fmla="*/ 4436808 w 6096000"/>
              <a:gd name="connsiteY20" fmla="*/ 6417904 h 6858000"/>
              <a:gd name="connsiteX21" fmla="*/ 4454237 w 6096000"/>
              <a:gd name="connsiteY21" fmla="*/ 6425125 h 6858000"/>
              <a:gd name="connsiteX22" fmla="*/ 4461313 w 6096000"/>
              <a:gd name="connsiteY22" fmla="*/ 6443089 h 6858000"/>
              <a:gd name="connsiteX23" fmla="*/ 4458161 w 6096000"/>
              <a:gd name="connsiteY23" fmla="*/ 6455769 h 6858000"/>
              <a:gd name="connsiteX24" fmla="*/ 4449148 w 6096000"/>
              <a:gd name="connsiteY24" fmla="*/ 6464699 h 6858000"/>
              <a:gd name="connsiteX25" fmla="*/ 4436757 w 6096000"/>
              <a:gd name="connsiteY25" fmla="*/ 6467995 h 6858000"/>
              <a:gd name="connsiteX26" fmla="*/ 4424612 w 6096000"/>
              <a:gd name="connsiteY26" fmla="*/ 6464668 h 6858000"/>
              <a:gd name="connsiteX27" fmla="*/ 4415599 w 6096000"/>
              <a:gd name="connsiteY27" fmla="*/ 6455367 h 6858000"/>
              <a:gd name="connsiteX28" fmla="*/ 4412241 w 6096000"/>
              <a:gd name="connsiteY28" fmla="*/ 6442862 h 6858000"/>
              <a:gd name="connsiteX29" fmla="*/ 4415568 w 6096000"/>
              <a:gd name="connsiteY29" fmla="*/ 6430358 h 6858000"/>
              <a:gd name="connsiteX30" fmla="*/ 4424529 w 6096000"/>
              <a:gd name="connsiteY30" fmla="*/ 6421170 h 6858000"/>
              <a:gd name="connsiteX31" fmla="*/ 4436808 w 6096000"/>
              <a:gd name="connsiteY31" fmla="*/ 6417904 h 6858000"/>
              <a:gd name="connsiteX32" fmla="*/ 5678710 w 6096000"/>
              <a:gd name="connsiteY32" fmla="*/ 6417903 h 6858000"/>
              <a:gd name="connsiteX33" fmla="*/ 5690834 w 6096000"/>
              <a:gd name="connsiteY33" fmla="*/ 6421096 h 6858000"/>
              <a:gd name="connsiteX34" fmla="*/ 5699548 w 6096000"/>
              <a:gd name="connsiteY34" fmla="*/ 6429779 h 6858000"/>
              <a:gd name="connsiteX35" fmla="*/ 5702617 w 6096000"/>
              <a:gd name="connsiteY35" fmla="*/ 6442275 h 6858000"/>
              <a:gd name="connsiteX36" fmla="*/ 5695932 w 6096000"/>
              <a:gd name="connsiteY36" fmla="*/ 6459641 h 6858000"/>
              <a:gd name="connsiteX37" fmla="*/ 5678257 w 6096000"/>
              <a:gd name="connsiteY37" fmla="*/ 6466244 h 6858000"/>
              <a:gd name="connsiteX38" fmla="*/ 5660549 w 6096000"/>
              <a:gd name="connsiteY38" fmla="*/ 6459579 h 6858000"/>
              <a:gd name="connsiteX39" fmla="*/ 5653720 w 6096000"/>
              <a:gd name="connsiteY39" fmla="*/ 6442728 h 6858000"/>
              <a:gd name="connsiteX40" fmla="*/ 5657027 w 6096000"/>
              <a:gd name="connsiteY40" fmla="*/ 6430232 h 6858000"/>
              <a:gd name="connsiteX41" fmla="*/ 5666132 w 6096000"/>
              <a:gd name="connsiteY41" fmla="*/ 6421178 h 6858000"/>
              <a:gd name="connsiteX42" fmla="*/ 5678710 w 6096000"/>
              <a:gd name="connsiteY42" fmla="*/ 6417903 h 6858000"/>
              <a:gd name="connsiteX43" fmla="*/ 5165069 w 6096000"/>
              <a:gd name="connsiteY43" fmla="*/ 6417903 h 6858000"/>
              <a:gd name="connsiteX44" fmla="*/ 5182507 w 6096000"/>
              <a:gd name="connsiteY44" fmla="*/ 6425124 h 6858000"/>
              <a:gd name="connsiteX45" fmla="*/ 5189584 w 6096000"/>
              <a:gd name="connsiteY45" fmla="*/ 6443089 h 6858000"/>
              <a:gd name="connsiteX46" fmla="*/ 5186432 w 6096000"/>
              <a:gd name="connsiteY46" fmla="*/ 6455769 h 6858000"/>
              <a:gd name="connsiteX47" fmla="*/ 5177419 w 6096000"/>
              <a:gd name="connsiteY47" fmla="*/ 6464699 h 6858000"/>
              <a:gd name="connsiteX48" fmla="*/ 5165017 w 6096000"/>
              <a:gd name="connsiteY48" fmla="*/ 6467995 h 6858000"/>
              <a:gd name="connsiteX49" fmla="*/ 5152872 w 6096000"/>
              <a:gd name="connsiteY49" fmla="*/ 6464668 h 6858000"/>
              <a:gd name="connsiteX50" fmla="*/ 5143859 w 6096000"/>
              <a:gd name="connsiteY50" fmla="*/ 6455367 h 6858000"/>
              <a:gd name="connsiteX51" fmla="*/ 5140501 w 6096000"/>
              <a:gd name="connsiteY51" fmla="*/ 6442862 h 6858000"/>
              <a:gd name="connsiteX52" fmla="*/ 5143828 w 6096000"/>
              <a:gd name="connsiteY52" fmla="*/ 6430358 h 6858000"/>
              <a:gd name="connsiteX53" fmla="*/ 5152790 w 6096000"/>
              <a:gd name="connsiteY53" fmla="*/ 6421169 h 6858000"/>
              <a:gd name="connsiteX54" fmla="*/ 5165069 w 6096000"/>
              <a:gd name="connsiteY54" fmla="*/ 6417903 h 6858000"/>
              <a:gd name="connsiteX55" fmla="*/ 5022397 w 6096000"/>
              <a:gd name="connsiteY55" fmla="*/ 6417903 h 6858000"/>
              <a:gd name="connsiteX56" fmla="*/ 5039836 w 6096000"/>
              <a:gd name="connsiteY56" fmla="*/ 6425124 h 6858000"/>
              <a:gd name="connsiteX57" fmla="*/ 5046912 w 6096000"/>
              <a:gd name="connsiteY57" fmla="*/ 6443089 h 6858000"/>
              <a:gd name="connsiteX58" fmla="*/ 5043760 w 6096000"/>
              <a:gd name="connsiteY58" fmla="*/ 6455769 h 6858000"/>
              <a:gd name="connsiteX59" fmla="*/ 5034748 w 6096000"/>
              <a:gd name="connsiteY59" fmla="*/ 6464699 h 6858000"/>
              <a:gd name="connsiteX60" fmla="*/ 5022346 w 6096000"/>
              <a:gd name="connsiteY60" fmla="*/ 6467995 h 6858000"/>
              <a:gd name="connsiteX61" fmla="*/ 5010201 w 6096000"/>
              <a:gd name="connsiteY61" fmla="*/ 6464668 h 6858000"/>
              <a:gd name="connsiteX62" fmla="*/ 5001188 w 6096000"/>
              <a:gd name="connsiteY62" fmla="*/ 6455367 h 6858000"/>
              <a:gd name="connsiteX63" fmla="*/ 4997830 w 6096000"/>
              <a:gd name="connsiteY63" fmla="*/ 6442862 h 6858000"/>
              <a:gd name="connsiteX64" fmla="*/ 5001157 w 6096000"/>
              <a:gd name="connsiteY64" fmla="*/ 6430358 h 6858000"/>
              <a:gd name="connsiteX65" fmla="*/ 5010118 w 6096000"/>
              <a:gd name="connsiteY65" fmla="*/ 6421169 h 6858000"/>
              <a:gd name="connsiteX66" fmla="*/ 5022397 w 6096000"/>
              <a:gd name="connsiteY66" fmla="*/ 6417903 h 6858000"/>
              <a:gd name="connsiteX67" fmla="*/ 4950841 w 6096000"/>
              <a:gd name="connsiteY67" fmla="*/ 6417903 h 6858000"/>
              <a:gd name="connsiteX68" fmla="*/ 4963119 w 6096000"/>
              <a:gd name="connsiteY68" fmla="*/ 6421169 h 6858000"/>
              <a:gd name="connsiteX69" fmla="*/ 4972060 w 6096000"/>
              <a:gd name="connsiteY69" fmla="*/ 6430357 h 6858000"/>
              <a:gd name="connsiteX70" fmla="*/ 4975387 w 6096000"/>
              <a:gd name="connsiteY70" fmla="*/ 6442862 h 6858000"/>
              <a:gd name="connsiteX71" fmla="*/ 4972039 w 6096000"/>
              <a:gd name="connsiteY71" fmla="*/ 6455367 h 6858000"/>
              <a:gd name="connsiteX72" fmla="*/ 4963037 w 6096000"/>
              <a:gd name="connsiteY72" fmla="*/ 6464668 h 6858000"/>
              <a:gd name="connsiteX73" fmla="*/ 4950964 w 6096000"/>
              <a:gd name="connsiteY73" fmla="*/ 6467995 h 6858000"/>
              <a:gd name="connsiteX74" fmla="*/ 4938551 w 6096000"/>
              <a:gd name="connsiteY74" fmla="*/ 6464699 h 6858000"/>
              <a:gd name="connsiteX75" fmla="*/ 4929518 w 6096000"/>
              <a:gd name="connsiteY75" fmla="*/ 6455769 h 6858000"/>
              <a:gd name="connsiteX76" fmla="*/ 4926366 w 6096000"/>
              <a:gd name="connsiteY76" fmla="*/ 6443089 h 6858000"/>
              <a:gd name="connsiteX77" fmla="*/ 4933432 w 6096000"/>
              <a:gd name="connsiteY77" fmla="*/ 6425124 h 6858000"/>
              <a:gd name="connsiteX78" fmla="*/ 4950841 w 6096000"/>
              <a:gd name="connsiteY78" fmla="*/ 6417903 h 6858000"/>
              <a:gd name="connsiteX79" fmla="*/ 5420971 w 6096000"/>
              <a:gd name="connsiteY79" fmla="*/ 6417841 h 6858000"/>
              <a:gd name="connsiteX80" fmla="*/ 5431520 w 6096000"/>
              <a:gd name="connsiteY80" fmla="*/ 6420179 h 6858000"/>
              <a:gd name="connsiteX81" fmla="*/ 5439585 w 6096000"/>
              <a:gd name="connsiteY81" fmla="*/ 6426329 h 6858000"/>
              <a:gd name="connsiteX82" fmla="*/ 5444231 w 6096000"/>
              <a:gd name="connsiteY82" fmla="*/ 6436517 h 6858000"/>
              <a:gd name="connsiteX83" fmla="*/ 5398053 w 6096000"/>
              <a:gd name="connsiteY83" fmla="*/ 6436517 h 6858000"/>
              <a:gd name="connsiteX84" fmla="*/ 5405294 w 6096000"/>
              <a:gd name="connsiteY84" fmla="*/ 6423702 h 6858000"/>
              <a:gd name="connsiteX85" fmla="*/ 5420971 w 6096000"/>
              <a:gd name="connsiteY85" fmla="*/ 6417841 h 6858000"/>
              <a:gd name="connsiteX86" fmla="*/ 5296801 w 6096000"/>
              <a:gd name="connsiteY86" fmla="*/ 6417841 h 6858000"/>
              <a:gd name="connsiteX87" fmla="*/ 5307349 w 6096000"/>
              <a:gd name="connsiteY87" fmla="*/ 6420179 h 6858000"/>
              <a:gd name="connsiteX88" fmla="*/ 5315414 w 6096000"/>
              <a:gd name="connsiteY88" fmla="*/ 6426329 h 6858000"/>
              <a:gd name="connsiteX89" fmla="*/ 5320060 w 6096000"/>
              <a:gd name="connsiteY89" fmla="*/ 6436517 h 6858000"/>
              <a:gd name="connsiteX90" fmla="*/ 5273882 w 6096000"/>
              <a:gd name="connsiteY90" fmla="*/ 6436517 h 6858000"/>
              <a:gd name="connsiteX91" fmla="*/ 5281123 w 6096000"/>
              <a:gd name="connsiteY91" fmla="*/ 6423702 h 6858000"/>
              <a:gd name="connsiteX92" fmla="*/ 5296801 w 6096000"/>
              <a:gd name="connsiteY92" fmla="*/ 6417841 h 6858000"/>
              <a:gd name="connsiteX93" fmla="*/ 4842953 w 6096000"/>
              <a:gd name="connsiteY93" fmla="*/ 6417841 h 6858000"/>
              <a:gd name="connsiteX94" fmla="*/ 4853502 w 6096000"/>
              <a:gd name="connsiteY94" fmla="*/ 6420179 h 6858000"/>
              <a:gd name="connsiteX95" fmla="*/ 4861567 w 6096000"/>
              <a:gd name="connsiteY95" fmla="*/ 6426329 h 6858000"/>
              <a:gd name="connsiteX96" fmla="*/ 4866213 w 6096000"/>
              <a:gd name="connsiteY96" fmla="*/ 6436517 h 6858000"/>
              <a:gd name="connsiteX97" fmla="*/ 4820035 w 6096000"/>
              <a:gd name="connsiteY97" fmla="*/ 6436517 h 6858000"/>
              <a:gd name="connsiteX98" fmla="*/ 4827276 w 6096000"/>
              <a:gd name="connsiteY98" fmla="*/ 6423702 h 6858000"/>
              <a:gd name="connsiteX99" fmla="*/ 4842953 w 6096000"/>
              <a:gd name="connsiteY99" fmla="*/ 6417841 h 6858000"/>
              <a:gd name="connsiteX100" fmla="*/ 4691619 w 6096000"/>
              <a:gd name="connsiteY100" fmla="*/ 6417841 h 6858000"/>
              <a:gd name="connsiteX101" fmla="*/ 4702168 w 6096000"/>
              <a:gd name="connsiteY101" fmla="*/ 6420179 h 6858000"/>
              <a:gd name="connsiteX102" fmla="*/ 4710233 w 6096000"/>
              <a:gd name="connsiteY102" fmla="*/ 6426329 h 6858000"/>
              <a:gd name="connsiteX103" fmla="*/ 4714879 w 6096000"/>
              <a:gd name="connsiteY103" fmla="*/ 6436517 h 6858000"/>
              <a:gd name="connsiteX104" fmla="*/ 4668701 w 6096000"/>
              <a:gd name="connsiteY104" fmla="*/ 6436517 h 6858000"/>
              <a:gd name="connsiteX105" fmla="*/ 4675942 w 6096000"/>
              <a:gd name="connsiteY105" fmla="*/ 6423702 h 6858000"/>
              <a:gd name="connsiteX106" fmla="*/ 4691619 w 6096000"/>
              <a:gd name="connsiteY106" fmla="*/ 6417841 h 6858000"/>
              <a:gd name="connsiteX107" fmla="*/ 4510343 w 6096000"/>
              <a:gd name="connsiteY107" fmla="*/ 6417841 h 6858000"/>
              <a:gd name="connsiteX108" fmla="*/ 4520891 w 6096000"/>
              <a:gd name="connsiteY108" fmla="*/ 6420179 h 6858000"/>
              <a:gd name="connsiteX109" fmla="*/ 4528956 w 6096000"/>
              <a:gd name="connsiteY109" fmla="*/ 6426329 h 6858000"/>
              <a:gd name="connsiteX110" fmla="*/ 4533602 w 6096000"/>
              <a:gd name="connsiteY110" fmla="*/ 6436517 h 6858000"/>
              <a:gd name="connsiteX111" fmla="*/ 4487424 w 6096000"/>
              <a:gd name="connsiteY111" fmla="*/ 6436517 h 6858000"/>
              <a:gd name="connsiteX112" fmla="*/ 4494665 w 6096000"/>
              <a:gd name="connsiteY112" fmla="*/ 6423702 h 6858000"/>
              <a:gd name="connsiteX113" fmla="*/ 4510343 w 6096000"/>
              <a:gd name="connsiteY113" fmla="*/ 6417841 h 6858000"/>
              <a:gd name="connsiteX114" fmla="*/ 4618631 w 6096000"/>
              <a:gd name="connsiteY114" fmla="*/ 6417441 h 6858000"/>
              <a:gd name="connsiteX115" fmla="*/ 4630703 w 6096000"/>
              <a:gd name="connsiteY115" fmla="*/ 6420768 h 6858000"/>
              <a:gd name="connsiteX116" fmla="*/ 4639706 w 6096000"/>
              <a:gd name="connsiteY116" fmla="*/ 6430079 h 6858000"/>
              <a:gd name="connsiteX117" fmla="*/ 4643053 w 6096000"/>
              <a:gd name="connsiteY117" fmla="*/ 6442656 h 6858000"/>
              <a:gd name="connsiteX118" fmla="*/ 4639726 w 6096000"/>
              <a:gd name="connsiteY118" fmla="*/ 6455181 h 6858000"/>
              <a:gd name="connsiteX119" fmla="*/ 4630786 w 6096000"/>
              <a:gd name="connsiteY119" fmla="*/ 6464380 h 6858000"/>
              <a:gd name="connsiteX120" fmla="*/ 4618517 w 6096000"/>
              <a:gd name="connsiteY120" fmla="*/ 6467655 h 6858000"/>
              <a:gd name="connsiteX121" fmla="*/ 4601099 w 6096000"/>
              <a:gd name="connsiteY121" fmla="*/ 6460414 h 6858000"/>
              <a:gd name="connsiteX122" fmla="*/ 4594033 w 6096000"/>
              <a:gd name="connsiteY122" fmla="*/ 6442429 h 6858000"/>
              <a:gd name="connsiteX123" fmla="*/ 4597185 w 6096000"/>
              <a:gd name="connsiteY123" fmla="*/ 6429739 h 6858000"/>
              <a:gd name="connsiteX124" fmla="*/ 4606218 w 6096000"/>
              <a:gd name="connsiteY124" fmla="*/ 6420768 h 6858000"/>
              <a:gd name="connsiteX125" fmla="*/ 4618631 w 6096000"/>
              <a:gd name="connsiteY125" fmla="*/ 6417441 h 6858000"/>
              <a:gd name="connsiteX126" fmla="*/ 5245700 w 6096000"/>
              <a:gd name="connsiteY126" fmla="*/ 6411806 h 6858000"/>
              <a:gd name="connsiteX127" fmla="*/ 5245700 w 6096000"/>
              <a:gd name="connsiteY127" fmla="*/ 6473742 h 6858000"/>
              <a:gd name="connsiteX128" fmla="*/ 5253673 w 6096000"/>
              <a:gd name="connsiteY128" fmla="*/ 6473742 h 6858000"/>
              <a:gd name="connsiteX129" fmla="*/ 5253673 w 6096000"/>
              <a:gd name="connsiteY129" fmla="*/ 6411806 h 6858000"/>
              <a:gd name="connsiteX130" fmla="*/ 5112423 w 6096000"/>
              <a:gd name="connsiteY130" fmla="*/ 6411806 h 6858000"/>
              <a:gd name="connsiteX131" fmla="*/ 5112423 w 6096000"/>
              <a:gd name="connsiteY131" fmla="*/ 6473742 h 6858000"/>
              <a:gd name="connsiteX132" fmla="*/ 5120396 w 6096000"/>
              <a:gd name="connsiteY132" fmla="*/ 6473742 h 6858000"/>
              <a:gd name="connsiteX133" fmla="*/ 5120396 w 6096000"/>
              <a:gd name="connsiteY133" fmla="*/ 6411806 h 6858000"/>
              <a:gd name="connsiteX134" fmla="*/ 5491808 w 6096000"/>
              <a:gd name="connsiteY134" fmla="*/ 6411805 h 6858000"/>
              <a:gd name="connsiteX135" fmla="*/ 5491808 w 6096000"/>
              <a:gd name="connsiteY135" fmla="*/ 6418809 h 6858000"/>
              <a:gd name="connsiteX136" fmla="*/ 5523545 w 6096000"/>
              <a:gd name="connsiteY136" fmla="*/ 6418809 h 6858000"/>
              <a:gd name="connsiteX137" fmla="*/ 5488512 w 6096000"/>
              <a:gd name="connsiteY137" fmla="*/ 6473742 h 6858000"/>
              <a:gd name="connsiteX138" fmla="*/ 5536163 w 6096000"/>
              <a:gd name="connsiteY138" fmla="*/ 6473742 h 6858000"/>
              <a:gd name="connsiteX139" fmla="*/ 5536163 w 6096000"/>
              <a:gd name="connsiteY139" fmla="*/ 6466687 h 6858000"/>
              <a:gd name="connsiteX140" fmla="*/ 5502232 w 6096000"/>
              <a:gd name="connsiteY140" fmla="*/ 6466687 h 6858000"/>
              <a:gd name="connsiteX141" fmla="*/ 5537296 w 6096000"/>
              <a:gd name="connsiteY141" fmla="*/ 6411805 h 6858000"/>
              <a:gd name="connsiteX142" fmla="*/ 5329772 w 6096000"/>
              <a:gd name="connsiteY142" fmla="*/ 6411805 h 6858000"/>
              <a:gd name="connsiteX143" fmla="*/ 5358294 w 6096000"/>
              <a:gd name="connsiteY143" fmla="*/ 6473742 h 6858000"/>
              <a:gd name="connsiteX144" fmla="*/ 5359777 w 6096000"/>
              <a:gd name="connsiteY144" fmla="*/ 6473742 h 6858000"/>
              <a:gd name="connsiteX145" fmla="*/ 5388124 w 6096000"/>
              <a:gd name="connsiteY145" fmla="*/ 6411805 h 6858000"/>
              <a:gd name="connsiteX146" fmla="*/ 5379585 w 6096000"/>
              <a:gd name="connsiteY146" fmla="*/ 6411805 h 6858000"/>
              <a:gd name="connsiteX147" fmla="*/ 5359046 w 6096000"/>
              <a:gd name="connsiteY147" fmla="*/ 6456953 h 6858000"/>
              <a:gd name="connsiteX148" fmla="*/ 5338260 w 6096000"/>
              <a:gd name="connsiteY148" fmla="*/ 6411805 h 6858000"/>
              <a:gd name="connsiteX149" fmla="*/ 5420868 w 6096000"/>
              <a:gd name="connsiteY149" fmla="*/ 6410229 h 6858000"/>
              <a:gd name="connsiteX150" fmla="*/ 5396312 w 6096000"/>
              <a:gd name="connsiteY150" fmla="*/ 6421961 h 6858000"/>
              <a:gd name="connsiteX151" fmla="*/ 5389071 w 6096000"/>
              <a:gd name="connsiteY151" fmla="*/ 6442965 h 6858000"/>
              <a:gd name="connsiteX152" fmla="*/ 5397620 w 6096000"/>
              <a:gd name="connsiteY152" fmla="*/ 6465420 h 6858000"/>
              <a:gd name="connsiteX153" fmla="*/ 5421323 w 6096000"/>
              <a:gd name="connsiteY153" fmla="*/ 6475349 h 6858000"/>
              <a:gd name="connsiteX154" fmla="*/ 5433570 w 6096000"/>
              <a:gd name="connsiteY154" fmla="*/ 6473269 h 6858000"/>
              <a:gd name="connsiteX155" fmla="*/ 5443314 w 6096000"/>
              <a:gd name="connsiteY155" fmla="*/ 6467202 h 6858000"/>
              <a:gd name="connsiteX156" fmla="*/ 5450947 w 6096000"/>
              <a:gd name="connsiteY156" fmla="*/ 6456726 h 6858000"/>
              <a:gd name="connsiteX157" fmla="*/ 5444231 w 6096000"/>
              <a:gd name="connsiteY157" fmla="*/ 6453193 h 6858000"/>
              <a:gd name="connsiteX158" fmla="*/ 5437453 w 6096000"/>
              <a:gd name="connsiteY158" fmla="*/ 6462000 h 6858000"/>
              <a:gd name="connsiteX159" fmla="*/ 5429841 w 6096000"/>
              <a:gd name="connsiteY159" fmla="*/ 6466367 h 6858000"/>
              <a:gd name="connsiteX160" fmla="*/ 5420632 w 6096000"/>
              <a:gd name="connsiteY160" fmla="*/ 6468015 h 6858000"/>
              <a:gd name="connsiteX161" fmla="*/ 5404161 w 6096000"/>
              <a:gd name="connsiteY161" fmla="*/ 6461114 h 6858000"/>
              <a:gd name="connsiteX162" fmla="*/ 5397270 w 6096000"/>
              <a:gd name="connsiteY162" fmla="*/ 6443418 h 6858000"/>
              <a:gd name="connsiteX163" fmla="*/ 5453007 w 6096000"/>
              <a:gd name="connsiteY163" fmla="*/ 6443418 h 6858000"/>
              <a:gd name="connsiteX164" fmla="*/ 5446167 w 6096000"/>
              <a:gd name="connsiteY164" fmla="*/ 6422239 h 6858000"/>
              <a:gd name="connsiteX165" fmla="*/ 5420868 w 6096000"/>
              <a:gd name="connsiteY165" fmla="*/ 6410229 h 6858000"/>
              <a:gd name="connsiteX166" fmla="*/ 5296697 w 6096000"/>
              <a:gd name="connsiteY166" fmla="*/ 6410229 h 6858000"/>
              <a:gd name="connsiteX167" fmla="*/ 5272141 w 6096000"/>
              <a:gd name="connsiteY167" fmla="*/ 6421961 h 6858000"/>
              <a:gd name="connsiteX168" fmla="*/ 5264900 w 6096000"/>
              <a:gd name="connsiteY168" fmla="*/ 6442965 h 6858000"/>
              <a:gd name="connsiteX169" fmla="*/ 5273449 w 6096000"/>
              <a:gd name="connsiteY169" fmla="*/ 6465420 h 6858000"/>
              <a:gd name="connsiteX170" fmla="*/ 5297152 w 6096000"/>
              <a:gd name="connsiteY170" fmla="*/ 6475349 h 6858000"/>
              <a:gd name="connsiteX171" fmla="*/ 5309399 w 6096000"/>
              <a:gd name="connsiteY171" fmla="*/ 6473269 h 6858000"/>
              <a:gd name="connsiteX172" fmla="*/ 5319143 w 6096000"/>
              <a:gd name="connsiteY172" fmla="*/ 6467202 h 6858000"/>
              <a:gd name="connsiteX173" fmla="*/ 5326776 w 6096000"/>
              <a:gd name="connsiteY173" fmla="*/ 6456726 h 6858000"/>
              <a:gd name="connsiteX174" fmla="*/ 5320060 w 6096000"/>
              <a:gd name="connsiteY174" fmla="*/ 6453193 h 6858000"/>
              <a:gd name="connsiteX175" fmla="*/ 5313282 w 6096000"/>
              <a:gd name="connsiteY175" fmla="*/ 6462000 h 6858000"/>
              <a:gd name="connsiteX176" fmla="*/ 5305670 w 6096000"/>
              <a:gd name="connsiteY176" fmla="*/ 6466367 h 6858000"/>
              <a:gd name="connsiteX177" fmla="*/ 5296461 w 6096000"/>
              <a:gd name="connsiteY177" fmla="*/ 6468015 h 6858000"/>
              <a:gd name="connsiteX178" fmla="*/ 5279990 w 6096000"/>
              <a:gd name="connsiteY178" fmla="*/ 6461114 h 6858000"/>
              <a:gd name="connsiteX179" fmla="*/ 5273099 w 6096000"/>
              <a:gd name="connsiteY179" fmla="*/ 6443418 h 6858000"/>
              <a:gd name="connsiteX180" fmla="*/ 5328836 w 6096000"/>
              <a:gd name="connsiteY180" fmla="*/ 6443418 h 6858000"/>
              <a:gd name="connsiteX181" fmla="*/ 5321996 w 6096000"/>
              <a:gd name="connsiteY181" fmla="*/ 6422239 h 6858000"/>
              <a:gd name="connsiteX182" fmla="*/ 5296697 w 6096000"/>
              <a:gd name="connsiteY182" fmla="*/ 6410229 h 6858000"/>
              <a:gd name="connsiteX183" fmla="*/ 4842850 w 6096000"/>
              <a:gd name="connsiteY183" fmla="*/ 6410229 h 6858000"/>
              <a:gd name="connsiteX184" fmla="*/ 4818294 w 6096000"/>
              <a:gd name="connsiteY184" fmla="*/ 6421961 h 6858000"/>
              <a:gd name="connsiteX185" fmla="*/ 4811053 w 6096000"/>
              <a:gd name="connsiteY185" fmla="*/ 6442965 h 6858000"/>
              <a:gd name="connsiteX186" fmla="*/ 4819602 w 6096000"/>
              <a:gd name="connsiteY186" fmla="*/ 6465420 h 6858000"/>
              <a:gd name="connsiteX187" fmla="*/ 4843305 w 6096000"/>
              <a:gd name="connsiteY187" fmla="*/ 6475349 h 6858000"/>
              <a:gd name="connsiteX188" fmla="*/ 4855552 w 6096000"/>
              <a:gd name="connsiteY188" fmla="*/ 6473269 h 6858000"/>
              <a:gd name="connsiteX189" fmla="*/ 4865296 w 6096000"/>
              <a:gd name="connsiteY189" fmla="*/ 6467202 h 6858000"/>
              <a:gd name="connsiteX190" fmla="*/ 4872929 w 6096000"/>
              <a:gd name="connsiteY190" fmla="*/ 6456726 h 6858000"/>
              <a:gd name="connsiteX191" fmla="*/ 4866213 w 6096000"/>
              <a:gd name="connsiteY191" fmla="*/ 6453193 h 6858000"/>
              <a:gd name="connsiteX192" fmla="*/ 4859435 w 6096000"/>
              <a:gd name="connsiteY192" fmla="*/ 6462000 h 6858000"/>
              <a:gd name="connsiteX193" fmla="*/ 4851823 w 6096000"/>
              <a:gd name="connsiteY193" fmla="*/ 6466367 h 6858000"/>
              <a:gd name="connsiteX194" fmla="*/ 4842614 w 6096000"/>
              <a:gd name="connsiteY194" fmla="*/ 6468015 h 6858000"/>
              <a:gd name="connsiteX195" fmla="*/ 4826143 w 6096000"/>
              <a:gd name="connsiteY195" fmla="*/ 6461114 h 6858000"/>
              <a:gd name="connsiteX196" fmla="*/ 4819252 w 6096000"/>
              <a:gd name="connsiteY196" fmla="*/ 6443418 h 6858000"/>
              <a:gd name="connsiteX197" fmla="*/ 4874989 w 6096000"/>
              <a:gd name="connsiteY197" fmla="*/ 6443418 h 6858000"/>
              <a:gd name="connsiteX198" fmla="*/ 4868149 w 6096000"/>
              <a:gd name="connsiteY198" fmla="*/ 6422239 h 6858000"/>
              <a:gd name="connsiteX199" fmla="*/ 4842850 w 6096000"/>
              <a:gd name="connsiteY199" fmla="*/ 6410229 h 6858000"/>
              <a:gd name="connsiteX200" fmla="*/ 4691516 w 6096000"/>
              <a:gd name="connsiteY200" fmla="*/ 6410229 h 6858000"/>
              <a:gd name="connsiteX201" fmla="*/ 4666960 w 6096000"/>
              <a:gd name="connsiteY201" fmla="*/ 6421961 h 6858000"/>
              <a:gd name="connsiteX202" fmla="*/ 4659719 w 6096000"/>
              <a:gd name="connsiteY202" fmla="*/ 6442965 h 6858000"/>
              <a:gd name="connsiteX203" fmla="*/ 4668268 w 6096000"/>
              <a:gd name="connsiteY203" fmla="*/ 6465420 h 6858000"/>
              <a:gd name="connsiteX204" fmla="*/ 4691971 w 6096000"/>
              <a:gd name="connsiteY204" fmla="*/ 6475349 h 6858000"/>
              <a:gd name="connsiteX205" fmla="*/ 4704218 w 6096000"/>
              <a:gd name="connsiteY205" fmla="*/ 6473269 h 6858000"/>
              <a:gd name="connsiteX206" fmla="*/ 4713962 w 6096000"/>
              <a:gd name="connsiteY206" fmla="*/ 6467202 h 6858000"/>
              <a:gd name="connsiteX207" fmla="*/ 4721595 w 6096000"/>
              <a:gd name="connsiteY207" fmla="*/ 6456726 h 6858000"/>
              <a:gd name="connsiteX208" fmla="*/ 4714879 w 6096000"/>
              <a:gd name="connsiteY208" fmla="*/ 6453193 h 6858000"/>
              <a:gd name="connsiteX209" fmla="*/ 4708101 w 6096000"/>
              <a:gd name="connsiteY209" fmla="*/ 6462000 h 6858000"/>
              <a:gd name="connsiteX210" fmla="*/ 4700489 w 6096000"/>
              <a:gd name="connsiteY210" fmla="*/ 6466367 h 6858000"/>
              <a:gd name="connsiteX211" fmla="*/ 4691280 w 6096000"/>
              <a:gd name="connsiteY211" fmla="*/ 6468015 h 6858000"/>
              <a:gd name="connsiteX212" fmla="*/ 4674809 w 6096000"/>
              <a:gd name="connsiteY212" fmla="*/ 6461114 h 6858000"/>
              <a:gd name="connsiteX213" fmla="*/ 4667918 w 6096000"/>
              <a:gd name="connsiteY213" fmla="*/ 6443418 h 6858000"/>
              <a:gd name="connsiteX214" fmla="*/ 4723655 w 6096000"/>
              <a:gd name="connsiteY214" fmla="*/ 6443418 h 6858000"/>
              <a:gd name="connsiteX215" fmla="*/ 4716815 w 6096000"/>
              <a:gd name="connsiteY215" fmla="*/ 6422239 h 6858000"/>
              <a:gd name="connsiteX216" fmla="*/ 4691516 w 6096000"/>
              <a:gd name="connsiteY216" fmla="*/ 6410229 h 6858000"/>
              <a:gd name="connsiteX217" fmla="*/ 4510239 w 6096000"/>
              <a:gd name="connsiteY217" fmla="*/ 6410229 h 6858000"/>
              <a:gd name="connsiteX218" fmla="*/ 4485683 w 6096000"/>
              <a:gd name="connsiteY218" fmla="*/ 6421961 h 6858000"/>
              <a:gd name="connsiteX219" fmla="*/ 4478442 w 6096000"/>
              <a:gd name="connsiteY219" fmla="*/ 6442965 h 6858000"/>
              <a:gd name="connsiteX220" fmla="*/ 4486991 w 6096000"/>
              <a:gd name="connsiteY220" fmla="*/ 6465420 h 6858000"/>
              <a:gd name="connsiteX221" fmla="*/ 4510694 w 6096000"/>
              <a:gd name="connsiteY221" fmla="*/ 6475349 h 6858000"/>
              <a:gd name="connsiteX222" fmla="*/ 4522941 w 6096000"/>
              <a:gd name="connsiteY222" fmla="*/ 6473269 h 6858000"/>
              <a:gd name="connsiteX223" fmla="*/ 4532685 w 6096000"/>
              <a:gd name="connsiteY223" fmla="*/ 6467202 h 6858000"/>
              <a:gd name="connsiteX224" fmla="*/ 4540318 w 6096000"/>
              <a:gd name="connsiteY224" fmla="*/ 6456726 h 6858000"/>
              <a:gd name="connsiteX225" fmla="*/ 4533602 w 6096000"/>
              <a:gd name="connsiteY225" fmla="*/ 6453193 h 6858000"/>
              <a:gd name="connsiteX226" fmla="*/ 4526814 w 6096000"/>
              <a:gd name="connsiteY226" fmla="*/ 6462000 h 6858000"/>
              <a:gd name="connsiteX227" fmla="*/ 4519202 w 6096000"/>
              <a:gd name="connsiteY227" fmla="*/ 6466367 h 6858000"/>
              <a:gd name="connsiteX228" fmla="*/ 4509992 w 6096000"/>
              <a:gd name="connsiteY228" fmla="*/ 6468015 h 6858000"/>
              <a:gd name="connsiteX229" fmla="*/ 4493522 w 6096000"/>
              <a:gd name="connsiteY229" fmla="*/ 6461114 h 6858000"/>
              <a:gd name="connsiteX230" fmla="*/ 4486631 w 6096000"/>
              <a:gd name="connsiteY230" fmla="*/ 6443418 h 6858000"/>
              <a:gd name="connsiteX231" fmla="*/ 4542378 w 6096000"/>
              <a:gd name="connsiteY231" fmla="*/ 6443418 h 6858000"/>
              <a:gd name="connsiteX232" fmla="*/ 4535538 w 6096000"/>
              <a:gd name="connsiteY232" fmla="*/ 6422239 h 6858000"/>
              <a:gd name="connsiteX233" fmla="*/ 4510239 w 6096000"/>
              <a:gd name="connsiteY233" fmla="*/ 6410229 h 6858000"/>
              <a:gd name="connsiteX234" fmla="*/ 5637786 w 6096000"/>
              <a:gd name="connsiteY234" fmla="*/ 6410219 h 6858000"/>
              <a:gd name="connsiteX235" fmla="*/ 5629360 w 6096000"/>
              <a:gd name="connsiteY235" fmla="*/ 6412866 h 6858000"/>
              <a:gd name="connsiteX236" fmla="*/ 5621676 w 6096000"/>
              <a:gd name="connsiteY236" fmla="*/ 6420859 h 6858000"/>
              <a:gd name="connsiteX237" fmla="*/ 5621676 w 6096000"/>
              <a:gd name="connsiteY237" fmla="*/ 6411805 h 6858000"/>
              <a:gd name="connsiteX238" fmla="*/ 5613538 w 6096000"/>
              <a:gd name="connsiteY238" fmla="*/ 6411805 h 6858000"/>
              <a:gd name="connsiteX239" fmla="*/ 5613528 w 6096000"/>
              <a:gd name="connsiteY239" fmla="*/ 6411805 h 6858000"/>
              <a:gd name="connsiteX240" fmla="*/ 5613528 w 6096000"/>
              <a:gd name="connsiteY240" fmla="*/ 6473753 h 6858000"/>
              <a:gd name="connsiteX241" fmla="*/ 5621665 w 6096000"/>
              <a:gd name="connsiteY241" fmla="*/ 6473753 h 6858000"/>
              <a:gd name="connsiteX242" fmla="*/ 5621665 w 6096000"/>
              <a:gd name="connsiteY242" fmla="*/ 6452802 h 6858000"/>
              <a:gd name="connsiteX243" fmla="*/ 5623149 w 6096000"/>
              <a:gd name="connsiteY243" fmla="*/ 6431398 h 6858000"/>
              <a:gd name="connsiteX244" fmla="*/ 5628783 w 6096000"/>
              <a:gd name="connsiteY244" fmla="*/ 6421230 h 6858000"/>
              <a:gd name="connsiteX245" fmla="*/ 5636467 w 6096000"/>
              <a:gd name="connsiteY245" fmla="*/ 6417955 h 6858000"/>
              <a:gd name="connsiteX246" fmla="*/ 5640680 w 6096000"/>
              <a:gd name="connsiteY246" fmla="*/ 6419036 h 6858000"/>
              <a:gd name="connsiteX247" fmla="*/ 5644841 w 6096000"/>
              <a:gd name="connsiteY247" fmla="*/ 6412320 h 6858000"/>
              <a:gd name="connsiteX248" fmla="*/ 5637786 w 6096000"/>
              <a:gd name="connsiteY248" fmla="*/ 6410219 h 6858000"/>
              <a:gd name="connsiteX249" fmla="*/ 5571174 w 6096000"/>
              <a:gd name="connsiteY249" fmla="*/ 6410219 h 6858000"/>
              <a:gd name="connsiteX250" fmla="*/ 5547368 w 6096000"/>
              <a:gd name="connsiteY250" fmla="*/ 6420633 h 6858000"/>
              <a:gd name="connsiteX251" fmla="*/ 5538819 w 6096000"/>
              <a:gd name="connsiteY251" fmla="*/ 6442955 h 6858000"/>
              <a:gd name="connsiteX252" fmla="*/ 5547863 w 6096000"/>
              <a:gd name="connsiteY252" fmla="*/ 6465636 h 6858000"/>
              <a:gd name="connsiteX253" fmla="*/ 5571163 w 6096000"/>
              <a:gd name="connsiteY253" fmla="*/ 6475339 h 6858000"/>
              <a:gd name="connsiteX254" fmla="*/ 5594401 w 6096000"/>
              <a:gd name="connsiteY254" fmla="*/ 6465636 h 6858000"/>
              <a:gd name="connsiteX255" fmla="*/ 5603445 w 6096000"/>
              <a:gd name="connsiteY255" fmla="*/ 6442955 h 6858000"/>
              <a:gd name="connsiteX256" fmla="*/ 5594896 w 6096000"/>
              <a:gd name="connsiteY256" fmla="*/ 6420581 h 6858000"/>
              <a:gd name="connsiteX257" fmla="*/ 5571174 w 6096000"/>
              <a:gd name="connsiteY257" fmla="*/ 6410219 h 6858000"/>
              <a:gd name="connsiteX258" fmla="*/ 4750805 w 6096000"/>
              <a:gd name="connsiteY258" fmla="*/ 6410219 h 6858000"/>
              <a:gd name="connsiteX259" fmla="*/ 4738630 w 6096000"/>
              <a:gd name="connsiteY259" fmla="*/ 6414885 h 6858000"/>
              <a:gd name="connsiteX260" fmla="*/ 4733809 w 6096000"/>
              <a:gd name="connsiteY260" fmla="*/ 6426608 h 6858000"/>
              <a:gd name="connsiteX261" fmla="*/ 4736827 w 6096000"/>
              <a:gd name="connsiteY261" fmla="*/ 6436229 h 6858000"/>
              <a:gd name="connsiteX262" fmla="*/ 4748240 w 6096000"/>
              <a:gd name="connsiteY262" fmla="*/ 6444768 h 6858000"/>
              <a:gd name="connsiteX263" fmla="*/ 4758283 w 6096000"/>
              <a:gd name="connsiteY263" fmla="*/ 6451370 h 6858000"/>
              <a:gd name="connsiteX264" fmla="*/ 4760508 w 6096000"/>
              <a:gd name="connsiteY264" fmla="*/ 6457458 h 6858000"/>
              <a:gd name="connsiteX265" fmla="*/ 4757140 w 6096000"/>
              <a:gd name="connsiteY265" fmla="*/ 6464689 h 6858000"/>
              <a:gd name="connsiteX266" fmla="*/ 4748982 w 6096000"/>
              <a:gd name="connsiteY266" fmla="*/ 6467758 h 6858000"/>
              <a:gd name="connsiteX267" fmla="*/ 4736024 w 6096000"/>
              <a:gd name="connsiteY267" fmla="*/ 6460867 h 6858000"/>
              <a:gd name="connsiteX268" fmla="*/ 4731018 w 6096000"/>
              <a:gd name="connsiteY268" fmla="*/ 6466563 h 6858000"/>
              <a:gd name="connsiteX269" fmla="*/ 4739083 w 6096000"/>
              <a:gd name="connsiteY269" fmla="*/ 6473001 h 6858000"/>
              <a:gd name="connsiteX270" fmla="*/ 4749322 w 6096000"/>
              <a:gd name="connsiteY270" fmla="*/ 6475339 h 6858000"/>
              <a:gd name="connsiteX271" fmla="*/ 4762723 w 6096000"/>
              <a:gd name="connsiteY271" fmla="*/ 6470045 h 6858000"/>
              <a:gd name="connsiteX272" fmla="*/ 4768079 w 6096000"/>
              <a:gd name="connsiteY272" fmla="*/ 6457128 h 6858000"/>
              <a:gd name="connsiteX273" fmla="*/ 4764937 w 6096000"/>
              <a:gd name="connsiteY273" fmla="*/ 6447394 h 6858000"/>
              <a:gd name="connsiteX274" fmla="*/ 4752845 w 6096000"/>
              <a:gd name="connsiteY274" fmla="*/ 6438515 h 6858000"/>
              <a:gd name="connsiteX275" fmla="*/ 4743265 w 6096000"/>
              <a:gd name="connsiteY275" fmla="*/ 6431964 h 6858000"/>
              <a:gd name="connsiteX276" fmla="*/ 4740979 w 6096000"/>
              <a:gd name="connsiteY276" fmla="*/ 6426216 h 6858000"/>
              <a:gd name="connsiteX277" fmla="*/ 4743749 w 6096000"/>
              <a:gd name="connsiteY277" fmla="*/ 6420241 h 6858000"/>
              <a:gd name="connsiteX278" fmla="*/ 4750403 w 6096000"/>
              <a:gd name="connsiteY278" fmla="*/ 6417677 h 6858000"/>
              <a:gd name="connsiteX279" fmla="*/ 4762898 w 6096000"/>
              <a:gd name="connsiteY279" fmla="*/ 6423877 h 6858000"/>
              <a:gd name="connsiteX280" fmla="*/ 4768017 w 6096000"/>
              <a:gd name="connsiteY280" fmla="*/ 6418583 h 6858000"/>
              <a:gd name="connsiteX281" fmla="*/ 4750805 w 6096000"/>
              <a:gd name="connsiteY281" fmla="*/ 6410219 h 6858000"/>
              <a:gd name="connsiteX282" fmla="*/ 5164399 w 6096000"/>
              <a:gd name="connsiteY282" fmla="*/ 6410209 h 6858000"/>
              <a:gd name="connsiteX283" fmla="*/ 5141799 w 6096000"/>
              <a:gd name="connsiteY283" fmla="*/ 6419716 h 6858000"/>
              <a:gd name="connsiteX284" fmla="*/ 5132405 w 6096000"/>
              <a:gd name="connsiteY284" fmla="*/ 6442605 h 6858000"/>
              <a:gd name="connsiteX285" fmla="*/ 5141717 w 6096000"/>
              <a:gd name="connsiteY285" fmla="*/ 6465801 h 6858000"/>
              <a:gd name="connsiteX286" fmla="*/ 5164171 w 6096000"/>
              <a:gd name="connsiteY286" fmla="*/ 6475340 h 6858000"/>
              <a:gd name="connsiteX287" fmla="*/ 5177810 w 6096000"/>
              <a:gd name="connsiteY287" fmla="*/ 6472270 h 6858000"/>
              <a:gd name="connsiteX288" fmla="*/ 5189058 w 6096000"/>
              <a:gd name="connsiteY288" fmla="*/ 6463103 h 6858000"/>
              <a:gd name="connsiteX289" fmla="*/ 5189058 w 6096000"/>
              <a:gd name="connsiteY289" fmla="*/ 6473743 h 6858000"/>
              <a:gd name="connsiteX290" fmla="*/ 5196918 w 6096000"/>
              <a:gd name="connsiteY290" fmla="*/ 6473743 h 6858000"/>
              <a:gd name="connsiteX291" fmla="*/ 5196918 w 6096000"/>
              <a:gd name="connsiteY291" fmla="*/ 6411806 h 6858000"/>
              <a:gd name="connsiteX292" fmla="*/ 5189048 w 6096000"/>
              <a:gd name="connsiteY292" fmla="*/ 6411806 h 6858000"/>
              <a:gd name="connsiteX293" fmla="*/ 5189048 w 6096000"/>
              <a:gd name="connsiteY293" fmla="*/ 6423188 h 6858000"/>
              <a:gd name="connsiteX294" fmla="*/ 5178202 w 6096000"/>
              <a:gd name="connsiteY294" fmla="*/ 6413454 h 6858000"/>
              <a:gd name="connsiteX295" fmla="*/ 5164399 w 6096000"/>
              <a:gd name="connsiteY295" fmla="*/ 6410209 h 6858000"/>
              <a:gd name="connsiteX296" fmla="*/ 5021737 w 6096000"/>
              <a:gd name="connsiteY296" fmla="*/ 6410209 h 6858000"/>
              <a:gd name="connsiteX297" fmla="*/ 4999138 w 6096000"/>
              <a:gd name="connsiteY297" fmla="*/ 6419716 h 6858000"/>
              <a:gd name="connsiteX298" fmla="*/ 4989744 w 6096000"/>
              <a:gd name="connsiteY298" fmla="*/ 6442605 h 6858000"/>
              <a:gd name="connsiteX299" fmla="*/ 4999056 w 6096000"/>
              <a:gd name="connsiteY299" fmla="*/ 6465801 h 6858000"/>
              <a:gd name="connsiteX300" fmla="*/ 5021510 w 6096000"/>
              <a:gd name="connsiteY300" fmla="*/ 6475340 h 6858000"/>
              <a:gd name="connsiteX301" fmla="*/ 5035149 w 6096000"/>
              <a:gd name="connsiteY301" fmla="*/ 6472270 h 6858000"/>
              <a:gd name="connsiteX302" fmla="*/ 5046397 w 6096000"/>
              <a:gd name="connsiteY302" fmla="*/ 6463103 h 6858000"/>
              <a:gd name="connsiteX303" fmla="*/ 5046397 w 6096000"/>
              <a:gd name="connsiteY303" fmla="*/ 6473743 h 6858000"/>
              <a:gd name="connsiteX304" fmla="*/ 5054257 w 6096000"/>
              <a:gd name="connsiteY304" fmla="*/ 6473743 h 6858000"/>
              <a:gd name="connsiteX305" fmla="*/ 5054257 w 6096000"/>
              <a:gd name="connsiteY305" fmla="*/ 6411806 h 6858000"/>
              <a:gd name="connsiteX306" fmla="*/ 5046387 w 6096000"/>
              <a:gd name="connsiteY306" fmla="*/ 6411806 h 6858000"/>
              <a:gd name="connsiteX307" fmla="*/ 5046387 w 6096000"/>
              <a:gd name="connsiteY307" fmla="*/ 6423188 h 6858000"/>
              <a:gd name="connsiteX308" fmla="*/ 5035541 w 6096000"/>
              <a:gd name="connsiteY308" fmla="*/ 6413454 h 6858000"/>
              <a:gd name="connsiteX309" fmla="*/ 5021737 w 6096000"/>
              <a:gd name="connsiteY309" fmla="*/ 6410209 h 6858000"/>
              <a:gd name="connsiteX310" fmla="*/ 4951510 w 6096000"/>
              <a:gd name="connsiteY310" fmla="*/ 6410209 h 6858000"/>
              <a:gd name="connsiteX311" fmla="*/ 4937799 w 6096000"/>
              <a:gd name="connsiteY311" fmla="*/ 6413454 h 6858000"/>
              <a:gd name="connsiteX312" fmla="*/ 4926933 w 6096000"/>
              <a:gd name="connsiteY312" fmla="*/ 6423188 h 6858000"/>
              <a:gd name="connsiteX313" fmla="*/ 4926933 w 6096000"/>
              <a:gd name="connsiteY313" fmla="*/ 6411806 h 6858000"/>
              <a:gd name="connsiteX314" fmla="*/ 4918960 w 6096000"/>
              <a:gd name="connsiteY314" fmla="*/ 6411806 h 6858000"/>
              <a:gd name="connsiteX315" fmla="*/ 4918960 w 6096000"/>
              <a:gd name="connsiteY315" fmla="*/ 6496404 h 6858000"/>
              <a:gd name="connsiteX316" fmla="*/ 4926933 w 6096000"/>
              <a:gd name="connsiteY316" fmla="*/ 6496404 h 6858000"/>
              <a:gd name="connsiteX317" fmla="*/ 4926933 w 6096000"/>
              <a:gd name="connsiteY317" fmla="*/ 6463103 h 6858000"/>
              <a:gd name="connsiteX318" fmla="*/ 4938139 w 6096000"/>
              <a:gd name="connsiteY318" fmla="*/ 6472270 h 6858000"/>
              <a:gd name="connsiteX319" fmla="*/ 4951737 w 6096000"/>
              <a:gd name="connsiteY319" fmla="*/ 6475340 h 6858000"/>
              <a:gd name="connsiteX320" fmla="*/ 4974171 w 6096000"/>
              <a:gd name="connsiteY320" fmla="*/ 6465801 h 6858000"/>
              <a:gd name="connsiteX321" fmla="*/ 4983473 w 6096000"/>
              <a:gd name="connsiteY321" fmla="*/ 6442605 h 6858000"/>
              <a:gd name="connsiteX322" fmla="*/ 4974089 w 6096000"/>
              <a:gd name="connsiteY322" fmla="*/ 6419716 h 6858000"/>
              <a:gd name="connsiteX323" fmla="*/ 4951510 w 6096000"/>
              <a:gd name="connsiteY323" fmla="*/ 6410209 h 6858000"/>
              <a:gd name="connsiteX324" fmla="*/ 5677649 w 6096000"/>
              <a:gd name="connsiteY324" fmla="*/ 6410198 h 6858000"/>
              <a:gd name="connsiteX325" fmla="*/ 5661724 w 6096000"/>
              <a:gd name="connsiteY325" fmla="*/ 6414524 h 6858000"/>
              <a:gd name="connsiteX326" fmla="*/ 5649899 w 6096000"/>
              <a:gd name="connsiteY326" fmla="*/ 6426277 h 6858000"/>
              <a:gd name="connsiteX327" fmla="*/ 5645624 w 6096000"/>
              <a:gd name="connsiteY327" fmla="*/ 6442305 h 6858000"/>
              <a:gd name="connsiteX328" fmla="*/ 5649724 w 6096000"/>
              <a:gd name="connsiteY328" fmla="*/ 6458075 h 6858000"/>
              <a:gd name="connsiteX329" fmla="*/ 5661353 w 6096000"/>
              <a:gd name="connsiteY329" fmla="*/ 6469488 h 6858000"/>
              <a:gd name="connsiteX330" fmla="*/ 5677421 w 6096000"/>
              <a:gd name="connsiteY330" fmla="*/ 6473732 h 6858000"/>
              <a:gd name="connsiteX331" fmla="*/ 5691215 w 6096000"/>
              <a:gd name="connsiteY331" fmla="*/ 6470683 h 6858000"/>
              <a:gd name="connsiteX332" fmla="*/ 5702215 w 6096000"/>
              <a:gd name="connsiteY332" fmla="*/ 6461948 h 6858000"/>
              <a:gd name="connsiteX333" fmla="*/ 5702215 w 6096000"/>
              <a:gd name="connsiteY333" fmla="*/ 6465131 h 6858000"/>
              <a:gd name="connsiteX334" fmla="*/ 5699826 w 6096000"/>
              <a:gd name="connsiteY334" fmla="*/ 6479974 h 6858000"/>
              <a:gd name="connsiteX335" fmla="*/ 5691822 w 6096000"/>
              <a:gd name="connsiteY335" fmla="*/ 6487607 h 6858000"/>
              <a:gd name="connsiteX336" fmla="*/ 5678061 w 6096000"/>
              <a:gd name="connsiteY336" fmla="*/ 6490645 h 6858000"/>
              <a:gd name="connsiteX337" fmla="*/ 5664206 w 6096000"/>
              <a:gd name="connsiteY337" fmla="*/ 6487689 h 6858000"/>
              <a:gd name="connsiteX338" fmla="*/ 5655090 w 6096000"/>
              <a:gd name="connsiteY338" fmla="*/ 6478584 h 6858000"/>
              <a:gd name="connsiteX339" fmla="*/ 5646438 w 6096000"/>
              <a:gd name="connsiteY339" fmla="*/ 6478584 h 6858000"/>
              <a:gd name="connsiteX340" fmla="*/ 5653782 w 6096000"/>
              <a:gd name="connsiteY340" fmla="*/ 6489687 h 6858000"/>
              <a:gd name="connsiteX341" fmla="*/ 5664113 w 6096000"/>
              <a:gd name="connsiteY341" fmla="*/ 6495744 h 6858000"/>
              <a:gd name="connsiteX342" fmla="*/ 5678432 w 6096000"/>
              <a:gd name="connsiteY342" fmla="*/ 6498000 h 6858000"/>
              <a:gd name="connsiteX343" fmla="*/ 5697045 w 6096000"/>
              <a:gd name="connsiteY343" fmla="*/ 6493385 h 6858000"/>
              <a:gd name="connsiteX344" fmla="*/ 5707922 w 6096000"/>
              <a:gd name="connsiteY344" fmla="*/ 6480232 h 6858000"/>
              <a:gd name="connsiteX345" fmla="*/ 5710198 w 6096000"/>
              <a:gd name="connsiteY345" fmla="*/ 6461166 h 6858000"/>
              <a:gd name="connsiteX346" fmla="*/ 5710198 w 6096000"/>
              <a:gd name="connsiteY346" fmla="*/ 6411805 h 6858000"/>
              <a:gd name="connsiteX347" fmla="*/ 5702226 w 6096000"/>
              <a:gd name="connsiteY347" fmla="*/ 6411805 h 6858000"/>
              <a:gd name="connsiteX348" fmla="*/ 5702215 w 6096000"/>
              <a:gd name="connsiteY348" fmla="*/ 6411805 h 6858000"/>
              <a:gd name="connsiteX349" fmla="*/ 5702215 w 6096000"/>
              <a:gd name="connsiteY349" fmla="*/ 6422548 h 6858000"/>
              <a:gd name="connsiteX350" fmla="*/ 5690617 w 6096000"/>
              <a:gd name="connsiteY350" fmla="*/ 6413072 h 6858000"/>
              <a:gd name="connsiteX351" fmla="*/ 5677649 w 6096000"/>
              <a:gd name="connsiteY351" fmla="*/ 6410198 h 6858000"/>
              <a:gd name="connsiteX352" fmla="*/ 5215972 w 6096000"/>
              <a:gd name="connsiteY352" fmla="*/ 6388815 h 6858000"/>
              <a:gd name="connsiteX353" fmla="*/ 5215972 w 6096000"/>
              <a:gd name="connsiteY353" fmla="*/ 6411817 h 6858000"/>
              <a:gd name="connsiteX354" fmla="*/ 5205095 w 6096000"/>
              <a:gd name="connsiteY354" fmla="*/ 6411817 h 6858000"/>
              <a:gd name="connsiteX355" fmla="*/ 5205095 w 6096000"/>
              <a:gd name="connsiteY355" fmla="*/ 6418708 h 6858000"/>
              <a:gd name="connsiteX356" fmla="*/ 5215972 w 6096000"/>
              <a:gd name="connsiteY356" fmla="*/ 6418708 h 6858000"/>
              <a:gd name="connsiteX357" fmla="*/ 5215972 w 6096000"/>
              <a:gd name="connsiteY357" fmla="*/ 6473753 h 6858000"/>
              <a:gd name="connsiteX358" fmla="*/ 5223945 w 6096000"/>
              <a:gd name="connsiteY358" fmla="*/ 6473753 h 6858000"/>
              <a:gd name="connsiteX359" fmla="*/ 5223945 w 6096000"/>
              <a:gd name="connsiteY359" fmla="*/ 6418708 h 6858000"/>
              <a:gd name="connsiteX360" fmla="*/ 5236583 w 6096000"/>
              <a:gd name="connsiteY360" fmla="*/ 6418708 h 6858000"/>
              <a:gd name="connsiteX361" fmla="*/ 5236583 w 6096000"/>
              <a:gd name="connsiteY361" fmla="*/ 6411817 h 6858000"/>
              <a:gd name="connsiteX362" fmla="*/ 5223945 w 6096000"/>
              <a:gd name="connsiteY362" fmla="*/ 6411817 h 6858000"/>
              <a:gd name="connsiteX363" fmla="*/ 5223945 w 6096000"/>
              <a:gd name="connsiteY363" fmla="*/ 6388815 h 6858000"/>
              <a:gd name="connsiteX364" fmla="*/ 4786743 w 6096000"/>
              <a:gd name="connsiteY364" fmla="*/ 6388815 h 6858000"/>
              <a:gd name="connsiteX365" fmla="*/ 4786743 w 6096000"/>
              <a:gd name="connsiteY365" fmla="*/ 6411817 h 6858000"/>
              <a:gd name="connsiteX366" fmla="*/ 4775866 w 6096000"/>
              <a:gd name="connsiteY366" fmla="*/ 6411817 h 6858000"/>
              <a:gd name="connsiteX367" fmla="*/ 4775866 w 6096000"/>
              <a:gd name="connsiteY367" fmla="*/ 6418708 h 6858000"/>
              <a:gd name="connsiteX368" fmla="*/ 4786743 w 6096000"/>
              <a:gd name="connsiteY368" fmla="*/ 6418708 h 6858000"/>
              <a:gd name="connsiteX369" fmla="*/ 4786743 w 6096000"/>
              <a:gd name="connsiteY369" fmla="*/ 6473753 h 6858000"/>
              <a:gd name="connsiteX370" fmla="*/ 4794716 w 6096000"/>
              <a:gd name="connsiteY370" fmla="*/ 6473753 h 6858000"/>
              <a:gd name="connsiteX371" fmla="*/ 4794716 w 6096000"/>
              <a:gd name="connsiteY371" fmla="*/ 6418708 h 6858000"/>
              <a:gd name="connsiteX372" fmla="*/ 4807354 w 6096000"/>
              <a:gd name="connsiteY372" fmla="*/ 6418708 h 6858000"/>
              <a:gd name="connsiteX373" fmla="*/ 4807354 w 6096000"/>
              <a:gd name="connsiteY373" fmla="*/ 6411817 h 6858000"/>
              <a:gd name="connsiteX374" fmla="*/ 4794716 w 6096000"/>
              <a:gd name="connsiteY374" fmla="*/ 6411817 h 6858000"/>
              <a:gd name="connsiteX375" fmla="*/ 4794716 w 6096000"/>
              <a:gd name="connsiteY375" fmla="*/ 6388815 h 6858000"/>
              <a:gd name="connsiteX376" fmla="*/ 5090246 w 6096000"/>
              <a:gd name="connsiteY376" fmla="*/ 6387898 h 6858000"/>
              <a:gd name="connsiteX377" fmla="*/ 5090246 w 6096000"/>
              <a:gd name="connsiteY377" fmla="*/ 6473743 h 6858000"/>
              <a:gd name="connsiteX378" fmla="*/ 5098219 w 6096000"/>
              <a:gd name="connsiteY378" fmla="*/ 6473743 h 6858000"/>
              <a:gd name="connsiteX379" fmla="*/ 5098219 w 6096000"/>
              <a:gd name="connsiteY379" fmla="*/ 6387898 h 6858000"/>
              <a:gd name="connsiteX380" fmla="*/ 5067492 w 6096000"/>
              <a:gd name="connsiteY380" fmla="*/ 6387898 h 6858000"/>
              <a:gd name="connsiteX381" fmla="*/ 5067492 w 6096000"/>
              <a:gd name="connsiteY381" fmla="*/ 6473743 h 6858000"/>
              <a:gd name="connsiteX382" fmla="*/ 5075465 w 6096000"/>
              <a:gd name="connsiteY382" fmla="*/ 6473743 h 6858000"/>
              <a:gd name="connsiteX383" fmla="*/ 5075465 w 6096000"/>
              <a:gd name="connsiteY383" fmla="*/ 6387898 h 6858000"/>
              <a:gd name="connsiteX384" fmla="*/ 4586637 w 6096000"/>
              <a:gd name="connsiteY384" fmla="*/ 6387898 h 6858000"/>
              <a:gd name="connsiteX385" fmla="*/ 4586637 w 6096000"/>
              <a:gd name="connsiteY385" fmla="*/ 6473743 h 6858000"/>
              <a:gd name="connsiteX386" fmla="*/ 4594610 w 6096000"/>
              <a:gd name="connsiteY386" fmla="*/ 6473743 h 6858000"/>
              <a:gd name="connsiteX387" fmla="*/ 4594610 w 6096000"/>
              <a:gd name="connsiteY387" fmla="*/ 6462361 h 6858000"/>
              <a:gd name="connsiteX388" fmla="*/ 4605476 w 6096000"/>
              <a:gd name="connsiteY388" fmla="*/ 6472095 h 6858000"/>
              <a:gd name="connsiteX389" fmla="*/ 4619187 w 6096000"/>
              <a:gd name="connsiteY389" fmla="*/ 6475339 h 6858000"/>
              <a:gd name="connsiteX390" fmla="*/ 4641766 w 6096000"/>
              <a:gd name="connsiteY390" fmla="*/ 6465832 h 6858000"/>
              <a:gd name="connsiteX391" fmla="*/ 4651150 w 6096000"/>
              <a:gd name="connsiteY391" fmla="*/ 6442893 h 6858000"/>
              <a:gd name="connsiteX392" fmla="*/ 4641848 w 6096000"/>
              <a:gd name="connsiteY392" fmla="*/ 6419748 h 6858000"/>
              <a:gd name="connsiteX393" fmla="*/ 4619414 w 6096000"/>
              <a:gd name="connsiteY393" fmla="*/ 6410210 h 6858000"/>
              <a:gd name="connsiteX394" fmla="*/ 4605816 w 6096000"/>
              <a:gd name="connsiteY394" fmla="*/ 6413259 h 6858000"/>
              <a:gd name="connsiteX395" fmla="*/ 4594610 w 6096000"/>
              <a:gd name="connsiteY395" fmla="*/ 6422457 h 6858000"/>
              <a:gd name="connsiteX396" fmla="*/ 4594610 w 6096000"/>
              <a:gd name="connsiteY396" fmla="*/ 6387898 h 6858000"/>
              <a:gd name="connsiteX397" fmla="*/ 4460798 w 6096000"/>
              <a:gd name="connsiteY397" fmla="*/ 6387888 h 6858000"/>
              <a:gd name="connsiteX398" fmla="*/ 4460798 w 6096000"/>
              <a:gd name="connsiteY398" fmla="*/ 6423189 h 6858000"/>
              <a:gd name="connsiteX399" fmla="*/ 4449952 w 6096000"/>
              <a:gd name="connsiteY399" fmla="*/ 6413455 h 6858000"/>
              <a:gd name="connsiteX400" fmla="*/ 4436149 w 6096000"/>
              <a:gd name="connsiteY400" fmla="*/ 6410210 h 6858000"/>
              <a:gd name="connsiteX401" fmla="*/ 4413549 w 6096000"/>
              <a:gd name="connsiteY401" fmla="*/ 6419717 h 6858000"/>
              <a:gd name="connsiteX402" fmla="*/ 4404155 w 6096000"/>
              <a:gd name="connsiteY402" fmla="*/ 6442605 h 6858000"/>
              <a:gd name="connsiteX403" fmla="*/ 4413456 w 6096000"/>
              <a:gd name="connsiteY403" fmla="*/ 6465801 h 6858000"/>
              <a:gd name="connsiteX404" fmla="*/ 4435911 w 6096000"/>
              <a:gd name="connsiteY404" fmla="*/ 6475340 h 6858000"/>
              <a:gd name="connsiteX405" fmla="*/ 4449550 w 6096000"/>
              <a:gd name="connsiteY405" fmla="*/ 6472270 h 6858000"/>
              <a:gd name="connsiteX406" fmla="*/ 4460798 w 6096000"/>
              <a:gd name="connsiteY406" fmla="*/ 6463103 h 6858000"/>
              <a:gd name="connsiteX407" fmla="*/ 4460798 w 6096000"/>
              <a:gd name="connsiteY407" fmla="*/ 6473743 h 6858000"/>
              <a:gd name="connsiteX408" fmla="*/ 4468657 w 6096000"/>
              <a:gd name="connsiteY408" fmla="*/ 6473743 h 6858000"/>
              <a:gd name="connsiteX409" fmla="*/ 4468657 w 6096000"/>
              <a:gd name="connsiteY409" fmla="*/ 6387898 h 6858000"/>
              <a:gd name="connsiteX410" fmla="*/ 4468657 w 6096000"/>
              <a:gd name="connsiteY410" fmla="*/ 6387888 h 6858000"/>
              <a:gd name="connsiteX411" fmla="*/ 5249656 w 6096000"/>
              <a:gd name="connsiteY411" fmla="*/ 6386301 h 6858000"/>
              <a:gd name="connsiteX412" fmla="*/ 5245061 w 6096000"/>
              <a:gd name="connsiteY412" fmla="*/ 6388237 h 6858000"/>
              <a:gd name="connsiteX413" fmla="*/ 5243135 w 6096000"/>
              <a:gd name="connsiteY413" fmla="*/ 6392904 h 6858000"/>
              <a:gd name="connsiteX414" fmla="*/ 5245061 w 6096000"/>
              <a:gd name="connsiteY414" fmla="*/ 6397518 h 6858000"/>
              <a:gd name="connsiteX415" fmla="*/ 5249656 w 6096000"/>
              <a:gd name="connsiteY415" fmla="*/ 6399455 h 6858000"/>
              <a:gd name="connsiteX416" fmla="*/ 5254302 w 6096000"/>
              <a:gd name="connsiteY416" fmla="*/ 6397518 h 6858000"/>
              <a:gd name="connsiteX417" fmla="*/ 5256228 w 6096000"/>
              <a:gd name="connsiteY417" fmla="*/ 6392904 h 6858000"/>
              <a:gd name="connsiteX418" fmla="*/ 5254302 w 6096000"/>
              <a:gd name="connsiteY418" fmla="*/ 6388237 h 6858000"/>
              <a:gd name="connsiteX419" fmla="*/ 5249656 w 6096000"/>
              <a:gd name="connsiteY419" fmla="*/ 6386301 h 6858000"/>
              <a:gd name="connsiteX420" fmla="*/ 5116379 w 6096000"/>
              <a:gd name="connsiteY420" fmla="*/ 6386301 h 6858000"/>
              <a:gd name="connsiteX421" fmla="*/ 5111784 w 6096000"/>
              <a:gd name="connsiteY421" fmla="*/ 6388237 h 6858000"/>
              <a:gd name="connsiteX422" fmla="*/ 5109858 w 6096000"/>
              <a:gd name="connsiteY422" fmla="*/ 6392904 h 6858000"/>
              <a:gd name="connsiteX423" fmla="*/ 5111784 w 6096000"/>
              <a:gd name="connsiteY423" fmla="*/ 6397518 h 6858000"/>
              <a:gd name="connsiteX424" fmla="*/ 5116379 w 6096000"/>
              <a:gd name="connsiteY424" fmla="*/ 6399455 h 6858000"/>
              <a:gd name="connsiteX425" fmla="*/ 5121025 w 6096000"/>
              <a:gd name="connsiteY425" fmla="*/ 6397518 h 6858000"/>
              <a:gd name="connsiteX426" fmla="*/ 5122951 w 6096000"/>
              <a:gd name="connsiteY426" fmla="*/ 6392904 h 6858000"/>
              <a:gd name="connsiteX427" fmla="*/ 5121025 w 6096000"/>
              <a:gd name="connsiteY427" fmla="*/ 6388237 h 6858000"/>
              <a:gd name="connsiteX428" fmla="*/ 5116379 w 6096000"/>
              <a:gd name="connsiteY428" fmla="*/ 6386301 h 6858000"/>
              <a:gd name="connsiteX429" fmla="*/ 5633255 w 6096000"/>
              <a:gd name="connsiteY429" fmla="*/ 6278105 h 6858000"/>
              <a:gd name="connsiteX430" fmla="*/ 5650302 w 6096000"/>
              <a:gd name="connsiteY430" fmla="*/ 6285450 h 6858000"/>
              <a:gd name="connsiteX431" fmla="*/ 5657471 w 6096000"/>
              <a:gd name="connsiteY431" fmla="*/ 6303209 h 6858000"/>
              <a:gd name="connsiteX432" fmla="*/ 5654216 w 6096000"/>
              <a:gd name="connsiteY432" fmla="*/ 6315734 h 6858000"/>
              <a:gd name="connsiteX433" fmla="*/ 5645420 w 6096000"/>
              <a:gd name="connsiteY433" fmla="*/ 6324706 h 6858000"/>
              <a:gd name="connsiteX434" fmla="*/ 5633255 w 6096000"/>
              <a:gd name="connsiteY434" fmla="*/ 6327868 h 6858000"/>
              <a:gd name="connsiteX435" fmla="*/ 5621089 w 6096000"/>
              <a:gd name="connsiteY435" fmla="*/ 6324706 h 6858000"/>
              <a:gd name="connsiteX436" fmla="*/ 5612292 w 6096000"/>
              <a:gd name="connsiteY436" fmla="*/ 6315734 h 6858000"/>
              <a:gd name="connsiteX437" fmla="*/ 5609037 w 6096000"/>
              <a:gd name="connsiteY437" fmla="*/ 6303209 h 6858000"/>
              <a:gd name="connsiteX438" fmla="*/ 5616176 w 6096000"/>
              <a:gd name="connsiteY438" fmla="*/ 6285450 h 6858000"/>
              <a:gd name="connsiteX439" fmla="*/ 5633255 w 6096000"/>
              <a:gd name="connsiteY439" fmla="*/ 6278105 h 6858000"/>
              <a:gd name="connsiteX440" fmla="*/ 5558659 w 6096000"/>
              <a:gd name="connsiteY440" fmla="*/ 6278105 h 6858000"/>
              <a:gd name="connsiteX441" fmla="*/ 5575706 w 6096000"/>
              <a:gd name="connsiteY441" fmla="*/ 6285450 h 6858000"/>
              <a:gd name="connsiteX442" fmla="*/ 5582875 w 6096000"/>
              <a:gd name="connsiteY442" fmla="*/ 6303209 h 6858000"/>
              <a:gd name="connsiteX443" fmla="*/ 5579620 w 6096000"/>
              <a:gd name="connsiteY443" fmla="*/ 6315734 h 6858000"/>
              <a:gd name="connsiteX444" fmla="*/ 5570824 w 6096000"/>
              <a:gd name="connsiteY444" fmla="*/ 6324706 h 6858000"/>
              <a:gd name="connsiteX445" fmla="*/ 5558659 w 6096000"/>
              <a:gd name="connsiteY445" fmla="*/ 6327868 h 6858000"/>
              <a:gd name="connsiteX446" fmla="*/ 5546493 w 6096000"/>
              <a:gd name="connsiteY446" fmla="*/ 6324706 h 6858000"/>
              <a:gd name="connsiteX447" fmla="*/ 5537696 w 6096000"/>
              <a:gd name="connsiteY447" fmla="*/ 6315734 h 6858000"/>
              <a:gd name="connsiteX448" fmla="*/ 5534441 w 6096000"/>
              <a:gd name="connsiteY448" fmla="*/ 6303209 h 6858000"/>
              <a:gd name="connsiteX449" fmla="*/ 5541580 w 6096000"/>
              <a:gd name="connsiteY449" fmla="*/ 6285450 h 6858000"/>
              <a:gd name="connsiteX450" fmla="*/ 5558659 w 6096000"/>
              <a:gd name="connsiteY450" fmla="*/ 6278105 h 6858000"/>
              <a:gd name="connsiteX451" fmla="*/ 5033626 w 6096000"/>
              <a:gd name="connsiteY451" fmla="*/ 6278105 h 6858000"/>
              <a:gd name="connsiteX452" fmla="*/ 5050673 w 6096000"/>
              <a:gd name="connsiteY452" fmla="*/ 6285450 h 6858000"/>
              <a:gd name="connsiteX453" fmla="*/ 5057842 w 6096000"/>
              <a:gd name="connsiteY453" fmla="*/ 6303209 h 6858000"/>
              <a:gd name="connsiteX454" fmla="*/ 5054587 w 6096000"/>
              <a:gd name="connsiteY454" fmla="*/ 6315734 h 6858000"/>
              <a:gd name="connsiteX455" fmla="*/ 5045791 w 6096000"/>
              <a:gd name="connsiteY455" fmla="*/ 6324706 h 6858000"/>
              <a:gd name="connsiteX456" fmla="*/ 5033626 w 6096000"/>
              <a:gd name="connsiteY456" fmla="*/ 6327868 h 6858000"/>
              <a:gd name="connsiteX457" fmla="*/ 5021460 w 6096000"/>
              <a:gd name="connsiteY457" fmla="*/ 6324706 h 6858000"/>
              <a:gd name="connsiteX458" fmla="*/ 5012663 w 6096000"/>
              <a:gd name="connsiteY458" fmla="*/ 6315734 h 6858000"/>
              <a:gd name="connsiteX459" fmla="*/ 5009408 w 6096000"/>
              <a:gd name="connsiteY459" fmla="*/ 6303209 h 6858000"/>
              <a:gd name="connsiteX460" fmla="*/ 5016547 w 6096000"/>
              <a:gd name="connsiteY460" fmla="*/ 6285450 h 6858000"/>
              <a:gd name="connsiteX461" fmla="*/ 5033626 w 6096000"/>
              <a:gd name="connsiteY461" fmla="*/ 6278105 h 6858000"/>
              <a:gd name="connsiteX462" fmla="*/ 5313838 w 6096000"/>
              <a:gd name="connsiteY462" fmla="*/ 6277992 h 6858000"/>
              <a:gd name="connsiteX463" fmla="*/ 5331276 w 6096000"/>
              <a:gd name="connsiteY463" fmla="*/ 6285213 h 6858000"/>
              <a:gd name="connsiteX464" fmla="*/ 5338353 w 6096000"/>
              <a:gd name="connsiteY464" fmla="*/ 6303178 h 6858000"/>
              <a:gd name="connsiteX465" fmla="*/ 5335201 w 6096000"/>
              <a:gd name="connsiteY465" fmla="*/ 6315858 h 6858000"/>
              <a:gd name="connsiteX466" fmla="*/ 5326188 w 6096000"/>
              <a:gd name="connsiteY466" fmla="*/ 6324788 h 6858000"/>
              <a:gd name="connsiteX467" fmla="*/ 5313786 w 6096000"/>
              <a:gd name="connsiteY467" fmla="*/ 6328084 h 6858000"/>
              <a:gd name="connsiteX468" fmla="*/ 5301641 w 6096000"/>
              <a:gd name="connsiteY468" fmla="*/ 6324757 h 6858000"/>
              <a:gd name="connsiteX469" fmla="*/ 5292628 w 6096000"/>
              <a:gd name="connsiteY469" fmla="*/ 6315456 h 6858000"/>
              <a:gd name="connsiteX470" fmla="*/ 5289270 w 6096000"/>
              <a:gd name="connsiteY470" fmla="*/ 6302951 h 6858000"/>
              <a:gd name="connsiteX471" fmla="*/ 5292597 w 6096000"/>
              <a:gd name="connsiteY471" fmla="*/ 6290447 h 6858000"/>
              <a:gd name="connsiteX472" fmla="*/ 5301559 w 6096000"/>
              <a:gd name="connsiteY472" fmla="*/ 6281258 h 6858000"/>
              <a:gd name="connsiteX473" fmla="*/ 5313838 w 6096000"/>
              <a:gd name="connsiteY473" fmla="*/ 6277992 h 6858000"/>
              <a:gd name="connsiteX474" fmla="*/ 4735644 w 6096000"/>
              <a:gd name="connsiteY474" fmla="*/ 6277992 h 6858000"/>
              <a:gd name="connsiteX475" fmla="*/ 4753083 w 6096000"/>
              <a:gd name="connsiteY475" fmla="*/ 6285213 h 6858000"/>
              <a:gd name="connsiteX476" fmla="*/ 4760159 w 6096000"/>
              <a:gd name="connsiteY476" fmla="*/ 6303178 h 6858000"/>
              <a:gd name="connsiteX477" fmla="*/ 4757007 w 6096000"/>
              <a:gd name="connsiteY477" fmla="*/ 6315858 h 6858000"/>
              <a:gd name="connsiteX478" fmla="*/ 4747995 w 6096000"/>
              <a:gd name="connsiteY478" fmla="*/ 6324788 h 6858000"/>
              <a:gd name="connsiteX479" fmla="*/ 4735593 w 6096000"/>
              <a:gd name="connsiteY479" fmla="*/ 6328084 h 6858000"/>
              <a:gd name="connsiteX480" fmla="*/ 4723448 w 6096000"/>
              <a:gd name="connsiteY480" fmla="*/ 6324757 h 6858000"/>
              <a:gd name="connsiteX481" fmla="*/ 4714435 w 6096000"/>
              <a:gd name="connsiteY481" fmla="*/ 6315456 h 6858000"/>
              <a:gd name="connsiteX482" fmla="*/ 4711077 w 6096000"/>
              <a:gd name="connsiteY482" fmla="*/ 6302951 h 6858000"/>
              <a:gd name="connsiteX483" fmla="*/ 4714404 w 6096000"/>
              <a:gd name="connsiteY483" fmla="*/ 6290447 h 6858000"/>
              <a:gd name="connsiteX484" fmla="*/ 4723365 w 6096000"/>
              <a:gd name="connsiteY484" fmla="*/ 6281258 h 6858000"/>
              <a:gd name="connsiteX485" fmla="*/ 4735644 w 6096000"/>
              <a:gd name="connsiteY485" fmla="*/ 6277992 h 6858000"/>
              <a:gd name="connsiteX486" fmla="*/ 4861299 w 6096000"/>
              <a:gd name="connsiteY486" fmla="*/ 6277931 h 6858000"/>
              <a:gd name="connsiteX487" fmla="*/ 4871847 w 6096000"/>
              <a:gd name="connsiteY487" fmla="*/ 6280269 h 6858000"/>
              <a:gd name="connsiteX488" fmla="*/ 4879912 w 6096000"/>
              <a:gd name="connsiteY488" fmla="*/ 6286418 h 6858000"/>
              <a:gd name="connsiteX489" fmla="*/ 4884558 w 6096000"/>
              <a:gd name="connsiteY489" fmla="*/ 6296606 h 6858000"/>
              <a:gd name="connsiteX490" fmla="*/ 4838380 w 6096000"/>
              <a:gd name="connsiteY490" fmla="*/ 6296606 h 6858000"/>
              <a:gd name="connsiteX491" fmla="*/ 4845621 w 6096000"/>
              <a:gd name="connsiteY491" fmla="*/ 6283792 h 6858000"/>
              <a:gd name="connsiteX492" fmla="*/ 4861299 w 6096000"/>
              <a:gd name="connsiteY492" fmla="*/ 6277931 h 6858000"/>
              <a:gd name="connsiteX493" fmla="*/ 4522116 w 6096000"/>
              <a:gd name="connsiteY493" fmla="*/ 6271906 h 6858000"/>
              <a:gd name="connsiteX494" fmla="*/ 4522116 w 6096000"/>
              <a:gd name="connsiteY494" fmla="*/ 6333842 h 6858000"/>
              <a:gd name="connsiteX495" fmla="*/ 4530089 w 6096000"/>
              <a:gd name="connsiteY495" fmla="*/ 6333842 h 6858000"/>
              <a:gd name="connsiteX496" fmla="*/ 4530089 w 6096000"/>
              <a:gd name="connsiteY496" fmla="*/ 6271906 h 6858000"/>
              <a:gd name="connsiteX497" fmla="*/ 5464728 w 6096000"/>
              <a:gd name="connsiteY497" fmla="*/ 6271905 h 6858000"/>
              <a:gd name="connsiteX498" fmla="*/ 5493250 w 6096000"/>
              <a:gd name="connsiteY498" fmla="*/ 6333843 h 6858000"/>
              <a:gd name="connsiteX499" fmla="*/ 5494733 w 6096000"/>
              <a:gd name="connsiteY499" fmla="*/ 6333843 h 6858000"/>
              <a:gd name="connsiteX500" fmla="*/ 5523080 w 6096000"/>
              <a:gd name="connsiteY500" fmla="*/ 6271905 h 6858000"/>
              <a:gd name="connsiteX501" fmla="*/ 5514541 w 6096000"/>
              <a:gd name="connsiteY501" fmla="*/ 6271905 h 6858000"/>
              <a:gd name="connsiteX502" fmla="*/ 5494002 w 6096000"/>
              <a:gd name="connsiteY502" fmla="*/ 6317053 h 6858000"/>
              <a:gd name="connsiteX503" fmla="*/ 5473216 w 6096000"/>
              <a:gd name="connsiteY503" fmla="*/ 6271905 h 6858000"/>
              <a:gd name="connsiteX504" fmla="*/ 4548012 w 6096000"/>
              <a:gd name="connsiteY504" fmla="*/ 6271905 h 6858000"/>
              <a:gd name="connsiteX505" fmla="*/ 4548012 w 6096000"/>
              <a:gd name="connsiteY505" fmla="*/ 6340836 h 6858000"/>
              <a:gd name="connsiteX506" fmla="*/ 4547043 w 6096000"/>
              <a:gd name="connsiteY506" fmla="*/ 6347954 h 6858000"/>
              <a:gd name="connsiteX507" fmla="*/ 4542202 w 6096000"/>
              <a:gd name="connsiteY507" fmla="*/ 6350632 h 6858000"/>
              <a:gd name="connsiteX508" fmla="*/ 4536454 w 6096000"/>
              <a:gd name="connsiteY508" fmla="*/ 6348984 h 6858000"/>
              <a:gd name="connsiteX509" fmla="*/ 4536454 w 6096000"/>
              <a:gd name="connsiteY509" fmla="*/ 6356153 h 6858000"/>
              <a:gd name="connsiteX510" fmla="*/ 4545560 w 6096000"/>
              <a:gd name="connsiteY510" fmla="*/ 6358090 h 6858000"/>
              <a:gd name="connsiteX511" fmla="*/ 4553276 w 6096000"/>
              <a:gd name="connsiteY511" fmla="*/ 6354536 h 6858000"/>
              <a:gd name="connsiteX512" fmla="*/ 4556098 w 6096000"/>
              <a:gd name="connsiteY512" fmla="*/ 6343175 h 6858000"/>
              <a:gd name="connsiteX513" fmla="*/ 4556098 w 6096000"/>
              <a:gd name="connsiteY513" fmla="*/ 6271905 h 6858000"/>
              <a:gd name="connsiteX514" fmla="*/ 4861195 w 6096000"/>
              <a:gd name="connsiteY514" fmla="*/ 6270329 h 6858000"/>
              <a:gd name="connsiteX515" fmla="*/ 4836639 w 6096000"/>
              <a:gd name="connsiteY515" fmla="*/ 6282061 h 6858000"/>
              <a:gd name="connsiteX516" fmla="*/ 4829398 w 6096000"/>
              <a:gd name="connsiteY516" fmla="*/ 6303065 h 6858000"/>
              <a:gd name="connsiteX517" fmla="*/ 4837947 w 6096000"/>
              <a:gd name="connsiteY517" fmla="*/ 6325520 h 6858000"/>
              <a:gd name="connsiteX518" fmla="*/ 4861650 w 6096000"/>
              <a:gd name="connsiteY518" fmla="*/ 6335449 h 6858000"/>
              <a:gd name="connsiteX519" fmla="*/ 4873897 w 6096000"/>
              <a:gd name="connsiteY519" fmla="*/ 6333369 h 6858000"/>
              <a:gd name="connsiteX520" fmla="*/ 4883641 w 6096000"/>
              <a:gd name="connsiteY520" fmla="*/ 6327302 h 6858000"/>
              <a:gd name="connsiteX521" fmla="*/ 4891274 w 6096000"/>
              <a:gd name="connsiteY521" fmla="*/ 6316826 h 6858000"/>
              <a:gd name="connsiteX522" fmla="*/ 4884558 w 6096000"/>
              <a:gd name="connsiteY522" fmla="*/ 6313293 h 6858000"/>
              <a:gd name="connsiteX523" fmla="*/ 4877780 w 6096000"/>
              <a:gd name="connsiteY523" fmla="*/ 6322100 h 6858000"/>
              <a:gd name="connsiteX524" fmla="*/ 4870168 w 6096000"/>
              <a:gd name="connsiteY524" fmla="*/ 6326467 h 6858000"/>
              <a:gd name="connsiteX525" fmla="*/ 4860959 w 6096000"/>
              <a:gd name="connsiteY525" fmla="*/ 6328115 h 6858000"/>
              <a:gd name="connsiteX526" fmla="*/ 4844488 w 6096000"/>
              <a:gd name="connsiteY526" fmla="*/ 6321214 h 6858000"/>
              <a:gd name="connsiteX527" fmla="*/ 4837597 w 6096000"/>
              <a:gd name="connsiteY527" fmla="*/ 6303518 h 6858000"/>
              <a:gd name="connsiteX528" fmla="*/ 4893334 w 6096000"/>
              <a:gd name="connsiteY528" fmla="*/ 6303518 h 6858000"/>
              <a:gd name="connsiteX529" fmla="*/ 4886494 w 6096000"/>
              <a:gd name="connsiteY529" fmla="*/ 6282339 h 6858000"/>
              <a:gd name="connsiteX530" fmla="*/ 4861195 w 6096000"/>
              <a:gd name="connsiteY530" fmla="*/ 6270329 h 6858000"/>
              <a:gd name="connsiteX531" fmla="*/ 5700371 w 6096000"/>
              <a:gd name="connsiteY531" fmla="*/ 6270319 h 6858000"/>
              <a:gd name="connsiteX532" fmla="*/ 5691945 w 6096000"/>
              <a:gd name="connsiteY532" fmla="*/ 6272966 h 6858000"/>
              <a:gd name="connsiteX533" fmla="*/ 5684261 w 6096000"/>
              <a:gd name="connsiteY533" fmla="*/ 6280959 h 6858000"/>
              <a:gd name="connsiteX534" fmla="*/ 5684261 w 6096000"/>
              <a:gd name="connsiteY534" fmla="*/ 6271905 h 6858000"/>
              <a:gd name="connsiteX535" fmla="*/ 5676123 w 6096000"/>
              <a:gd name="connsiteY535" fmla="*/ 6271905 h 6858000"/>
              <a:gd name="connsiteX536" fmla="*/ 5676113 w 6096000"/>
              <a:gd name="connsiteY536" fmla="*/ 6271905 h 6858000"/>
              <a:gd name="connsiteX537" fmla="*/ 5676113 w 6096000"/>
              <a:gd name="connsiteY537" fmla="*/ 6333853 h 6858000"/>
              <a:gd name="connsiteX538" fmla="*/ 5684250 w 6096000"/>
              <a:gd name="connsiteY538" fmla="*/ 6333853 h 6858000"/>
              <a:gd name="connsiteX539" fmla="*/ 5684250 w 6096000"/>
              <a:gd name="connsiteY539" fmla="*/ 6312902 h 6858000"/>
              <a:gd name="connsiteX540" fmla="*/ 5685734 w 6096000"/>
              <a:gd name="connsiteY540" fmla="*/ 6291498 h 6858000"/>
              <a:gd name="connsiteX541" fmla="*/ 5691368 w 6096000"/>
              <a:gd name="connsiteY541" fmla="*/ 6281330 h 6858000"/>
              <a:gd name="connsiteX542" fmla="*/ 5699052 w 6096000"/>
              <a:gd name="connsiteY542" fmla="*/ 6278055 h 6858000"/>
              <a:gd name="connsiteX543" fmla="*/ 5703265 w 6096000"/>
              <a:gd name="connsiteY543" fmla="*/ 6279136 h 6858000"/>
              <a:gd name="connsiteX544" fmla="*/ 5707426 w 6096000"/>
              <a:gd name="connsiteY544" fmla="*/ 6272420 h 6858000"/>
              <a:gd name="connsiteX545" fmla="*/ 5700371 w 6096000"/>
              <a:gd name="connsiteY545" fmla="*/ 6270319 h 6858000"/>
              <a:gd name="connsiteX546" fmla="*/ 5382520 w 6096000"/>
              <a:gd name="connsiteY546" fmla="*/ 6270319 h 6858000"/>
              <a:gd name="connsiteX547" fmla="*/ 5374095 w 6096000"/>
              <a:gd name="connsiteY547" fmla="*/ 6272966 h 6858000"/>
              <a:gd name="connsiteX548" fmla="*/ 5366411 w 6096000"/>
              <a:gd name="connsiteY548" fmla="*/ 6280959 h 6858000"/>
              <a:gd name="connsiteX549" fmla="*/ 5366411 w 6096000"/>
              <a:gd name="connsiteY549" fmla="*/ 6271905 h 6858000"/>
              <a:gd name="connsiteX550" fmla="*/ 5358273 w 6096000"/>
              <a:gd name="connsiteY550" fmla="*/ 6271905 h 6858000"/>
              <a:gd name="connsiteX551" fmla="*/ 5358263 w 6096000"/>
              <a:gd name="connsiteY551" fmla="*/ 6271905 h 6858000"/>
              <a:gd name="connsiteX552" fmla="*/ 5358263 w 6096000"/>
              <a:gd name="connsiteY552" fmla="*/ 6333853 h 6858000"/>
              <a:gd name="connsiteX553" fmla="*/ 5366400 w 6096000"/>
              <a:gd name="connsiteY553" fmla="*/ 6333853 h 6858000"/>
              <a:gd name="connsiteX554" fmla="*/ 5366400 w 6096000"/>
              <a:gd name="connsiteY554" fmla="*/ 6312902 h 6858000"/>
              <a:gd name="connsiteX555" fmla="*/ 5367884 w 6096000"/>
              <a:gd name="connsiteY555" fmla="*/ 6291498 h 6858000"/>
              <a:gd name="connsiteX556" fmla="*/ 5373518 w 6096000"/>
              <a:gd name="connsiteY556" fmla="*/ 6281330 h 6858000"/>
              <a:gd name="connsiteX557" fmla="*/ 5381202 w 6096000"/>
              <a:gd name="connsiteY557" fmla="*/ 6278055 h 6858000"/>
              <a:gd name="connsiteX558" fmla="*/ 5385415 w 6096000"/>
              <a:gd name="connsiteY558" fmla="*/ 6279136 h 6858000"/>
              <a:gd name="connsiteX559" fmla="*/ 5389576 w 6096000"/>
              <a:gd name="connsiteY559" fmla="*/ 6272420 h 6858000"/>
              <a:gd name="connsiteX560" fmla="*/ 5382520 w 6096000"/>
              <a:gd name="connsiteY560" fmla="*/ 6270319 h 6858000"/>
              <a:gd name="connsiteX561" fmla="*/ 5158362 w 6096000"/>
              <a:gd name="connsiteY561" fmla="*/ 6270319 h 6858000"/>
              <a:gd name="connsiteX562" fmla="*/ 5146187 w 6096000"/>
              <a:gd name="connsiteY562" fmla="*/ 6274985 h 6858000"/>
              <a:gd name="connsiteX563" fmla="*/ 5141366 w 6096000"/>
              <a:gd name="connsiteY563" fmla="*/ 6286708 h 6858000"/>
              <a:gd name="connsiteX564" fmla="*/ 5144384 w 6096000"/>
              <a:gd name="connsiteY564" fmla="*/ 6296329 h 6858000"/>
              <a:gd name="connsiteX565" fmla="*/ 5155797 w 6096000"/>
              <a:gd name="connsiteY565" fmla="*/ 6304868 h 6858000"/>
              <a:gd name="connsiteX566" fmla="*/ 5165840 w 6096000"/>
              <a:gd name="connsiteY566" fmla="*/ 6311470 h 6858000"/>
              <a:gd name="connsiteX567" fmla="*/ 5168065 w 6096000"/>
              <a:gd name="connsiteY567" fmla="*/ 6317558 h 6858000"/>
              <a:gd name="connsiteX568" fmla="*/ 5164697 w 6096000"/>
              <a:gd name="connsiteY568" fmla="*/ 6324789 h 6858000"/>
              <a:gd name="connsiteX569" fmla="*/ 5156539 w 6096000"/>
              <a:gd name="connsiteY569" fmla="*/ 6327858 h 6858000"/>
              <a:gd name="connsiteX570" fmla="*/ 5143581 w 6096000"/>
              <a:gd name="connsiteY570" fmla="*/ 6320967 h 6858000"/>
              <a:gd name="connsiteX571" fmla="*/ 5138575 w 6096000"/>
              <a:gd name="connsiteY571" fmla="*/ 6326663 h 6858000"/>
              <a:gd name="connsiteX572" fmla="*/ 5146640 w 6096000"/>
              <a:gd name="connsiteY572" fmla="*/ 6333101 h 6858000"/>
              <a:gd name="connsiteX573" fmla="*/ 5156879 w 6096000"/>
              <a:gd name="connsiteY573" fmla="*/ 6335439 h 6858000"/>
              <a:gd name="connsiteX574" fmla="*/ 5170280 w 6096000"/>
              <a:gd name="connsiteY574" fmla="*/ 6330145 h 6858000"/>
              <a:gd name="connsiteX575" fmla="*/ 5175636 w 6096000"/>
              <a:gd name="connsiteY575" fmla="*/ 6317228 h 6858000"/>
              <a:gd name="connsiteX576" fmla="*/ 5172494 w 6096000"/>
              <a:gd name="connsiteY576" fmla="*/ 6307494 h 6858000"/>
              <a:gd name="connsiteX577" fmla="*/ 5160402 w 6096000"/>
              <a:gd name="connsiteY577" fmla="*/ 6298615 h 6858000"/>
              <a:gd name="connsiteX578" fmla="*/ 5150822 w 6096000"/>
              <a:gd name="connsiteY578" fmla="*/ 6292064 h 6858000"/>
              <a:gd name="connsiteX579" fmla="*/ 5148535 w 6096000"/>
              <a:gd name="connsiteY579" fmla="*/ 6286316 h 6858000"/>
              <a:gd name="connsiteX580" fmla="*/ 5151306 w 6096000"/>
              <a:gd name="connsiteY580" fmla="*/ 6280341 h 6858000"/>
              <a:gd name="connsiteX581" fmla="*/ 5157960 w 6096000"/>
              <a:gd name="connsiteY581" fmla="*/ 6277777 h 6858000"/>
              <a:gd name="connsiteX582" fmla="*/ 5170455 w 6096000"/>
              <a:gd name="connsiteY582" fmla="*/ 6283977 h 6858000"/>
              <a:gd name="connsiteX583" fmla="*/ 5175574 w 6096000"/>
              <a:gd name="connsiteY583" fmla="*/ 6278683 h 6858000"/>
              <a:gd name="connsiteX584" fmla="*/ 5158362 w 6096000"/>
              <a:gd name="connsiteY584" fmla="*/ 6270319 h 6858000"/>
              <a:gd name="connsiteX585" fmla="*/ 5633286 w 6096000"/>
              <a:gd name="connsiteY585" fmla="*/ 6270308 h 6858000"/>
              <a:gd name="connsiteX586" fmla="*/ 5609480 w 6096000"/>
              <a:gd name="connsiteY586" fmla="*/ 6280722 h 6858000"/>
              <a:gd name="connsiteX587" fmla="*/ 5600931 w 6096000"/>
              <a:gd name="connsiteY587" fmla="*/ 6303044 h 6858000"/>
              <a:gd name="connsiteX588" fmla="*/ 5609975 w 6096000"/>
              <a:gd name="connsiteY588" fmla="*/ 6325725 h 6858000"/>
              <a:gd name="connsiteX589" fmla="*/ 5633275 w 6096000"/>
              <a:gd name="connsiteY589" fmla="*/ 6335428 h 6858000"/>
              <a:gd name="connsiteX590" fmla="*/ 5656513 w 6096000"/>
              <a:gd name="connsiteY590" fmla="*/ 6325725 h 6858000"/>
              <a:gd name="connsiteX591" fmla="*/ 5665557 w 6096000"/>
              <a:gd name="connsiteY591" fmla="*/ 6303044 h 6858000"/>
              <a:gd name="connsiteX592" fmla="*/ 5657008 w 6096000"/>
              <a:gd name="connsiteY592" fmla="*/ 6280670 h 6858000"/>
              <a:gd name="connsiteX593" fmla="*/ 5633286 w 6096000"/>
              <a:gd name="connsiteY593" fmla="*/ 6270308 h 6858000"/>
              <a:gd name="connsiteX594" fmla="*/ 5558690 w 6096000"/>
              <a:gd name="connsiteY594" fmla="*/ 6270308 h 6858000"/>
              <a:gd name="connsiteX595" fmla="*/ 5534884 w 6096000"/>
              <a:gd name="connsiteY595" fmla="*/ 6280722 h 6858000"/>
              <a:gd name="connsiteX596" fmla="*/ 5526335 w 6096000"/>
              <a:gd name="connsiteY596" fmla="*/ 6303044 h 6858000"/>
              <a:gd name="connsiteX597" fmla="*/ 5535379 w 6096000"/>
              <a:gd name="connsiteY597" fmla="*/ 6325725 h 6858000"/>
              <a:gd name="connsiteX598" fmla="*/ 5558679 w 6096000"/>
              <a:gd name="connsiteY598" fmla="*/ 6335428 h 6858000"/>
              <a:gd name="connsiteX599" fmla="*/ 5581917 w 6096000"/>
              <a:gd name="connsiteY599" fmla="*/ 6325725 h 6858000"/>
              <a:gd name="connsiteX600" fmla="*/ 5590961 w 6096000"/>
              <a:gd name="connsiteY600" fmla="*/ 6303044 h 6858000"/>
              <a:gd name="connsiteX601" fmla="*/ 5582412 w 6096000"/>
              <a:gd name="connsiteY601" fmla="*/ 6280670 h 6858000"/>
              <a:gd name="connsiteX602" fmla="*/ 5558690 w 6096000"/>
              <a:gd name="connsiteY602" fmla="*/ 6270308 h 6858000"/>
              <a:gd name="connsiteX603" fmla="*/ 5107324 w 6096000"/>
              <a:gd name="connsiteY603" fmla="*/ 6270308 h 6858000"/>
              <a:gd name="connsiteX604" fmla="*/ 5094685 w 6096000"/>
              <a:gd name="connsiteY604" fmla="*/ 6273470 h 6858000"/>
              <a:gd name="connsiteX605" fmla="*/ 5084097 w 6096000"/>
              <a:gd name="connsiteY605" fmla="*/ 6283008 h 6858000"/>
              <a:gd name="connsiteX606" fmla="*/ 5084097 w 6096000"/>
              <a:gd name="connsiteY606" fmla="*/ 6271905 h 6858000"/>
              <a:gd name="connsiteX607" fmla="*/ 5076124 w 6096000"/>
              <a:gd name="connsiteY607" fmla="*/ 6271905 h 6858000"/>
              <a:gd name="connsiteX608" fmla="*/ 5076124 w 6096000"/>
              <a:gd name="connsiteY608" fmla="*/ 6333852 h 6858000"/>
              <a:gd name="connsiteX609" fmla="*/ 5084097 w 6096000"/>
              <a:gd name="connsiteY609" fmla="*/ 6333852 h 6858000"/>
              <a:gd name="connsiteX610" fmla="*/ 5084097 w 6096000"/>
              <a:gd name="connsiteY610" fmla="*/ 6311140 h 6858000"/>
              <a:gd name="connsiteX611" fmla="*/ 5085240 w 6096000"/>
              <a:gd name="connsiteY611" fmla="*/ 6294288 h 6858000"/>
              <a:gd name="connsiteX612" fmla="*/ 5092780 w 6096000"/>
              <a:gd name="connsiteY612" fmla="*/ 6282442 h 6858000"/>
              <a:gd name="connsiteX613" fmla="*/ 5105738 w 6096000"/>
              <a:gd name="connsiteY613" fmla="*/ 6277662 h 6858000"/>
              <a:gd name="connsiteX614" fmla="*/ 5115987 w 6096000"/>
              <a:gd name="connsiteY614" fmla="*/ 6280763 h 6858000"/>
              <a:gd name="connsiteX615" fmla="*/ 5121302 w 6096000"/>
              <a:gd name="connsiteY615" fmla="*/ 6290014 h 6858000"/>
              <a:gd name="connsiteX616" fmla="*/ 5122188 w 6096000"/>
              <a:gd name="connsiteY616" fmla="*/ 6304300 h 6858000"/>
              <a:gd name="connsiteX617" fmla="*/ 5122188 w 6096000"/>
              <a:gd name="connsiteY617" fmla="*/ 6333842 h 6858000"/>
              <a:gd name="connsiteX618" fmla="*/ 5130160 w 6096000"/>
              <a:gd name="connsiteY618" fmla="*/ 6333842 h 6858000"/>
              <a:gd name="connsiteX619" fmla="*/ 5130160 w 6096000"/>
              <a:gd name="connsiteY619" fmla="*/ 6301962 h 6858000"/>
              <a:gd name="connsiteX620" fmla="*/ 5127595 w 6096000"/>
              <a:gd name="connsiteY620" fmla="*/ 6283348 h 6858000"/>
              <a:gd name="connsiteX621" fmla="*/ 5119654 w 6096000"/>
              <a:gd name="connsiteY621" fmla="*/ 6273841 h 6858000"/>
              <a:gd name="connsiteX622" fmla="*/ 5107324 w 6096000"/>
              <a:gd name="connsiteY622" fmla="*/ 6270308 h 6858000"/>
              <a:gd name="connsiteX623" fmla="*/ 5033657 w 6096000"/>
              <a:gd name="connsiteY623" fmla="*/ 6270308 h 6858000"/>
              <a:gd name="connsiteX624" fmla="*/ 5009851 w 6096000"/>
              <a:gd name="connsiteY624" fmla="*/ 6280722 h 6858000"/>
              <a:gd name="connsiteX625" fmla="*/ 5001302 w 6096000"/>
              <a:gd name="connsiteY625" fmla="*/ 6303044 h 6858000"/>
              <a:gd name="connsiteX626" fmla="*/ 5010346 w 6096000"/>
              <a:gd name="connsiteY626" fmla="*/ 6325725 h 6858000"/>
              <a:gd name="connsiteX627" fmla="*/ 5033646 w 6096000"/>
              <a:gd name="connsiteY627" fmla="*/ 6335428 h 6858000"/>
              <a:gd name="connsiteX628" fmla="*/ 5056884 w 6096000"/>
              <a:gd name="connsiteY628" fmla="*/ 6325725 h 6858000"/>
              <a:gd name="connsiteX629" fmla="*/ 5065928 w 6096000"/>
              <a:gd name="connsiteY629" fmla="*/ 6303044 h 6858000"/>
              <a:gd name="connsiteX630" fmla="*/ 5057379 w 6096000"/>
              <a:gd name="connsiteY630" fmla="*/ 6280670 h 6858000"/>
              <a:gd name="connsiteX631" fmla="*/ 5033657 w 6096000"/>
              <a:gd name="connsiteY631" fmla="*/ 6270308 h 6858000"/>
              <a:gd name="connsiteX632" fmla="*/ 4935420 w 6096000"/>
              <a:gd name="connsiteY632" fmla="*/ 6270308 h 6858000"/>
              <a:gd name="connsiteX633" fmla="*/ 4922781 w 6096000"/>
              <a:gd name="connsiteY633" fmla="*/ 6273470 h 6858000"/>
              <a:gd name="connsiteX634" fmla="*/ 4912193 w 6096000"/>
              <a:gd name="connsiteY634" fmla="*/ 6283008 h 6858000"/>
              <a:gd name="connsiteX635" fmla="*/ 4912193 w 6096000"/>
              <a:gd name="connsiteY635" fmla="*/ 6271905 h 6858000"/>
              <a:gd name="connsiteX636" fmla="*/ 4904220 w 6096000"/>
              <a:gd name="connsiteY636" fmla="*/ 6271905 h 6858000"/>
              <a:gd name="connsiteX637" fmla="*/ 4904220 w 6096000"/>
              <a:gd name="connsiteY637" fmla="*/ 6333852 h 6858000"/>
              <a:gd name="connsiteX638" fmla="*/ 4912193 w 6096000"/>
              <a:gd name="connsiteY638" fmla="*/ 6333852 h 6858000"/>
              <a:gd name="connsiteX639" fmla="*/ 4912193 w 6096000"/>
              <a:gd name="connsiteY639" fmla="*/ 6311140 h 6858000"/>
              <a:gd name="connsiteX640" fmla="*/ 4913336 w 6096000"/>
              <a:gd name="connsiteY640" fmla="*/ 6294288 h 6858000"/>
              <a:gd name="connsiteX641" fmla="*/ 4920876 w 6096000"/>
              <a:gd name="connsiteY641" fmla="*/ 6282442 h 6858000"/>
              <a:gd name="connsiteX642" fmla="*/ 4933834 w 6096000"/>
              <a:gd name="connsiteY642" fmla="*/ 6277662 h 6858000"/>
              <a:gd name="connsiteX643" fmla="*/ 4944083 w 6096000"/>
              <a:gd name="connsiteY643" fmla="*/ 6280763 h 6858000"/>
              <a:gd name="connsiteX644" fmla="*/ 4949398 w 6096000"/>
              <a:gd name="connsiteY644" fmla="*/ 6290014 h 6858000"/>
              <a:gd name="connsiteX645" fmla="*/ 4950284 w 6096000"/>
              <a:gd name="connsiteY645" fmla="*/ 6304300 h 6858000"/>
              <a:gd name="connsiteX646" fmla="*/ 4950284 w 6096000"/>
              <a:gd name="connsiteY646" fmla="*/ 6333842 h 6858000"/>
              <a:gd name="connsiteX647" fmla="*/ 4958256 w 6096000"/>
              <a:gd name="connsiteY647" fmla="*/ 6333842 h 6858000"/>
              <a:gd name="connsiteX648" fmla="*/ 4958256 w 6096000"/>
              <a:gd name="connsiteY648" fmla="*/ 6301962 h 6858000"/>
              <a:gd name="connsiteX649" fmla="*/ 4955691 w 6096000"/>
              <a:gd name="connsiteY649" fmla="*/ 6283348 h 6858000"/>
              <a:gd name="connsiteX650" fmla="*/ 4947750 w 6096000"/>
              <a:gd name="connsiteY650" fmla="*/ 6273841 h 6858000"/>
              <a:gd name="connsiteX651" fmla="*/ 4935420 w 6096000"/>
              <a:gd name="connsiteY651" fmla="*/ 6270308 h 6858000"/>
              <a:gd name="connsiteX652" fmla="*/ 5313167 w 6096000"/>
              <a:gd name="connsiteY652" fmla="*/ 6270298 h 6858000"/>
              <a:gd name="connsiteX653" fmla="*/ 5290568 w 6096000"/>
              <a:gd name="connsiteY653" fmla="*/ 6279805 h 6858000"/>
              <a:gd name="connsiteX654" fmla="*/ 5281174 w 6096000"/>
              <a:gd name="connsiteY654" fmla="*/ 6302694 h 6858000"/>
              <a:gd name="connsiteX655" fmla="*/ 5290486 w 6096000"/>
              <a:gd name="connsiteY655" fmla="*/ 6325890 h 6858000"/>
              <a:gd name="connsiteX656" fmla="*/ 5312941 w 6096000"/>
              <a:gd name="connsiteY656" fmla="*/ 6335429 h 6858000"/>
              <a:gd name="connsiteX657" fmla="*/ 5326579 w 6096000"/>
              <a:gd name="connsiteY657" fmla="*/ 6332359 h 6858000"/>
              <a:gd name="connsiteX658" fmla="*/ 5337827 w 6096000"/>
              <a:gd name="connsiteY658" fmla="*/ 6323192 h 6858000"/>
              <a:gd name="connsiteX659" fmla="*/ 5337827 w 6096000"/>
              <a:gd name="connsiteY659" fmla="*/ 6333842 h 6858000"/>
              <a:gd name="connsiteX660" fmla="*/ 5345687 w 6096000"/>
              <a:gd name="connsiteY660" fmla="*/ 6333842 h 6858000"/>
              <a:gd name="connsiteX661" fmla="*/ 5345687 w 6096000"/>
              <a:gd name="connsiteY661" fmla="*/ 6271905 h 6858000"/>
              <a:gd name="connsiteX662" fmla="*/ 5345687 w 6096000"/>
              <a:gd name="connsiteY662" fmla="*/ 6271895 h 6858000"/>
              <a:gd name="connsiteX663" fmla="*/ 5337817 w 6096000"/>
              <a:gd name="connsiteY663" fmla="*/ 6271895 h 6858000"/>
              <a:gd name="connsiteX664" fmla="*/ 5337817 w 6096000"/>
              <a:gd name="connsiteY664" fmla="*/ 6283277 h 6858000"/>
              <a:gd name="connsiteX665" fmla="*/ 5326971 w 6096000"/>
              <a:gd name="connsiteY665" fmla="*/ 6273543 h 6858000"/>
              <a:gd name="connsiteX666" fmla="*/ 5313167 w 6096000"/>
              <a:gd name="connsiteY666" fmla="*/ 6270298 h 6858000"/>
              <a:gd name="connsiteX667" fmla="*/ 4734985 w 6096000"/>
              <a:gd name="connsiteY667" fmla="*/ 6270298 h 6858000"/>
              <a:gd name="connsiteX668" fmla="*/ 4712385 w 6096000"/>
              <a:gd name="connsiteY668" fmla="*/ 6279805 h 6858000"/>
              <a:gd name="connsiteX669" fmla="*/ 4702991 w 6096000"/>
              <a:gd name="connsiteY669" fmla="*/ 6302694 h 6858000"/>
              <a:gd name="connsiteX670" fmla="*/ 4712303 w 6096000"/>
              <a:gd name="connsiteY670" fmla="*/ 6325890 h 6858000"/>
              <a:gd name="connsiteX671" fmla="*/ 4734758 w 6096000"/>
              <a:gd name="connsiteY671" fmla="*/ 6335429 h 6858000"/>
              <a:gd name="connsiteX672" fmla="*/ 4748396 w 6096000"/>
              <a:gd name="connsiteY672" fmla="*/ 6332359 h 6858000"/>
              <a:gd name="connsiteX673" fmla="*/ 4759644 w 6096000"/>
              <a:gd name="connsiteY673" fmla="*/ 6323192 h 6858000"/>
              <a:gd name="connsiteX674" fmla="*/ 4759644 w 6096000"/>
              <a:gd name="connsiteY674" fmla="*/ 6333842 h 6858000"/>
              <a:gd name="connsiteX675" fmla="*/ 4767504 w 6096000"/>
              <a:gd name="connsiteY675" fmla="*/ 6333842 h 6858000"/>
              <a:gd name="connsiteX676" fmla="*/ 4767504 w 6096000"/>
              <a:gd name="connsiteY676" fmla="*/ 6271905 h 6858000"/>
              <a:gd name="connsiteX677" fmla="*/ 4767504 w 6096000"/>
              <a:gd name="connsiteY677" fmla="*/ 6271895 h 6858000"/>
              <a:gd name="connsiteX678" fmla="*/ 4759634 w 6096000"/>
              <a:gd name="connsiteY678" fmla="*/ 6271895 h 6858000"/>
              <a:gd name="connsiteX679" fmla="*/ 4759634 w 6096000"/>
              <a:gd name="connsiteY679" fmla="*/ 6283277 h 6858000"/>
              <a:gd name="connsiteX680" fmla="*/ 4748788 w 6096000"/>
              <a:gd name="connsiteY680" fmla="*/ 6273543 h 6858000"/>
              <a:gd name="connsiteX681" fmla="*/ 4734985 w 6096000"/>
              <a:gd name="connsiteY681" fmla="*/ 6270298 h 6858000"/>
              <a:gd name="connsiteX682" fmla="*/ 4673121 w 6096000"/>
              <a:gd name="connsiteY682" fmla="*/ 6270298 h 6858000"/>
              <a:gd name="connsiteX683" fmla="*/ 4660287 w 6096000"/>
              <a:gd name="connsiteY683" fmla="*/ 6274089 h 6858000"/>
              <a:gd name="connsiteX684" fmla="*/ 4650347 w 6096000"/>
              <a:gd name="connsiteY684" fmla="*/ 6285162 h 6858000"/>
              <a:gd name="connsiteX685" fmla="*/ 4645896 w 6096000"/>
              <a:gd name="connsiteY685" fmla="*/ 6276767 h 6858000"/>
              <a:gd name="connsiteX686" fmla="*/ 4639283 w 6096000"/>
              <a:gd name="connsiteY686" fmla="*/ 6272070 h 6858000"/>
              <a:gd name="connsiteX687" fmla="*/ 4630734 w 6096000"/>
              <a:gd name="connsiteY687" fmla="*/ 6270308 h 6858000"/>
              <a:gd name="connsiteX688" fmla="*/ 4618023 w 6096000"/>
              <a:gd name="connsiteY688" fmla="*/ 6273955 h 6858000"/>
              <a:gd name="connsiteX689" fmla="*/ 4609474 w 6096000"/>
              <a:gd name="connsiteY689" fmla="*/ 6282607 h 6858000"/>
              <a:gd name="connsiteX690" fmla="*/ 4609474 w 6096000"/>
              <a:gd name="connsiteY690" fmla="*/ 6271905 h 6858000"/>
              <a:gd name="connsiteX691" fmla="*/ 4601511 w 6096000"/>
              <a:gd name="connsiteY691" fmla="*/ 6271905 h 6858000"/>
              <a:gd name="connsiteX692" fmla="*/ 4601511 w 6096000"/>
              <a:gd name="connsiteY692" fmla="*/ 6333832 h 6858000"/>
              <a:gd name="connsiteX693" fmla="*/ 4609484 w 6096000"/>
              <a:gd name="connsiteY693" fmla="*/ 6333832 h 6858000"/>
              <a:gd name="connsiteX694" fmla="*/ 4609484 w 6096000"/>
              <a:gd name="connsiteY694" fmla="*/ 6307587 h 6858000"/>
              <a:gd name="connsiteX695" fmla="*/ 4611791 w 6096000"/>
              <a:gd name="connsiteY695" fmla="*/ 6290333 h 6858000"/>
              <a:gd name="connsiteX696" fmla="*/ 4618909 w 6096000"/>
              <a:gd name="connsiteY696" fmla="*/ 6281371 h 6858000"/>
              <a:gd name="connsiteX697" fmla="*/ 4629240 w 6096000"/>
              <a:gd name="connsiteY697" fmla="*/ 6278044 h 6858000"/>
              <a:gd name="connsiteX698" fmla="*/ 4637491 w 6096000"/>
              <a:gd name="connsiteY698" fmla="*/ 6280465 h 6858000"/>
              <a:gd name="connsiteX699" fmla="*/ 4642363 w 6096000"/>
              <a:gd name="connsiteY699" fmla="*/ 6286903 h 6858000"/>
              <a:gd name="connsiteX700" fmla="*/ 4643753 w 6096000"/>
              <a:gd name="connsiteY700" fmla="*/ 6302127 h 6858000"/>
              <a:gd name="connsiteX701" fmla="*/ 4643753 w 6096000"/>
              <a:gd name="connsiteY701" fmla="*/ 6333832 h 6858000"/>
              <a:gd name="connsiteX702" fmla="*/ 4651727 w 6096000"/>
              <a:gd name="connsiteY702" fmla="*/ 6333832 h 6858000"/>
              <a:gd name="connsiteX703" fmla="*/ 4651727 w 6096000"/>
              <a:gd name="connsiteY703" fmla="*/ 6309585 h 6858000"/>
              <a:gd name="connsiteX704" fmla="*/ 4653941 w 6096000"/>
              <a:gd name="connsiteY704" fmla="*/ 6290570 h 6858000"/>
              <a:gd name="connsiteX705" fmla="*/ 4660946 w 6096000"/>
              <a:gd name="connsiteY705" fmla="*/ 6281464 h 6858000"/>
              <a:gd name="connsiteX706" fmla="*/ 4671524 w 6096000"/>
              <a:gd name="connsiteY706" fmla="*/ 6278044 h 6858000"/>
              <a:gd name="connsiteX707" fmla="*/ 4679723 w 6096000"/>
              <a:gd name="connsiteY707" fmla="*/ 6280320 h 6858000"/>
              <a:gd name="connsiteX708" fmla="*/ 4684575 w 6096000"/>
              <a:gd name="connsiteY708" fmla="*/ 6286326 h 6858000"/>
              <a:gd name="connsiteX709" fmla="*/ 4685996 w 6096000"/>
              <a:gd name="connsiteY709" fmla="*/ 6300016 h 6858000"/>
              <a:gd name="connsiteX710" fmla="*/ 4685996 w 6096000"/>
              <a:gd name="connsiteY710" fmla="*/ 6333832 h 6858000"/>
              <a:gd name="connsiteX711" fmla="*/ 4694134 w 6096000"/>
              <a:gd name="connsiteY711" fmla="*/ 6333832 h 6858000"/>
              <a:gd name="connsiteX712" fmla="*/ 4694134 w 6096000"/>
              <a:gd name="connsiteY712" fmla="*/ 6300016 h 6858000"/>
              <a:gd name="connsiteX713" fmla="*/ 4691744 w 6096000"/>
              <a:gd name="connsiteY713" fmla="*/ 6282597 h 6858000"/>
              <a:gd name="connsiteX714" fmla="*/ 4684451 w 6096000"/>
              <a:gd name="connsiteY714" fmla="*/ 6273543 h 6858000"/>
              <a:gd name="connsiteX715" fmla="*/ 4673121 w 6096000"/>
              <a:gd name="connsiteY715" fmla="*/ 6270298 h 6858000"/>
              <a:gd name="connsiteX716" fmla="*/ 4409604 w 6096000"/>
              <a:gd name="connsiteY716" fmla="*/ 6250099 h 6858000"/>
              <a:gd name="connsiteX717" fmla="*/ 4433357 w 6096000"/>
              <a:gd name="connsiteY717" fmla="*/ 6333842 h 6858000"/>
              <a:gd name="connsiteX718" fmla="*/ 4434922 w 6096000"/>
              <a:gd name="connsiteY718" fmla="*/ 6333842 h 6858000"/>
              <a:gd name="connsiteX719" fmla="*/ 4460251 w 6096000"/>
              <a:gd name="connsiteY719" fmla="*/ 6270484 h 6858000"/>
              <a:gd name="connsiteX720" fmla="*/ 4485106 w 6096000"/>
              <a:gd name="connsiteY720" fmla="*/ 6333842 h 6858000"/>
              <a:gd name="connsiteX721" fmla="*/ 4486661 w 6096000"/>
              <a:gd name="connsiteY721" fmla="*/ 6333842 h 6858000"/>
              <a:gd name="connsiteX722" fmla="*/ 4510723 w 6096000"/>
              <a:gd name="connsiteY722" fmla="*/ 6250099 h 6858000"/>
              <a:gd name="connsiteX723" fmla="*/ 4502195 w 6096000"/>
              <a:gd name="connsiteY723" fmla="*/ 6250099 h 6858000"/>
              <a:gd name="connsiteX724" fmla="*/ 4484797 w 6096000"/>
              <a:gd name="connsiteY724" fmla="*/ 6310439 h 6858000"/>
              <a:gd name="connsiteX725" fmla="*/ 4461065 w 6096000"/>
              <a:gd name="connsiteY725" fmla="*/ 6250099 h 6858000"/>
              <a:gd name="connsiteX726" fmla="*/ 4459324 w 6096000"/>
              <a:gd name="connsiteY726" fmla="*/ 6250099 h 6858000"/>
              <a:gd name="connsiteX727" fmla="*/ 4435314 w 6096000"/>
              <a:gd name="connsiteY727" fmla="*/ 6310439 h 6858000"/>
              <a:gd name="connsiteX728" fmla="*/ 4418205 w 6096000"/>
              <a:gd name="connsiteY728" fmla="*/ 6250099 h 6858000"/>
              <a:gd name="connsiteX729" fmla="*/ 5405748 w 6096000"/>
              <a:gd name="connsiteY729" fmla="*/ 6248904 h 6858000"/>
              <a:gd name="connsiteX730" fmla="*/ 5405748 w 6096000"/>
              <a:gd name="connsiteY730" fmla="*/ 6271906 h 6858000"/>
              <a:gd name="connsiteX731" fmla="*/ 5394871 w 6096000"/>
              <a:gd name="connsiteY731" fmla="*/ 6271906 h 6858000"/>
              <a:gd name="connsiteX732" fmla="*/ 5394871 w 6096000"/>
              <a:gd name="connsiteY732" fmla="*/ 6278797 h 6858000"/>
              <a:gd name="connsiteX733" fmla="*/ 5405748 w 6096000"/>
              <a:gd name="connsiteY733" fmla="*/ 6278797 h 6858000"/>
              <a:gd name="connsiteX734" fmla="*/ 5405748 w 6096000"/>
              <a:gd name="connsiteY734" fmla="*/ 6333842 h 6858000"/>
              <a:gd name="connsiteX735" fmla="*/ 5413721 w 6096000"/>
              <a:gd name="connsiteY735" fmla="*/ 6333842 h 6858000"/>
              <a:gd name="connsiteX736" fmla="*/ 5413721 w 6096000"/>
              <a:gd name="connsiteY736" fmla="*/ 6278797 h 6858000"/>
              <a:gd name="connsiteX737" fmla="*/ 5426359 w 6096000"/>
              <a:gd name="connsiteY737" fmla="*/ 6278797 h 6858000"/>
              <a:gd name="connsiteX738" fmla="*/ 5426359 w 6096000"/>
              <a:gd name="connsiteY738" fmla="*/ 6271906 h 6858000"/>
              <a:gd name="connsiteX739" fmla="*/ 5413721 w 6096000"/>
              <a:gd name="connsiteY739" fmla="*/ 6271906 h 6858000"/>
              <a:gd name="connsiteX740" fmla="*/ 5413721 w 6096000"/>
              <a:gd name="connsiteY740" fmla="*/ 6248904 h 6858000"/>
              <a:gd name="connsiteX741" fmla="*/ 5218589 w 6096000"/>
              <a:gd name="connsiteY741" fmla="*/ 6247998 h 6858000"/>
              <a:gd name="connsiteX742" fmla="*/ 5218589 w 6096000"/>
              <a:gd name="connsiteY742" fmla="*/ 6333853 h 6858000"/>
              <a:gd name="connsiteX743" fmla="*/ 5226562 w 6096000"/>
              <a:gd name="connsiteY743" fmla="*/ 6333853 h 6858000"/>
              <a:gd name="connsiteX744" fmla="*/ 5226562 w 6096000"/>
              <a:gd name="connsiteY744" fmla="*/ 6311141 h 6858000"/>
              <a:gd name="connsiteX745" fmla="*/ 5227705 w 6096000"/>
              <a:gd name="connsiteY745" fmla="*/ 6294289 h 6858000"/>
              <a:gd name="connsiteX746" fmla="*/ 5235245 w 6096000"/>
              <a:gd name="connsiteY746" fmla="*/ 6282444 h 6858000"/>
              <a:gd name="connsiteX747" fmla="*/ 5248192 w 6096000"/>
              <a:gd name="connsiteY747" fmla="*/ 6277664 h 6858000"/>
              <a:gd name="connsiteX748" fmla="*/ 5258410 w 6096000"/>
              <a:gd name="connsiteY748" fmla="*/ 6280765 h 6858000"/>
              <a:gd name="connsiteX749" fmla="*/ 5263787 w 6096000"/>
              <a:gd name="connsiteY749" fmla="*/ 6290014 h 6858000"/>
              <a:gd name="connsiteX750" fmla="*/ 5264642 w 6096000"/>
              <a:gd name="connsiteY750" fmla="*/ 6304301 h 6858000"/>
              <a:gd name="connsiteX751" fmla="*/ 5264642 w 6096000"/>
              <a:gd name="connsiteY751" fmla="*/ 6333843 h 6858000"/>
              <a:gd name="connsiteX752" fmla="*/ 5272615 w 6096000"/>
              <a:gd name="connsiteY752" fmla="*/ 6333843 h 6858000"/>
              <a:gd name="connsiteX753" fmla="*/ 5272615 w 6096000"/>
              <a:gd name="connsiteY753" fmla="*/ 6301963 h 6858000"/>
              <a:gd name="connsiteX754" fmla="*/ 5270050 w 6096000"/>
              <a:gd name="connsiteY754" fmla="*/ 6283319 h 6858000"/>
              <a:gd name="connsiteX755" fmla="*/ 5262108 w 6096000"/>
              <a:gd name="connsiteY755" fmla="*/ 6273843 h 6858000"/>
              <a:gd name="connsiteX756" fmla="*/ 5249779 w 6096000"/>
              <a:gd name="connsiteY756" fmla="*/ 6270310 h 6858000"/>
              <a:gd name="connsiteX757" fmla="*/ 5237202 w 6096000"/>
              <a:gd name="connsiteY757" fmla="*/ 6273472 h 6858000"/>
              <a:gd name="connsiteX758" fmla="*/ 5226562 w 6096000"/>
              <a:gd name="connsiteY758" fmla="*/ 6283010 h 6858000"/>
              <a:gd name="connsiteX759" fmla="*/ 5226562 w 6096000"/>
              <a:gd name="connsiteY759" fmla="*/ 6247998 h 6858000"/>
              <a:gd name="connsiteX760" fmla="*/ 4781295 w 6096000"/>
              <a:gd name="connsiteY760" fmla="*/ 6247998 h 6858000"/>
              <a:gd name="connsiteX761" fmla="*/ 4781295 w 6096000"/>
              <a:gd name="connsiteY761" fmla="*/ 6333843 h 6858000"/>
              <a:gd name="connsiteX762" fmla="*/ 4789268 w 6096000"/>
              <a:gd name="connsiteY762" fmla="*/ 6333843 h 6858000"/>
              <a:gd name="connsiteX763" fmla="*/ 4789268 w 6096000"/>
              <a:gd name="connsiteY763" fmla="*/ 6305960 h 6858000"/>
              <a:gd name="connsiteX764" fmla="*/ 4820457 w 6096000"/>
              <a:gd name="connsiteY764" fmla="*/ 6333843 h 6858000"/>
              <a:gd name="connsiteX765" fmla="*/ 4831674 w 6096000"/>
              <a:gd name="connsiteY765" fmla="*/ 6333843 h 6858000"/>
              <a:gd name="connsiteX766" fmla="*/ 4795643 w 6096000"/>
              <a:gd name="connsiteY766" fmla="*/ 6301448 h 6858000"/>
              <a:gd name="connsiteX767" fmla="*/ 4829686 w 6096000"/>
              <a:gd name="connsiteY767" fmla="*/ 6271906 h 6858000"/>
              <a:gd name="connsiteX768" fmla="*/ 4817985 w 6096000"/>
              <a:gd name="connsiteY768" fmla="*/ 6271906 h 6858000"/>
              <a:gd name="connsiteX769" fmla="*/ 4789268 w 6096000"/>
              <a:gd name="connsiteY769" fmla="*/ 6296905 h 6858000"/>
              <a:gd name="connsiteX770" fmla="*/ 4789268 w 6096000"/>
              <a:gd name="connsiteY770" fmla="*/ 6247998 h 6858000"/>
              <a:gd name="connsiteX771" fmla="*/ 4551947 w 6096000"/>
              <a:gd name="connsiteY771" fmla="*/ 6246401 h 6858000"/>
              <a:gd name="connsiteX772" fmla="*/ 4547312 w 6096000"/>
              <a:gd name="connsiteY772" fmla="*/ 6248337 h 6858000"/>
              <a:gd name="connsiteX773" fmla="*/ 4545405 w 6096000"/>
              <a:gd name="connsiteY773" fmla="*/ 6253004 h 6858000"/>
              <a:gd name="connsiteX774" fmla="*/ 4547312 w 6096000"/>
              <a:gd name="connsiteY774" fmla="*/ 6257618 h 6858000"/>
              <a:gd name="connsiteX775" fmla="*/ 4551947 w 6096000"/>
              <a:gd name="connsiteY775" fmla="*/ 6259555 h 6858000"/>
              <a:gd name="connsiteX776" fmla="*/ 4556582 w 6096000"/>
              <a:gd name="connsiteY776" fmla="*/ 6257618 h 6858000"/>
              <a:gd name="connsiteX777" fmla="*/ 4558488 w 6096000"/>
              <a:gd name="connsiteY777" fmla="*/ 6253004 h 6858000"/>
              <a:gd name="connsiteX778" fmla="*/ 4556582 w 6096000"/>
              <a:gd name="connsiteY778" fmla="*/ 6248337 h 6858000"/>
              <a:gd name="connsiteX779" fmla="*/ 4551947 w 6096000"/>
              <a:gd name="connsiteY779" fmla="*/ 6246401 h 6858000"/>
              <a:gd name="connsiteX780" fmla="*/ 4526072 w 6096000"/>
              <a:gd name="connsiteY780" fmla="*/ 6246401 h 6858000"/>
              <a:gd name="connsiteX781" fmla="*/ 4521477 w 6096000"/>
              <a:gd name="connsiteY781" fmla="*/ 6248337 h 6858000"/>
              <a:gd name="connsiteX782" fmla="*/ 4519551 w 6096000"/>
              <a:gd name="connsiteY782" fmla="*/ 6253004 h 6858000"/>
              <a:gd name="connsiteX783" fmla="*/ 4521477 w 6096000"/>
              <a:gd name="connsiteY783" fmla="*/ 6257618 h 6858000"/>
              <a:gd name="connsiteX784" fmla="*/ 4526072 w 6096000"/>
              <a:gd name="connsiteY784" fmla="*/ 6259555 h 6858000"/>
              <a:gd name="connsiteX785" fmla="*/ 4530718 w 6096000"/>
              <a:gd name="connsiteY785" fmla="*/ 6257618 h 6858000"/>
              <a:gd name="connsiteX786" fmla="*/ 4532644 w 6096000"/>
              <a:gd name="connsiteY786" fmla="*/ 6253004 h 6858000"/>
              <a:gd name="connsiteX787" fmla="*/ 4530718 w 6096000"/>
              <a:gd name="connsiteY787" fmla="*/ 6248337 h 6858000"/>
              <a:gd name="connsiteX788" fmla="*/ 4526072 w 6096000"/>
              <a:gd name="connsiteY788" fmla="*/ 6246401 h 6858000"/>
              <a:gd name="connsiteX789" fmla="*/ 5205364 w 6096000"/>
              <a:gd name="connsiteY789" fmla="*/ 5889975 h 6858000"/>
              <a:gd name="connsiteX790" fmla="*/ 5181497 w 6096000"/>
              <a:gd name="connsiteY790" fmla="*/ 5913841 h 6858000"/>
              <a:gd name="connsiteX791" fmla="*/ 5181497 w 6096000"/>
              <a:gd name="connsiteY791" fmla="*/ 6175987 h 6858000"/>
              <a:gd name="connsiteX792" fmla="*/ 5190767 w 6096000"/>
              <a:gd name="connsiteY792" fmla="*/ 6185257 h 6858000"/>
              <a:gd name="connsiteX793" fmla="*/ 5200038 w 6096000"/>
              <a:gd name="connsiteY793" fmla="*/ 6175987 h 6858000"/>
              <a:gd name="connsiteX794" fmla="*/ 5200038 w 6096000"/>
              <a:gd name="connsiteY794" fmla="*/ 5913841 h 6858000"/>
              <a:gd name="connsiteX795" fmla="*/ 5205364 w 6096000"/>
              <a:gd name="connsiteY795" fmla="*/ 5908516 h 6858000"/>
              <a:gd name="connsiteX796" fmla="*/ 5205498 w 6096000"/>
              <a:gd name="connsiteY796" fmla="*/ 5908516 h 6858000"/>
              <a:gd name="connsiteX797" fmla="*/ 5210823 w 6096000"/>
              <a:gd name="connsiteY797" fmla="*/ 5913841 h 6858000"/>
              <a:gd name="connsiteX798" fmla="*/ 5210823 w 6096000"/>
              <a:gd name="connsiteY798" fmla="*/ 6175987 h 6858000"/>
              <a:gd name="connsiteX799" fmla="*/ 5220094 w 6096000"/>
              <a:gd name="connsiteY799" fmla="*/ 6185257 h 6858000"/>
              <a:gd name="connsiteX800" fmla="*/ 5229364 w 6096000"/>
              <a:gd name="connsiteY800" fmla="*/ 6175987 h 6858000"/>
              <a:gd name="connsiteX801" fmla="*/ 5229364 w 6096000"/>
              <a:gd name="connsiteY801" fmla="*/ 5913841 h 6858000"/>
              <a:gd name="connsiteX802" fmla="*/ 5205498 w 6096000"/>
              <a:gd name="connsiteY802" fmla="*/ 5889975 h 6858000"/>
              <a:gd name="connsiteX803" fmla="*/ 4813885 w 6096000"/>
              <a:gd name="connsiteY803" fmla="*/ 5887452 h 6858000"/>
              <a:gd name="connsiteX804" fmla="*/ 4804615 w 6096000"/>
              <a:gd name="connsiteY804" fmla="*/ 5896722 h 6858000"/>
              <a:gd name="connsiteX805" fmla="*/ 4813885 w 6096000"/>
              <a:gd name="connsiteY805" fmla="*/ 5905993 h 6858000"/>
              <a:gd name="connsiteX806" fmla="*/ 4863131 w 6096000"/>
              <a:gd name="connsiteY806" fmla="*/ 5905993 h 6858000"/>
              <a:gd name="connsiteX807" fmla="*/ 4866263 w 6096000"/>
              <a:gd name="connsiteY807" fmla="*/ 5907579 h 6858000"/>
              <a:gd name="connsiteX808" fmla="*/ 4866809 w 6096000"/>
              <a:gd name="connsiteY808" fmla="*/ 5911091 h 6858000"/>
              <a:gd name="connsiteX809" fmla="*/ 4789875 w 6096000"/>
              <a:gd name="connsiteY809" fmla="*/ 6155232 h 6858000"/>
              <a:gd name="connsiteX810" fmla="*/ 4793109 w 6096000"/>
              <a:gd name="connsiteY810" fmla="*/ 6175287 h 6858000"/>
              <a:gd name="connsiteX811" fmla="*/ 4811217 w 6096000"/>
              <a:gd name="connsiteY811" fmla="*/ 6184496 h 6858000"/>
              <a:gd name="connsiteX812" fmla="*/ 5043132 w 6096000"/>
              <a:gd name="connsiteY812" fmla="*/ 6184496 h 6858000"/>
              <a:gd name="connsiteX813" fmla="*/ 5052413 w 6096000"/>
              <a:gd name="connsiteY813" fmla="*/ 6175225 h 6858000"/>
              <a:gd name="connsiteX814" fmla="*/ 5043143 w 6096000"/>
              <a:gd name="connsiteY814" fmla="*/ 6165955 h 6858000"/>
              <a:gd name="connsiteX815" fmla="*/ 4811228 w 6096000"/>
              <a:gd name="connsiteY815" fmla="*/ 6165955 h 6858000"/>
              <a:gd name="connsiteX816" fmla="*/ 4808096 w 6096000"/>
              <a:gd name="connsiteY816" fmla="*/ 6164369 h 6858000"/>
              <a:gd name="connsiteX817" fmla="*/ 4807550 w 6096000"/>
              <a:gd name="connsiteY817" fmla="*/ 6160856 h 6858000"/>
              <a:gd name="connsiteX818" fmla="*/ 4884474 w 6096000"/>
              <a:gd name="connsiteY818" fmla="*/ 5916716 h 6858000"/>
              <a:gd name="connsiteX819" fmla="*/ 4881240 w 6096000"/>
              <a:gd name="connsiteY819" fmla="*/ 5896661 h 6858000"/>
              <a:gd name="connsiteX820" fmla="*/ 4863131 w 6096000"/>
              <a:gd name="connsiteY820" fmla="*/ 5887452 h 6858000"/>
              <a:gd name="connsiteX821" fmla="*/ 4663037 w 6096000"/>
              <a:gd name="connsiteY821" fmla="*/ 5887143 h 6858000"/>
              <a:gd name="connsiteX822" fmla="*/ 4638707 w 6096000"/>
              <a:gd name="connsiteY822" fmla="*/ 5907332 h 6858000"/>
              <a:gd name="connsiteX823" fmla="*/ 4646391 w 6096000"/>
              <a:gd name="connsiteY823" fmla="*/ 5917952 h 6858000"/>
              <a:gd name="connsiteX824" fmla="*/ 4657011 w 6096000"/>
              <a:gd name="connsiteY824" fmla="*/ 5910257 h 6858000"/>
              <a:gd name="connsiteX825" fmla="*/ 4663026 w 6096000"/>
              <a:gd name="connsiteY825" fmla="*/ 5905684 h 6858000"/>
              <a:gd name="connsiteX826" fmla="*/ 4669227 w 6096000"/>
              <a:gd name="connsiteY826" fmla="*/ 5911885 h 6858000"/>
              <a:gd name="connsiteX827" fmla="*/ 4664932 w 6096000"/>
              <a:gd name="connsiteY827" fmla="*/ 5917787 h 6858000"/>
              <a:gd name="connsiteX828" fmla="*/ 4664582 w 6096000"/>
              <a:gd name="connsiteY828" fmla="*/ 5917890 h 6858000"/>
              <a:gd name="connsiteX829" fmla="*/ 4653499 w 6096000"/>
              <a:gd name="connsiteY829" fmla="*/ 5919538 h 6858000"/>
              <a:gd name="connsiteX830" fmla="*/ 4595733 w 6096000"/>
              <a:gd name="connsiteY830" fmla="*/ 5934649 h 6858000"/>
              <a:gd name="connsiteX831" fmla="*/ 4550236 w 6096000"/>
              <a:gd name="connsiteY831" fmla="*/ 5976211 h 6858000"/>
              <a:gd name="connsiteX832" fmla="*/ 4529501 w 6096000"/>
              <a:gd name="connsiteY832" fmla="*/ 6048901 h 6858000"/>
              <a:gd name="connsiteX833" fmla="*/ 4529501 w 6096000"/>
              <a:gd name="connsiteY833" fmla="*/ 6175988 h 6858000"/>
              <a:gd name="connsiteX834" fmla="*/ 4538771 w 6096000"/>
              <a:gd name="connsiteY834" fmla="*/ 6185258 h 6858000"/>
              <a:gd name="connsiteX835" fmla="*/ 4548052 w 6096000"/>
              <a:gd name="connsiteY835" fmla="*/ 6175988 h 6858000"/>
              <a:gd name="connsiteX836" fmla="*/ 4548052 w 6096000"/>
              <a:gd name="connsiteY836" fmla="*/ 6048901 h 6858000"/>
              <a:gd name="connsiteX837" fmla="*/ 4604272 w 6096000"/>
              <a:gd name="connsiteY837" fmla="*/ 5951098 h 6858000"/>
              <a:gd name="connsiteX838" fmla="*/ 4655734 w 6096000"/>
              <a:gd name="connsiteY838" fmla="*/ 5937934 h 6858000"/>
              <a:gd name="connsiteX839" fmla="*/ 4669248 w 6096000"/>
              <a:gd name="connsiteY839" fmla="*/ 5935833 h 6858000"/>
              <a:gd name="connsiteX840" fmla="*/ 4670546 w 6096000"/>
              <a:gd name="connsiteY840" fmla="*/ 5935462 h 6858000"/>
              <a:gd name="connsiteX841" fmla="*/ 4687778 w 6096000"/>
              <a:gd name="connsiteY841" fmla="*/ 5911885 h 6858000"/>
              <a:gd name="connsiteX842" fmla="*/ 4663037 w 6096000"/>
              <a:gd name="connsiteY842" fmla="*/ 5887143 h 6858000"/>
              <a:gd name="connsiteX843" fmla="*/ 4810548 w 6096000"/>
              <a:gd name="connsiteY843" fmla="*/ 5782027 h 6858000"/>
              <a:gd name="connsiteX844" fmla="*/ 4801278 w 6096000"/>
              <a:gd name="connsiteY844" fmla="*/ 5791297 h 6858000"/>
              <a:gd name="connsiteX845" fmla="*/ 4810548 w 6096000"/>
              <a:gd name="connsiteY845" fmla="*/ 5800568 h 6858000"/>
              <a:gd name="connsiteX846" fmla="*/ 5009707 w 6096000"/>
              <a:gd name="connsiteY846" fmla="*/ 5800568 h 6858000"/>
              <a:gd name="connsiteX847" fmla="*/ 5012828 w 6096000"/>
              <a:gd name="connsiteY847" fmla="*/ 5802154 h 6858000"/>
              <a:gd name="connsiteX848" fmla="*/ 5013374 w 6096000"/>
              <a:gd name="connsiteY848" fmla="*/ 5805666 h 6858000"/>
              <a:gd name="connsiteX849" fmla="*/ 4936440 w 6096000"/>
              <a:gd name="connsiteY849" fmla="*/ 6049807 h 6858000"/>
              <a:gd name="connsiteX850" fmla="*/ 4939675 w 6096000"/>
              <a:gd name="connsiteY850" fmla="*/ 6069862 h 6858000"/>
              <a:gd name="connsiteX851" fmla="*/ 4957783 w 6096000"/>
              <a:gd name="connsiteY851" fmla="*/ 6079071 h 6858000"/>
              <a:gd name="connsiteX852" fmla="*/ 5039743 w 6096000"/>
              <a:gd name="connsiteY852" fmla="*/ 6079071 h 6858000"/>
              <a:gd name="connsiteX853" fmla="*/ 5049034 w 6096000"/>
              <a:gd name="connsiteY853" fmla="*/ 6069800 h 6858000"/>
              <a:gd name="connsiteX854" fmla="*/ 5039764 w 6096000"/>
              <a:gd name="connsiteY854" fmla="*/ 6060530 h 6858000"/>
              <a:gd name="connsiteX855" fmla="*/ 4957803 w 6096000"/>
              <a:gd name="connsiteY855" fmla="*/ 6060530 h 6858000"/>
              <a:gd name="connsiteX856" fmla="*/ 4954672 w 6096000"/>
              <a:gd name="connsiteY856" fmla="*/ 6058944 h 6858000"/>
              <a:gd name="connsiteX857" fmla="*/ 4954126 w 6096000"/>
              <a:gd name="connsiteY857" fmla="*/ 6055431 h 6858000"/>
              <a:gd name="connsiteX858" fmla="*/ 5031060 w 6096000"/>
              <a:gd name="connsiteY858" fmla="*/ 5811291 h 6858000"/>
              <a:gd name="connsiteX859" fmla="*/ 5027826 w 6096000"/>
              <a:gd name="connsiteY859" fmla="*/ 5791236 h 6858000"/>
              <a:gd name="connsiteX860" fmla="*/ 5009717 w 6096000"/>
              <a:gd name="connsiteY860" fmla="*/ 5782027 h 6858000"/>
              <a:gd name="connsiteX861" fmla="*/ 5477387 w 6096000"/>
              <a:gd name="connsiteY861" fmla="*/ 5779441 h 6858000"/>
              <a:gd name="connsiteX862" fmla="*/ 5468117 w 6096000"/>
              <a:gd name="connsiteY862" fmla="*/ 5788711 h 6858000"/>
              <a:gd name="connsiteX863" fmla="*/ 5468117 w 6096000"/>
              <a:gd name="connsiteY863" fmla="*/ 6053875 h 6858000"/>
              <a:gd name="connsiteX864" fmla="*/ 5491983 w 6096000"/>
              <a:gd name="connsiteY864" fmla="*/ 6077741 h 6858000"/>
              <a:gd name="connsiteX865" fmla="*/ 5580392 w 6096000"/>
              <a:gd name="connsiteY865" fmla="*/ 6077741 h 6858000"/>
              <a:gd name="connsiteX866" fmla="*/ 5589662 w 6096000"/>
              <a:gd name="connsiteY866" fmla="*/ 6068461 h 6858000"/>
              <a:gd name="connsiteX867" fmla="*/ 5580392 w 6096000"/>
              <a:gd name="connsiteY867" fmla="*/ 6059190 h 6858000"/>
              <a:gd name="connsiteX868" fmla="*/ 5491983 w 6096000"/>
              <a:gd name="connsiteY868" fmla="*/ 6059190 h 6858000"/>
              <a:gd name="connsiteX869" fmla="*/ 5486658 w 6096000"/>
              <a:gd name="connsiteY869" fmla="*/ 6053865 h 6858000"/>
              <a:gd name="connsiteX870" fmla="*/ 5486658 w 6096000"/>
              <a:gd name="connsiteY870" fmla="*/ 5788711 h 6858000"/>
              <a:gd name="connsiteX871" fmla="*/ 5477387 w 6096000"/>
              <a:gd name="connsiteY871" fmla="*/ 5779441 h 6858000"/>
              <a:gd name="connsiteX872" fmla="*/ 5369778 w 6096000"/>
              <a:gd name="connsiteY872" fmla="*/ 5779441 h 6858000"/>
              <a:gd name="connsiteX873" fmla="*/ 5360508 w 6096000"/>
              <a:gd name="connsiteY873" fmla="*/ 5788711 h 6858000"/>
              <a:gd name="connsiteX874" fmla="*/ 5360508 w 6096000"/>
              <a:gd name="connsiteY874" fmla="*/ 6055421 h 6858000"/>
              <a:gd name="connsiteX875" fmla="*/ 5489490 w 6096000"/>
              <a:gd name="connsiteY875" fmla="*/ 6184403 h 6858000"/>
              <a:gd name="connsiteX876" fmla="*/ 5580391 w 6096000"/>
              <a:gd name="connsiteY876" fmla="*/ 6184403 h 6858000"/>
              <a:gd name="connsiteX877" fmla="*/ 5589662 w 6096000"/>
              <a:gd name="connsiteY877" fmla="*/ 6175123 h 6858000"/>
              <a:gd name="connsiteX878" fmla="*/ 5580391 w 6096000"/>
              <a:gd name="connsiteY878" fmla="*/ 6165852 h 6858000"/>
              <a:gd name="connsiteX879" fmla="*/ 5489490 w 6096000"/>
              <a:gd name="connsiteY879" fmla="*/ 6165852 h 6858000"/>
              <a:gd name="connsiteX880" fmla="*/ 5379049 w 6096000"/>
              <a:gd name="connsiteY880" fmla="*/ 6055411 h 6858000"/>
              <a:gd name="connsiteX881" fmla="*/ 5379049 w 6096000"/>
              <a:gd name="connsiteY881" fmla="*/ 5788711 h 6858000"/>
              <a:gd name="connsiteX882" fmla="*/ 5369778 w 6096000"/>
              <a:gd name="connsiteY882" fmla="*/ 5779441 h 6858000"/>
              <a:gd name="connsiteX883" fmla="*/ 5205425 w 6096000"/>
              <a:gd name="connsiteY883" fmla="*/ 5778298 h 6858000"/>
              <a:gd name="connsiteX884" fmla="*/ 5070675 w 6096000"/>
              <a:gd name="connsiteY884" fmla="*/ 5913049 h 6858000"/>
              <a:gd name="connsiteX885" fmla="*/ 5070675 w 6096000"/>
              <a:gd name="connsiteY885" fmla="*/ 6175988 h 6858000"/>
              <a:gd name="connsiteX886" fmla="*/ 5079945 w 6096000"/>
              <a:gd name="connsiteY886" fmla="*/ 6185259 h 6858000"/>
              <a:gd name="connsiteX887" fmla="*/ 5089216 w 6096000"/>
              <a:gd name="connsiteY887" fmla="*/ 6175988 h 6858000"/>
              <a:gd name="connsiteX888" fmla="*/ 5089216 w 6096000"/>
              <a:gd name="connsiteY888" fmla="*/ 5913049 h 6858000"/>
              <a:gd name="connsiteX889" fmla="*/ 5205425 w 6096000"/>
              <a:gd name="connsiteY889" fmla="*/ 5796839 h 6858000"/>
              <a:gd name="connsiteX890" fmla="*/ 5321635 w 6096000"/>
              <a:gd name="connsiteY890" fmla="*/ 5913029 h 6858000"/>
              <a:gd name="connsiteX891" fmla="*/ 5320996 w 6096000"/>
              <a:gd name="connsiteY891" fmla="*/ 6175968 h 6858000"/>
              <a:gd name="connsiteX892" fmla="*/ 5330246 w 6096000"/>
              <a:gd name="connsiteY892" fmla="*/ 6185259 h 6858000"/>
              <a:gd name="connsiteX893" fmla="*/ 5330266 w 6096000"/>
              <a:gd name="connsiteY893" fmla="*/ 6185259 h 6858000"/>
              <a:gd name="connsiteX894" fmla="*/ 5339537 w 6096000"/>
              <a:gd name="connsiteY894" fmla="*/ 6176009 h 6858000"/>
              <a:gd name="connsiteX895" fmla="*/ 5340175 w 6096000"/>
              <a:gd name="connsiteY895" fmla="*/ 5913049 h 6858000"/>
              <a:gd name="connsiteX896" fmla="*/ 5205425 w 6096000"/>
              <a:gd name="connsiteY896" fmla="*/ 5778298 h 6858000"/>
              <a:gd name="connsiteX897" fmla="*/ 4662305 w 6096000"/>
              <a:gd name="connsiteY897" fmla="*/ 5778298 h 6858000"/>
              <a:gd name="connsiteX898" fmla="*/ 4528924 w 6096000"/>
              <a:gd name="connsiteY898" fmla="*/ 5911679 h 6858000"/>
              <a:gd name="connsiteX899" fmla="*/ 4528924 w 6096000"/>
              <a:gd name="connsiteY899" fmla="*/ 5971916 h 6858000"/>
              <a:gd name="connsiteX900" fmla="*/ 4538194 w 6096000"/>
              <a:gd name="connsiteY900" fmla="*/ 5981187 h 6858000"/>
              <a:gd name="connsiteX901" fmla="*/ 4547465 w 6096000"/>
              <a:gd name="connsiteY901" fmla="*/ 5971916 h 6858000"/>
              <a:gd name="connsiteX902" fmla="*/ 4547465 w 6096000"/>
              <a:gd name="connsiteY902" fmla="*/ 5911679 h 6858000"/>
              <a:gd name="connsiteX903" fmla="*/ 4662305 w 6096000"/>
              <a:gd name="connsiteY903" fmla="*/ 5796839 h 6858000"/>
              <a:gd name="connsiteX904" fmla="*/ 4777134 w 6096000"/>
              <a:gd name="connsiteY904" fmla="*/ 5911679 h 6858000"/>
              <a:gd name="connsiteX905" fmla="*/ 4662295 w 6096000"/>
              <a:gd name="connsiteY905" fmla="*/ 6026519 h 6858000"/>
              <a:gd name="connsiteX906" fmla="*/ 4661533 w 6096000"/>
              <a:gd name="connsiteY906" fmla="*/ 6026519 h 6858000"/>
              <a:gd name="connsiteX907" fmla="*/ 4638644 w 6096000"/>
              <a:gd name="connsiteY907" fmla="*/ 6049406 h 6858000"/>
              <a:gd name="connsiteX908" fmla="*/ 4638644 w 6096000"/>
              <a:gd name="connsiteY908" fmla="*/ 6175988 h 6858000"/>
              <a:gd name="connsiteX909" fmla="*/ 4647915 w 6096000"/>
              <a:gd name="connsiteY909" fmla="*/ 6185259 h 6858000"/>
              <a:gd name="connsiteX910" fmla="*/ 4657195 w 6096000"/>
              <a:gd name="connsiteY910" fmla="*/ 6175988 h 6858000"/>
              <a:gd name="connsiteX911" fmla="*/ 4657195 w 6096000"/>
              <a:gd name="connsiteY911" fmla="*/ 6049406 h 6858000"/>
              <a:gd name="connsiteX912" fmla="*/ 4661543 w 6096000"/>
              <a:gd name="connsiteY912" fmla="*/ 6045060 h 6858000"/>
              <a:gd name="connsiteX913" fmla="*/ 4662305 w 6096000"/>
              <a:gd name="connsiteY913" fmla="*/ 6045060 h 6858000"/>
              <a:gd name="connsiteX914" fmla="*/ 4795685 w 6096000"/>
              <a:gd name="connsiteY914" fmla="*/ 5911679 h 6858000"/>
              <a:gd name="connsiteX915" fmla="*/ 4662305 w 6096000"/>
              <a:gd name="connsiteY915" fmla="*/ 5778298 h 6858000"/>
              <a:gd name="connsiteX916" fmla="*/ 0 w 6096000"/>
              <a:gd name="connsiteY916" fmla="*/ 0 h 6858000"/>
              <a:gd name="connsiteX917" fmla="*/ 6096000 w 6096000"/>
              <a:gd name="connsiteY917" fmla="*/ 0 h 6858000"/>
              <a:gd name="connsiteX918" fmla="*/ 6096000 w 6096000"/>
              <a:gd name="connsiteY918" fmla="*/ 6858000 h 6858000"/>
              <a:gd name="connsiteX919" fmla="*/ 0 w 6096000"/>
              <a:gd name="connsiteY9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Lst>
            <a:rect l="l" t="t" r="r" b="b"/>
            <a:pathLst>
              <a:path w="6096000" h="6858000">
                <a:moveTo>
                  <a:pt x="5729161" y="6461216"/>
                </a:moveTo>
                <a:cubicBezTo>
                  <a:pt x="5727224" y="6461216"/>
                  <a:pt x="5725576" y="6461906"/>
                  <a:pt x="5724206" y="6463266"/>
                </a:cubicBezTo>
                <a:cubicBezTo>
                  <a:pt x="5722836" y="6464626"/>
                  <a:pt x="5722156" y="6466295"/>
                  <a:pt x="5722156" y="6468273"/>
                </a:cubicBezTo>
                <a:cubicBezTo>
                  <a:pt x="5722156" y="6470209"/>
                  <a:pt x="5722836" y="6471878"/>
                  <a:pt x="5724206" y="6473258"/>
                </a:cubicBezTo>
                <a:cubicBezTo>
                  <a:pt x="5725576" y="6474649"/>
                  <a:pt x="5727224" y="6475339"/>
                  <a:pt x="5729161" y="6475339"/>
                </a:cubicBezTo>
                <a:cubicBezTo>
                  <a:pt x="5731098" y="6475339"/>
                  <a:pt x="5732746" y="6474638"/>
                  <a:pt x="5734116" y="6473258"/>
                </a:cubicBezTo>
                <a:cubicBezTo>
                  <a:pt x="5735486" y="6471868"/>
                  <a:pt x="5736166" y="6470209"/>
                  <a:pt x="5736166" y="6468273"/>
                </a:cubicBezTo>
                <a:cubicBezTo>
                  <a:pt x="5736166" y="6466305"/>
                  <a:pt x="5735486" y="6464637"/>
                  <a:pt x="5734116" y="6463266"/>
                </a:cubicBezTo>
                <a:cubicBezTo>
                  <a:pt x="5732746" y="6461896"/>
                  <a:pt x="5731098" y="6461216"/>
                  <a:pt x="5729161" y="6461216"/>
                </a:cubicBezTo>
                <a:close/>
                <a:moveTo>
                  <a:pt x="5571143" y="6418016"/>
                </a:moveTo>
                <a:cubicBezTo>
                  <a:pt x="5577725" y="6418016"/>
                  <a:pt x="5583411" y="6420468"/>
                  <a:pt x="5588190" y="6425361"/>
                </a:cubicBezTo>
                <a:cubicBezTo>
                  <a:pt x="5592969" y="6430254"/>
                  <a:pt x="5595359" y="6436177"/>
                  <a:pt x="5595359" y="6443120"/>
                </a:cubicBezTo>
                <a:cubicBezTo>
                  <a:pt x="5595359" y="6447600"/>
                  <a:pt x="5594278" y="6451772"/>
                  <a:pt x="5592104" y="6455645"/>
                </a:cubicBezTo>
                <a:cubicBezTo>
                  <a:pt x="5589931" y="6459518"/>
                  <a:pt x="5587005" y="6462515"/>
                  <a:pt x="5583308" y="6464617"/>
                </a:cubicBezTo>
                <a:cubicBezTo>
                  <a:pt x="5579620" y="6466728"/>
                  <a:pt x="5575562" y="6467779"/>
                  <a:pt x="5571143" y="6467779"/>
                </a:cubicBezTo>
                <a:cubicBezTo>
                  <a:pt x="5566723" y="6467779"/>
                  <a:pt x="5562675" y="6466728"/>
                  <a:pt x="5558977" y="6464617"/>
                </a:cubicBezTo>
                <a:cubicBezTo>
                  <a:pt x="5555279" y="6462505"/>
                  <a:pt x="5552354" y="6459518"/>
                  <a:pt x="5550180" y="6455645"/>
                </a:cubicBezTo>
                <a:cubicBezTo>
                  <a:pt x="5548007" y="6451772"/>
                  <a:pt x="5546925" y="6447600"/>
                  <a:pt x="5546925" y="6443120"/>
                </a:cubicBezTo>
                <a:cubicBezTo>
                  <a:pt x="5546925" y="6436177"/>
                  <a:pt x="5549305" y="6430254"/>
                  <a:pt x="5554064" y="6425361"/>
                </a:cubicBezTo>
                <a:cubicBezTo>
                  <a:pt x="5558822" y="6420468"/>
                  <a:pt x="5564519" y="6418016"/>
                  <a:pt x="5571143" y="6418016"/>
                </a:cubicBezTo>
                <a:close/>
                <a:moveTo>
                  <a:pt x="4436808" y="6417904"/>
                </a:moveTo>
                <a:cubicBezTo>
                  <a:pt x="4443699" y="6417904"/>
                  <a:pt x="4449509" y="6420304"/>
                  <a:pt x="4454237" y="6425125"/>
                </a:cubicBezTo>
                <a:cubicBezTo>
                  <a:pt x="4458954" y="6429935"/>
                  <a:pt x="4461313" y="6435920"/>
                  <a:pt x="4461313" y="6443089"/>
                </a:cubicBezTo>
                <a:cubicBezTo>
                  <a:pt x="4461313" y="6447786"/>
                  <a:pt x="4460262" y="6452019"/>
                  <a:pt x="4458161" y="6455769"/>
                </a:cubicBezTo>
                <a:cubicBezTo>
                  <a:pt x="4456060" y="6459528"/>
                  <a:pt x="4453052" y="6462505"/>
                  <a:pt x="4449148" y="6464699"/>
                </a:cubicBezTo>
                <a:cubicBezTo>
                  <a:pt x="4445244" y="6466893"/>
                  <a:pt x="4441114" y="6467995"/>
                  <a:pt x="4436757" y="6467995"/>
                </a:cubicBezTo>
                <a:cubicBezTo>
                  <a:pt x="4432430" y="6467995"/>
                  <a:pt x="4428382" y="6466893"/>
                  <a:pt x="4424612" y="6464668"/>
                </a:cubicBezTo>
                <a:cubicBezTo>
                  <a:pt x="4420842" y="6462444"/>
                  <a:pt x="4417834" y="6459353"/>
                  <a:pt x="4415599" y="6455367"/>
                </a:cubicBezTo>
                <a:cubicBezTo>
                  <a:pt x="4413364" y="6451391"/>
                  <a:pt x="4412241" y="6447219"/>
                  <a:pt x="4412241" y="6442862"/>
                </a:cubicBezTo>
                <a:cubicBezTo>
                  <a:pt x="4412241" y="6438474"/>
                  <a:pt x="4413353" y="6434303"/>
                  <a:pt x="4415568" y="6430358"/>
                </a:cubicBezTo>
                <a:cubicBezTo>
                  <a:pt x="4417793" y="6426413"/>
                  <a:pt x="4420780" y="6423353"/>
                  <a:pt x="4424529" y="6421170"/>
                </a:cubicBezTo>
                <a:cubicBezTo>
                  <a:pt x="4428279" y="6418996"/>
                  <a:pt x="4432368" y="6417904"/>
                  <a:pt x="4436808" y="6417904"/>
                </a:cubicBezTo>
                <a:close/>
                <a:moveTo>
                  <a:pt x="5678710" y="6417903"/>
                </a:moveTo>
                <a:cubicBezTo>
                  <a:pt x="5683036" y="6417903"/>
                  <a:pt x="5687074" y="6418964"/>
                  <a:pt x="5690834" y="6421096"/>
                </a:cubicBezTo>
                <a:cubicBezTo>
                  <a:pt x="5694593" y="6423228"/>
                  <a:pt x="5697498" y="6426122"/>
                  <a:pt x="5699548" y="6429779"/>
                </a:cubicBezTo>
                <a:cubicBezTo>
                  <a:pt x="5701587" y="6433437"/>
                  <a:pt x="5702617" y="6437608"/>
                  <a:pt x="5702617" y="6442275"/>
                </a:cubicBezTo>
                <a:cubicBezTo>
                  <a:pt x="5702617" y="6449454"/>
                  <a:pt x="5700392" y="6455243"/>
                  <a:pt x="5695932" y="6459641"/>
                </a:cubicBezTo>
                <a:cubicBezTo>
                  <a:pt x="5691472" y="6464039"/>
                  <a:pt x="5685580" y="6466244"/>
                  <a:pt x="5678257" y="6466244"/>
                </a:cubicBezTo>
                <a:cubicBezTo>
                  <a:pt x="5671004" y="6466244"/>
                  <a:pt x="5665102" y="6464019"/>
                  <a:pt x="5660549" y="6459579"/>
                </a:cubicBezTo>
                <a:cubicBezTo>
                  <a:pt x="5655996" y="6455140"/>
                  <a:pt x="5653720" y="6449526"/>
                  <a:pt x="5653720" y="6442728"/>
                </a:cubicBezTo>
                <a:cubicBezTo>
                  <a:pt x="5653720" y="6438247"/>
                  <a:pt x="5654822" y="6434086"/>
                  <a:pt x="5657027" y="6430232"/>
                </a:cubicBezTo>
                <a:cubicBezTo>
                  <a:pt x="5659221" y="6426380"/>
                  <a:pt x="5662259" y="6423362"/>
                  <a:pt x="5666132" y="6421178"/>
                </a:cubicBezTo>
                <a:cubicBezTo>
                  <a:pt x="5669995" y="6418995"/>
                  <a:pt x="5674197" y="6417903"/>
                  <a:pt x="5678710" y="6417903"/>
                </a:cubicBezTo>
                <a:close/>
                <a:moveTo>
                  <a:pt x="5165069" y="6417903"/>
                </a:moveTo>
                <a:cubicBezTo>
                  <a:pt x="5171970" y="6417903"/>
                  <a:pt x="5177779" y="6420303"/>
                  <a:pt x="5182507" y="6425124"/>
                </a:cubicBezTo>
                <a:cubicBezTo>
                  <a:pt x="5187225" y="6429935"/>
                  <a:pt x="5189584" y="6435920"/>
                  <a:pt x="5189584" y="6443089"/>
                </a:cubicBezTo>
                <a:cubicBezTo>
                  <a:pt x="5189584" y="6447786"/>
                  <a:pt x="5188533" y="6452019"/>
                  <a:pt x="5186432" y="6455769"/>
                </a:cubicBezTo>
                <a:cubicBezTo>
                  <a:pt x="5184330" y="6459528"/>
                  <a:pt x="5181323" y="6462505"/>
                  <a:pt x="5177419" y="6464699"/>
                </a:cubicBezTo>
                <a:cubicBezTo>
                  <a:pt x="5173505" y="6466893"/>
                  <a:pt x="5169374" y="6467995"/>
                  <a:pt x="5165017" y="6467995"/>
                </a:cubicBezTo>
                <a:cubicBezTo>
                  <a:pt x="5160690" y="6467995"/>
                  <a:pt x="5156642" y="6466893"/>
                  <a:pt x="5152872" y="6464668"/>
                </a:cubicBezTo>
                <a:cubicBezTo>
                  <a:pt x="5149102" y="6462444"/>
                  <a:pt x="5146094" y="6459353"/>
                  <a:pt x="5143859" y="6455367"/>
                </a:cubicBezTo>
                <a:cubicBezTo>
                  <a:pt x="5141614" y="6451391"/>
                  <a:pt x="5140501" y="6447219"/>
                  <a:pt x="5140501" y="6442862"/>
                </a:cubicBezTo>
                <a:cubicBezTo>
                  <a:pt x="5140501" y="6438474"/>
                  <a:pt x="5141614" y="6434303"/>
                  <a:pt x="5143828" y="6430358"/>
                </a:cubicBezTo>
                <a:cubicBezTo>
                  <a:pt x="5146053" y="6426412"/>
                  <a:pt x="5149040" y="6423352"/>
                  <a:pt x="5152790" y="6421169"/>
                </a:cubicBezTo>
                <a:cubicBezTo>
                  <a:pt x="5156539" y="6418995"/>
                  <a:pt x="5160628" y="6417903"/>
                  <a:pt x="5165069" y="6417903"/>
                </a:cubicBezTo>
                <a:close/>
                <a:moveTo>
                  <a:pt x="5022397" y="6417903"/>
                </a:moveTo>
                <a:cubicBezTo>
                  <a:pt x="5029299" y="6417903"/>
                  <a:pt x="5035108" y="6420303"/>
                  <a:pt x="5039836" y="6425124"/>
                </a:cubicBezTo>
                <a:cubicBezTo>
                  <a:pt x="5044554" y="6429935"/>
                  <a:pt x="5046912" y="6435920"/>
                  <a:pt x="5046912" y="6443089"/>
                </a:cubicBezTo>
                <a:cubicBezTo>
                  <a:pt x="5046912" y="6447786"/>
                  <a:pt x="5045862" y="6452019"/>
                  <a:pt x="5043760" y="6455769"/>
                </a:cubicBezTo>
                <a:cubicBezTo>
                  <a:pt x="5041659" y="6459528"/>
                  <a:pt x="5038651" y="6462505"/>
                  <a:pt x="5034748" y="6464699"/>
                </a:cubicBezTo>
                <a:cubicBezTo>
                  <a:pt x="5030833" y="6466893"/>
                  <a:pt x="5026703" y="6467995"/>
                  <a:pt x="5022346" y="6467995"/>
                </a:cubicBezTo>
                <a:cubicBezTo>
                  <a:pt x="5018019" y="6467995"/>
                  <a:pt x="5013971" y="6466893"/>
                  <a:pt x="5010201" y="6464668"/>
                </a:cubicBezTo>
                <a:cubicBezTo>
                  <a:pt x="5006431" y="6462444"/>
                  <a:pt x="5003423" y="6459353"/>
                  <a:pt x="5001188" y="6455367"/>
                </a:cubicBezTo>
                <a:cubicBezTo>
                  <a:pt x="4998942" y="6451391"/>
                  <a:pt x="4997830" y="6447219"/>
                  <a:pt x="4997830" y="6442862"/>
                </a:cubicBezTo>
                <a:cubicBezTo>
                  <a:pt x="4997830" y="6438474"/>
                  <a:pt x="4998942" y="6434303"/>
                  <a:pt x="5001157" y="6430358"/>
                </a:cubicBezTo>
                <a:cubicBezTo>
                  <a:pt x="5003382" y="6426412"/>
                  <a:pt x="5006369" y="6423352"/>
                  <a:pt x="5010118" y="6421169"/>
                </a:cubicBezTo>
                <a:cubicBezTo>
                  <a:pt x="5013868" y="6418995"/>
                  <a:pt x="5017957" y="6417903"/>
                  <a:pt x="5022397" y="6417903"/>
                </a:cubicBezTo>
                <a:close/>
                <a:moveTo>
                  <a:pt x="4950841" y="6417903"/>
                </a:moveTo>
                <a:cubicBezTo>
                  <a:pt x="4955270" y="6417903"/>
                  <a:pt x="4959359" y="6418995"/>
                  <a:pt x="4963119" y="6421169"/>
                </a:cubicBezTo>
                <a:cubicBezTo>
                  <a:pt x="4966868" y="6423352"/>
                  <a:pt x="4969845" y="6426412"/>
                  <a:pt x="4972060" y="6430357"/>
                </a:cubicBezTo>
                <a:cubicBezTo>
                  <a:pt x="4974274" y="6434292"/>
                  <a:pt x="4975387" y="6438464"/>
                  <a:pt x="4975387" y="6442862"/>
                </a:cubicBezTo>
                <a:cubicBezTo>
                  <a:pt x="4975387" y="6447219"/>
                  <a:pt x="4974274" y="6451391"/>
                  <a:pt x="4972039" y="6455367"/>
                </a:cubicBezTo>
                <a:cubicBezTo>
                  <a:pt x="4969804" y="6459353"/>
                  <a:pt x="4966806" y="6462454"/>
                  <a:pt x="4963037" y="6464668"/>
                </a:cubicBezTo>
                <a:cubicBezTo>
                  <a:pt x="4959267" y="6466883"/>
                  <a:pt x="4955239" y="6467995"/>
                  <a:pt x="4950964" y="6467995"/>
                </a:cubicBezTo>
                <a:cubicBezTo>
                  <a:pt x="4946606" y="6467995"/>
                  <a:pt x="4942476" y="6466904"/>
                  <a:pt x="4938551" y="6464699"/>
                </a:cubicBezTo>
                <a:cubicBezTo>
                  <a:pt x="4934627" y="6462495"/>
                  <a:pt x="4931619" y="6459518"/>
                  <a:pt x="4929518" y="6455769"/>
                </a:cubicBezTo>
                <a:cubicBezTo>
                  <a:pt x="4927417" y="6452019"/>
                  <a:pt x="4926366" y="6447786"/>
                  <a:pt x="4926366" y="6443089"/>
                </a:cubicBezTo>
                <a:cubicBezTo>
                  <a:pt x="4926366" y="6435930"/>
                  <a:pt x="4928715" y="6429934"/>
                  <a:pt x="4933432" y="6425124"/>
                </a:cubicBezTo>
                <a:cubicBezTo>
                  <a:pt x="4938150" y="6420314"/>
                  <a:pt x="4943949" y="6417903"/>
                  <a:pt x="4950841" y="6417903"/>
                </a:cubicBezTo>
                <a:close/>
                <a:moveTo>
                  <a:pt x="5420971" y="6417841"/>
                </a:moveTo>
                <a:cubicBezTo>
                  <a:pt x="5424660" y="6417841"/>
                  <a:pt x="5428172" y="6418624"/>
                  <a:pt x="5431520" y="6420179"/>
                </a:cubicBezTo>
                <a:cubicBezTo>
                  <a:pt x="5434868" y="6421735"/>
                  <a:pt x="5437556" y="6423784"/>
                  <a:pt x="5439585" y="6426329"/>
                </a:cubicBezTo>
                <a:cubicBezTo>
                  <a:pt x="5441614" y="6428874"/>
                  <a:pt x="5443170" y="6432263"/>
                  <a:pt x="5444231" y="6436517"/>
                </a:cubicBezTo>
                <a:lnTo>
                  <a:pt x="5398053" y="6436517"/>
                </a:lnTo>
                <a:cubicBezTo>
                  <a:pt x="5399691" y="6430821"/>
                  <a:pt x="5402101" y="6426546"/>
                  <a:pt x="5405294" y="6423702"/>
                </a:cubicBezTo>
                <a:cubicBezTo>
                  <a:pt x="5409662" y="6419798"/>
                  <a:pt x="5414894" y="6417841"/>
                  <a:pt x="5420971" y="6417841"/>
                </a:cubicBezTo>
                <a:close/>
                <a:moveTo>
                  <a:pt x="5296801" y="6417841"/>
                </a:moveTo>
                <a:cubicBezTo>
                  <a:pt x="5300489" y="6417841"/>
                  <a:pt x="5304001" y="6418624"/>
                  <a:pt x="5307349" y="6420179"/>
                </a:cubicBezTo>
                <a:cubicBezTo>
                  <a:pt x="5310697" y="6421735"/>
                  <a:pt x="5313385" y="6423784"/>
                  <a:pt x="5315414" y="6426329"/>
                </a:cubicBezTo>
                <a:cubicBezTo>
                  <a:pt x="5317443" y="6428874"/>
                  <a:pt x="5318999" y="6432263"/>
                  <a:pt x="5320060" y="6436517"/>
                </a:cubicBezTo>
                <a:lnTo>
                  <a:pt x="5273882" y="6436517"/>
                </a:lnTo>
                <a:cubicBezTo>
                  <a:pt x="5275520" y="6430821"/>
                  <a:pt x="5277930" y="6426546"/>
                  <a:pt x="5281123" y="6423702"/>
                </a:cubicBezTo>
                <a:cubicBezTo>
                  <a:pt x="5285491" y="6419798"/>
                  <a:pt x="5290723" y="6417841"/>
                  <a:pt x="5296801" y="6417841"/>
                </a:cubicBezTo>
                <a:close/>
                <a:moveTo>
                  <a:pt x="4842953" y="6417841"/>
                </a:moveTo>
                <a:cubicBezTo>
                  <a:pt x="4846642" y="6417841"/>
                  <a:pt x="4850154" y="6418624"/>
                  <a:pt x="4853502" y="6420179"/>
                </a:cubicBezTo>
                <a:cubicBezTo>
                  <a:pt x="4856850" y="6421735"/>
                  <a:pt x="4859538" y="6423784"/>
                  <a:pt x="4861567" y="6426329"/>
                </a:cubicBezTo>
                <a:cubicBezTo>
                  <a:pt x="4863596" y="6428874"/>
                  <a:pt x="4865152" y="6432263"/>
                  <a:pt x="4866213" y="6436517"/>
                </a:cubicBezTo>
                <a:lnTo>
                  <a:pt x="4820035" y="6436517"/>
                </a:lnTo>
                <a:cubicBezTo>
                  <a:pt x="4821673" y="6430821"/>
                  <a:pt x="4824083" y="6426546"/>
                  <a:pt x="4827276" y="6423702"/>
                </a:cubicBezTo>
                <a:cubicBezTo>
                  <a:pt x="4831644" y="6419798"/>
                  <a:pt x="4836876" y="6417841"/>
                  <a:pt x="4842953" y="6417841"/>
                </a:cubicBezTo>
                <a:close/>
                <a:moveTo>
                  <a:pt x="4691619" y="6417841"/>
                </a:moveTo>
                <a:cubicBezTo>
                  <a:pt x="4695308" y="6417841"/>
                  <a:pt x="4698820" y="6418624"/>
                  <a:pt x="4702168" y="6420179"/>
                </a:cubicBezTo>
                <a:cubicBezTo>
                  <a:pt x="4705516" y="6421735"/>
                  <a:pt x="4708204" y="6423784"/>
                  <a:pt x="4710233" y="6426329"/>
                </a:cubicBezTo>
                <a:cubicBezTo>
                  <a:pt x="4712262" y="6428874"/>
                  <a:pt x="4713818" y="6432263"/>
                  <a:pt x="4714879" y="6436517"/>
                </a:cubicBezTo>
                <a:lnTo>
                  <a:pt x="4668701" y="6436517"/>
                </a:lnTo>
                <a:cubicBezTo>
                  <a:pt x="4670339" y="6430821"/>
                  <a:pt x="4672749" y="6426546"/>
                  <a:pt x="4675942" y="6423702"/>
                </a:cubicBezTo>
                <a:cubicBezTo>
                  <a:pt x="4680310" y="6419798"/>
                  <a:pt x="4685542" y="6417841"/>
                  <a:pt x="4691619" y="6417841"/>
                </a:cubicBezTo>
                <a:close/>
                <a:moveTo>
                  <a:pt x="4510343" y="6417841"/>
                </a:moveTo>
                <a:cubicBezTo>
                  <a:pt x="4514031" y="6417841"/>
                  <a:pt x="4517543" y="6418624"/>
                  <a:pt x="4520891" y="6420179"/>
                </a:cubicBezTo>
                <a:cubicBezTo>
                  <a:pt x="4524239" y="6421735"/>
                  <a:pt x="4526927" y="6423784"/>
                  <a:pt x="4528956" y="6426329"/>
                </a:cubicBezTo>
                <a:cubicBezTo>
                  <a:pt x="4530985" y="6428874"/>
                  <a:pt x="4532541" y="6432263"/>
                  <a:pt x="4533602" y="6436517"/>
                </a:cubicBezTo>
                <a:lnTo>
                  <a:pt x="4487424" y="6436517"/>
                </a:lnTo>
                <a:cubicBezTo>
                  <a:pt x="4489062" y="6430821"/>
                  <a:pt x="4491472" y="6426546"/>
                  <a:pt x="4494665" y="6423702"/>
                </a:cubicBezTo>
                <a:cubicBezTo>
                  <a:pt x="4499033" y="6419798"/>
                  <a:pt x="4504265" y="6417841"/>
                  <a:pt x="4510343" y="6417841"/>
                </a:cubicBezTo>
                <a:close/>
                <a:moveTo>
                  <a:pt x="4618631" y="6417441"/>
                </a:moveTo>
                <a:cubicBezTo>
                  <a:pt x="4622916" y="6417441"/>
                  <a:pt x="4626933" y="6418543"/>
                  <a:pt x="4630703" y="6420768"/>
                </a:cubicBezTo>
                <a:cubicBezTo>
                  <a:pt x="4634473" y="6422993"/>
                  <a:pt x="4637471" y="6426093"/>
                  <a:pt x="4639706" y="6430079"/>
                </a:cubicBezTo>
                <a:cubicBezTo>
                  <a:pt x="4641941" y="6434055"/>
                  <a:pt x="4643053" y="6438258"/>
                  <a:pt x="4643053" y="6442656"/>
                </a:cubicBezTo>
                <a:cubicBezTo>
                  <a:pt x="4643053" y="6447065"/>
                  <a:pt x="4641941" y="6451236"/>
                  <a:pt x="4639726" y="6455181"/>
                </a:cubicBezTo>
                <a:cubicBezTo>
                  <a:pt x="4637512" y="6459137"/>
                  <a:pt x="4634535" y="6462196"/>
                  <a:pt x="4630786" y="6464380"/>
                </a:cubicBezTo>
                <a:cubicBezTo>
                  <a:pt x="4627036" y="6466563"/>
                  <a:pt x="4622947" y="6467655"/>
                  <a:pt x="4618517" y="6467655"/>
                </a:cubicBezTo>
                <a:cubicBezTo>
                  <a:pt x="4611626" y="6467655"/>
                  <a:pt x="4605816" y="6465245"/>
                  <a:pt x="4601099" y="6460414"/>
                </a:cubicBezTo>
                <a:cubicBezTo>
                  <a:pt x="4596392" y="6455604"/>
                  <a:pt x="4594033" y="6449599"/>
                  <a:pt x="4594033" y="6442429"/>
                </a:cubicBezTo>
                <a:cubicBezTo>
                  <a:pt x="4594033" y="6437732"/>
                  <a:pt x="4595083" y="6433499"/>
                  <a:pt x="4597185" y="6429739"/>
                </a:cubicBezTo>
                <a:cubicBezTo>
                  <a:pt x="4599286" y="6425980"/>
                  <a:pt x="4602304" y="6422993"/>
                  <a:pt x="4606218" y="6420768"/>
                </a:cubicBezTo>
                <a:cubicBezTo>
                  <a:pt x="4610143" y="6418553"/>
                  <a:pt x="4614273" y="6417441"/>
                  <a:pt x="4618631" y="6417441"/>
                </a:cubicBezTo>
                <a:close/>
                <a:moveTo>
                  <a:pt x="5245700" y="6411806"/>
                </a:moveTo>
                <a:lnTo>
                  <a:pt x="5245700" y="6473742"/>
                </a:lnTo>
                <a:lnTo>
                  <a:pt x="5253673" y="6473742"/>
                </a:lnTo>
                <a:lnTo>
                  <a:pt x="5253673" y="6411806"/>
                </a:lnTo>
                <a:close/>
                <a:moveTo>
                  <a:pt x="5112423" y="6411806"/>
                </a:moveTo>
                <a:lnTo>
                  <a:pt x="5112423" y="6473742"/>
                </a:lnTo>
                <a:lnTo>
                  <a:pt x="5120396" y="6473742"/>
                </a:lnTo>
                <a:lnTo>
                  <a:pt x="5120396" y="6411806"/>
                </a:lnTo>
                <a:close/>
                <a:moveTo>
                  <a:pt x="5491808" y="6411805"/>
                </a:moveTo>
                <a:lnTo>
                  <a:pt x="5491808" y="6418809"/>
                </a:lnTo>
                <a:lnTo>
                  <a:pt x="5523545" y="6418809"/>
                </a:lnTo>
                <a:lnTo>
                  <a:pt x="5488512" y="6473742"/>
                </a:lnTo>
                <a:lnTo>
                  <a:pt x="5536163" y="6473742"/>
                </a:lnTo>
                <a:lnTo>
                  <a:pt x="5536163" y="6466687"/>
                </a:lnTo>
                <a:lnTo>
                  <a:pt x="5502232" y="6466687"/>
                </a:lnTo>
                <a:lnTo>
                  <a:pt x="5537296" y="6411805"/>
                </a:lnTo>
                <a:close/>
                <a:moveTo>
                  <a:pt x="5329772" y="6411805"/>
                </a:moveTo>
                <a:lnTo>
                  <a:pt x="5358294" y="6473742"/>
                </a:lnTo>
                <a:lnTo>
                  <a:pt x="5359777" y="6473742"/>
                </a:lnTo>
                <a:lnTo>
                  <a:pt x="5388124" y="6411805"/>
                </a:lnTo>
                <a:lnTo>
                  <a:pt x="5379585" y="6411805"/>
                </a:lnTo>
                <a:lnTo>
                  <a:pt x="5359046" y="6456953"/>
                </a:lnTo>
                <a:lnTo>
                  <a:pt x="5338260" y="6411805"/>
                </a:lnTo>
                <a:close/>
                <a:moveTo>
                  <a:pt x="5420868" y="6410229"/>
                </a:moveTo>
                <a:cubicBezTo>
                  <a:pt x="5410609" y="6410229"/>
                  <a:pt x="5402431" y="6414143"/>
                  <a:pt x="5396312" y="6421961"/>
                </a:cubicBezTo>
                <a:cubicBezTo>
                  <a:pt x="5391481" y="6428112"/>
                  <a:pt x="5389071" y="6435106"/>
                  <a:pt x="5389071" y="6442965"/>
                </a:cubicBezTo>
                <a:cubicBezTo>
                  <a:pt x="5389071" y="6451308"/>
                  <a:pt x="5391924" y="6458797"/>
                  <a:pt x="5397620" y="6465420"/>
                </a:cubicBezTo>
                <a:cubicBezTo>
                  <a:pt x="5403317" y="6472043"/>
                  <a:pt x="5411217" y="6475349"/>
                  <a:pt x="5421323" y="6475349"/>
                </a:cubicBezTo>
                <a:cubicBezTo>
                  <a:pt x="5425875" y="6475349"/>
                  <a:pt x="5429965" y="6474649"/>
                  <a:pt x="5433570" y="6473269"/>
                </a:cubicBezTo>
                <a:cubicBezTo>
                  <a:pt x="5437175" y="6471878"/>
                  <a:pt x="5440430" y="6469859"/>
                  <a:pt x="5443314" y="6467202"/>
                </a:cubicBezTo>
                <a:cubicBezTo>
                  <a:pt x="5446198" y="6464544"/>
                  <a:pt x="5448742" y="6461052"/>
                  <a:pt x="5450947" y="6456726"/>
                </a:cubicBezTo>
                <a:lnTo>
                  <a:pt x="5444231" y="6453193"/>
                </a:lnTo>
                <a:cubicBezTo>
                  <a:pt x="5441800" y="6457241"/>
                  <a:pt x="5439544" y="6460187"/>
                  <a:pt x="5437453" y="6462000"/>
                </a:cubicBezTo>
                <a:cubicBezTo>
                  <a:pt x="5435362" y="6463813"/>
                  <a:pt x="5432828" y="6465275"/>
                  <a:pt x="5429841" y="6466367"/>
                </a:cubicBezTo>
                <a:cubicBezTo>
                  <a:pt x="5426854" y="6467469"/>
                  <a:pt x="5423784" y="6468015"/>
                  <a:pt x="5420632" y="6468015"/>
                </a:cubicBezTo>
                <a:cubicBezTo>
                  <a:pt x="5414101" y="6468015"/>
                  <a:pt x="5408611" y="6465718"/>
                  <a:pt x="5404161" y="6461114"/>
                </a:cubicBezTo>
                <a:cubicBezTo>
                  <a:pt x="5399722" y="6456510"/>
                  <a:pt x="5397425" y="6450608"/>
                  <a:pt x="5397270" y="6443418"/>
                </a:cubicBezTo>
                <a:lnTo>
                  <a:pt x="5453007" y="6443418"/>
                </a:lnTo>
                <a:cubicBezTo>
                  <a:pt x="5452924" y="6434951"/>
                  <a:pt x="5450648" y="6427895"/>
                  <a:pt x="5446167" y="6422239"/>
                </a:cubicBezTo>
                <a:cubicBezTo>
                  <a:pt x="5439863" y="6414236"/>
                  <a:pt x="5431427" y="6410229"/>
                  <a:pt x="5420868" y="6410229"/>
                </a:cubicBezTo>
                <a:close/>
                <a:moveTo>
                  <a:pt x="5296697" y="6410229"/>
                </a:moveTo>
                <a:cubicBezTo>
                  <a:pt x="5286438" y="6410229"/>
                  <a:pt x="5278260" y="6414143"/>
                  <a:pt x="5272141" y="6421961"/>
                </a:cubicBezTo>
                <a:cubicBezTo>
                  <a:pt x="5267310" y="6428112"/>
                  <a:pt x="5264900" y="6435106"/>
                  <a:pt x="5264900" y="6442965"/>
                </a:cubicBezTo>
                <a:cubicBezTo>
                  <a:pt x="5264900" y="6451308"/>
                  <a:pt x="5267753" y="6458797"/>
                  <a:pt x="5273449" y="6465420"/>
                </a:cubicBezTo>
                <a:cubicBezTo>
                  <a:pt x="5279145" y="6472043"/>
                  <a:pt x="5287046" y="6475349"/>
                  <a:pt x="5297152" y="6475349"/>
                </a:cubicBezTo>
                <a:cubicBezTo>
                  <a:pt x="5301704" y="6475349"/>
                  <a:pt x="5305794" y="6474649"/>
                  <a:pt x="5309399" y="6473269"/>
                </a:cubicBezTo>
                <a:cubicBezTo>
                  <a:pt x="5313004" y="6471878"/>
                  <a:pt x="5316259" y="6469859"/>
                  <a:pt x="5319143" y="6467202"/>
                </a:cubicBezTo>
                <a:cubicBezTo>
                  <a:pt x="5322027" y="6464544"/>
                  <a:pt x="5324571" y="6461052"/>
                  <a:pt x="5326776" y="6456726"/>
                </a:cubicBezTo>
                <a:lnTo>
                  <a:pt x="5320060" y="6453193"/>
                </a:lnTo>
                <a:cubicBezTo>
                  <a:pt x="5317619" y="6457241"/>
                  <a:pt x="5315373" y="6460187"/>
                  <a:pt x="5313282" y="6462000"/>
                </a:cubicBezTo>
                <a:cubicBezTo>
                  <a:pt x="5311191" y="6463813"/>
                  <a:pt x="5308657" y="6465275"/>
                  <a:pt x="5305670" y="6466367"/>
                </a:cubicBezTo>
                <a:cubicBezTo>
                  <a:pt x="5302683" y="6467469"/>
                  <a:pt x="5299613" y="6468015"/>
                  <a:pt x="5296461" y="6468015"/>
                </a:cubicBezTo>
                <a:cubicBezTo>
                  <a:pt x="5289930" y="6468015"/>
                  <a:pt x="5284440" y="6465718"/>
                  <a:pt x="5279990" y="6461114"/>
                </a:cubicBezTo>
                <a:cubicBezTo>
                  <a:pt x="5275551" y="6456510"/>
                  <a:pt x="5273254" y="6450608"/>
                  <a:pt x="5273099" y="6443418"/>
                </a:cubicBezTo>
                <a:lnTo>
                  <a:pt x="5328836" y="6443418"/>
                </a:lnTo>
                <a:cubicBezTo>
                  <a:pt x="5328753" y="6434951"/>
                  <a:pt x="5326477" y="6427895"/>
                  <a:pt x="5321996" y="6422239"/>
                </a:cubicBezTo>
                <a:cubicBezTo>
                  <a:pt x="5315692" y="6414236"/>
                  <a:pt x="5307256" y="6410229"/>
                  <a:pt x="5296697" y="6410229"/>
                </a:cubicBezTo>
                <a:close/>
                <a:moveTo>
                  <a:pt x="4842850" y="6410229"/>
                </a:moveTo>
                <a:cubicBezTo>
                  <a:pt x="4832591" y="6410229"/>
                  <a:pt x="4824413" y="6414143"/>
                  <a:pt x="4818294" y="6421961"/>
                </a:cubicBezTo>
                <a:cubicBezTo>
                  <a:pt x="4813463" y="6428112"/>
                  <a:pt x="4811053" y="6435106"/>
                  <a:pt x="4811053" y="6442965"/>
                </a:cubicBezTo>
                <a:cubicBezTo>
                  <a:pt x="4811053" y="6451308"/>
                  <a:pt x="4813906" y="6458797"/>
                  <a:pt x="4819602" y="6465420"/>
                </a:cubicBezTo>
                <a:cubicBezTo>
                  <a:pt x="4825298" y="6472043"/>
                  <a:pt x="4833199" y="6475349"/>
                  <a:pt x="4843305" y="6475349"/>
                </a:cubicBezTo>
                <a:cubicBezTo>
                  <a:pt x="4847857" y="6475349"/>
                  <a:pt x="4851947" y="6474649"/>
                  <a:pt x="4855552" y="6473269"/>
                </a:cubicBezTo>
                <a:cubicBezTo>
                  <a:pt x="4859157" y="6471878"/>
                  <a:pt x="4862412" y="6469859"/>
                  <a:pt x="4865296" y="6467202"/>
                </a:cubicBezTo>
                <a:cubicBezTo>
                  <a:pt x="4868180" y="6464544"/>
                  <a:pt x="4870724" y="6461052"/>
                  <a:pt x="4872929" y="6456726"/>
                </a:cubicBezTo>
                <a:lnTo>
                  <a:pt x="4866213" y="6453193"/>
                </a:lnTo>
                <a:cubicBezTo>
                  <a:pt x="4863772" y="6457241"/>
                  <a:pt x="4861526" y="6460187"/>
                  <a:pt x="4859435" y="6462000"/>
                </a:cubicBezTo>
                <a:cubicBezTo>
                  <a:pt x="4857344" y="6463813"/>
                  <a:pt x="4854810" y="6465275"/>
                  <a:pt x="4851823" y="6466367"/>
                </a:cubicBezTo>
                <a:cubicBezTo>
                  <a:pt x="4848836" y="6467469"/>
                  <a:pt x="4845766" y="6468015"/>
                  <a:pt x="4842614" y="6468015"/>
                </a:cubicBezTo>
                <a:cubicBezTo>
                  <a:pt x="4836083" y="6468015"/>
                  <a:pt x="4830593" y="6465718"/>
                  <a:pt x="4826143" y="6461114"/>
                </a:cubicBezTo>
                <a:cubicBezTo>
                  <a:pt x="4821704" y="6456510"/>
                  <a:pt x="4819407" y="6450608"/>
                  <a:pt x="4819252" y="6443418"/>
                </a:cubicBezTo>
                <a:lnTo>
                  <a:pt x="4874989" y="6443418"/>
                </a:lnTo>
                <a:cubicBezTo>
                  <a:pt x="4874906" y="6434951"/>
                  <a:pt x="4872630" y="6427895"/>
                  <a:pt x="4868149" y="6422239"/>
                </a:cubicBezTo>
                <a:cubicBezTo>
                  <a:pt x="4861845" y="6414236"/>
                  <a:pt x="4853409" y="6410229"/>
                  <a:pt x="4842850" y="6410229"/>
                </a:cubicBezTo>
                <a:close/>
                <a:moveTo>
                  <a:pt x="4691516" y="6410229"/>
                </a:moveTo>
                <a:cubicBezTo>
                  <a:pt x="4681257" y="6410229"/>
                  <a:pt x="4673079" y="6414143"/>
                  <a:pt x="4666960" y="6421961"/>
                </a:cubicBezTo>
                <a:cubicBezTo>
                  <a:pt x="4662129" y="6428112"/>
                  <a:pt x="4659719" y="6435106"/>
                  <a:pt x="4659719" y="6442965"/>
                </a:cubicBezTo>
                <a:cubicBezTo>
                  <a:pt x="4659719" y="6451308"/>
                  <a:pt x="4662572" y="6458797"/>
                  <a:pt x="4668268" y="6465420"/>
                </a:cubicBezTo>
                <a:cubicBezTo>
                  <a:pt x="4673964" y="6472043"/>
                  <a:pt x="4681865" y="6475349"/>
                  <a:pt x="4691971" y="6475349"/>
                </a:cubicBezTo>
                <a:cubicBezTo>
                  <a:pt x="4696523" y="6475349"/>
                  <a:pt x="4700613" y="6474649"/>
                  <a:pt x="4704218" y="6473269"/>
                </a:cubicBezTo>
                <a:cubicBezTo>
                  <a:pt x="4707823" y="6471878"/>
                  <a:pt x="4711078" y="6469859"/>
                  <a:pt x="4713962" y="6467202"/>
                </a:cubicBezTo>
                <a:cubicBezTo>
                  <a:pt x="4716846" y="6464544"/>
                  <a:pt x="4719390" y="6461052"/>
                  <a:pt x="4721595" y="6456726"/>
                </a:cubicBezTo>
                <a:lnTo>
                  <a:pt x="4714879" y="6453193"/>
                </a:lnTo>
                <a:cubicBezTo>
                  <a:pt x="4712448" y="6457241"/>
                  <a:pt x="4710192" y="6460187"/>
                  <a:pt x="4708101" y="6462000"/>
                </a:cubicBezTo>
                <a:cubicBezTo>
                  <a:pt x="4706010" y="6463813"/>
                  <a:pt x="4703476" y="6465275"/>
                  <a:pt x="4700489" y="6466367"/>
                </a:cubicBezTo>
                <a:cubicBezTo>
                  <a:pt x="4697502" y="6467469"/>
                  <a:pt x="4694432" y="6468015"/>
                  <a:pt x="4691280" y="6468015"/>
                </a:cubicBezTo>
                <a:cubicBezTo>
                  <a:pt x="4684749" y="6468015"/>
                  <a:pt x="4679259" y="6465718"/>
                  <a:pt x="4674809" y="6461114"/>
                </a:cubicBezTo>
                <a:cubicBezTo>
                  <a:pt x="4670370" y="6456510"/>
                  <a:pt x="4668073" y="6450608"/>
                  <a:pt x="4667918" y="6443418"/>
                </a:cubicBezTo>
                <a:lnTo>
                  <a:pt x="4723655" y="6443418"/>
                </a:lnTo>
                <a:cubicBezTo>
                  <a:pt x="4723572" y="6434951"/>
                  <a:pt x="4721296" y="6427895"/>
                  <a:pt x="4716815" y="6422239"/>
                </a:cubicBezTo>
                <a:cubicBezTo>
                  <a:pt x="4710511" y="6414236"/>
                  <a:pt x="4702075" y="6410229"/>
                  <a:pt x="4691516" y="6410229"/>
                </a:cubicBezTo>
                <a:close/>
                <a:moveTo>
                  <a:pt x="4510239" y="6410229"/>
                </a:moveTo>
                <a:cubicBezTo>
                  <a:pt x="4499980" y="6410229"/>
                  <a:pt x="4491802" y="6414143"/>
                  <a:pt x="4485683" y="6421961"/>
                </a:cubicBezTo>
                <a:cubicBezTo>
                  <a:pt x="4480852" y="6428112"/>
                  <a:pt x="4478442" y="6435106"/>
                  <a:pt x="4478442" y="6442965"/>
                </a:cubicBezTo>
                <a:cubicBezTo>
                  <a:pt x="4478442" y="6451308"/>
                  <a:pt x="4481295" y="6458797"/>
                  <a:pt x="4486991" y="6465420"/>
                </a:cubicBezTo>
                <a:cubicBezTo>
                  <a:pt x="4492687" y="6472043"/>
                  <a:pt x="4500588" y="6475349"/>
                  <a:pt x="4510694" y="6475349"/>
                </a:cubicBezTo>
                <a:cubicBezTo>
                  <a:pt x="4515246" y="6475349"/>
                  <a:pt x="4519336" y="6474649"/>
                  <a:pt x="4522941" y="6473269"/>
                </a:cubicBezTo>
                <a:cubicBezTo>
                  <a:pt x="4526546" y="6471878"/>
                  <a:pt x="4529801" y="6469859"/>
                  <a:pt x="4532685" y="6467202"/>
                </a:cubicBezTo>
                <a:cubicBezTo>
                  <a:pt x="4535569" y="6464544"/>
                  <a:pt x="4538113" y="6461052"/>
                  <a:pt x="4540318" y="6456726"/>
                </a:cubicBezTo>
                <a:lnTo>
                  <a:pt x="4533602" y="6453193"/>
                </a:lnTo>
                <a:cubicBezTo>
                  <a:pt x="4531171" y="6457241"/>
                  <a:pt x="4528905" y="6460187"/>
                  <a:pt x="4526814" y="6462000"/>
                </a:cubicBezTo>
                <a:cubicBezTo>
                  <a:pt x="4524723" y="6463813"/>
                  <a:pt x="4522189" y="6465275"/>
                  <a:pt x="4519202" y="6466367"/>
                </a:cubicBezTo>
                <a:cubicBezTo>
                  <a:pt x="4516215" y="6467469"/>
                  <a:pt x="4513145" y="6468015"/>
                  <a:pt x="4509992" y="6468015"/>
                </a:cubicBezTo>
                <a:cubicBezTo>
                  <a:pt x="4503462" y="6468015"/>
                  <a:pt x="4497972" y="6465718"/>
                  <a:pt x="4493522" y="6461114"/>
                </a:cubicBezTo>
                <a:cubicBezTo>
                  <a:pt x="4489082" y="6456510"/>
                  <a:pt x="4486785" y="6450608"/>
                  <a:pt x="4486631" y="6443418"/>
                </a:cubicBezTo>
                <a:lnTo>
                  <a:pt x="4542378" y="6443418"/>
                </a:lnTo>
                <a:cubicBezTo>
                  <a:pt x="4542295" y="6434951"/>
                  <a:pt x="4540019" y="6427895"/>
                  <a:pt x="4535538" y="6422239"/>
                </a:cubicBezTo>
                <a:cubicBezTo>
                  <a:pt x="4529234" y="6414236"/>
                  <a:pt x="4520798" y="6410229"/>
                  <a:pt x="4510239" y="6410229"/>
                </a:cubicBezTo>
                <a:close/>
                <a:moveTo>
                  <a:pt x="5637786" y="6410219"/>
                </a:moveTo>
                <a:cubicBezTo>
                  <a:pt x="5634860" y="6410219"/>
                  <a:pt x="5632058" y="6411105"/>
                  <a:pt x="5629360" y="6412866"/>
                </a:cubicBezTo>
                <a:cubicBezTo>
                  <a:pt x="5626661" y="6414628"/>
                  <a:pt x="5624107" y="6417295"/>
                  <a:pt x="5621676" y="6420859"/>
                </a:cubicBezTo>
                <a:lnTo>
                  <a:pt x="5621676" y="6411805"/>
                </a:lnTo>
                <a:lnTo>
                  <a:pt x="5613538" y="6411805"/>
                </a:lnTo>
                <a:lnTo>
                  <a:pt x="5613528" y="6411805"/>
                </a:lnTo>
                <a:lnTo>
                  <a:pt x="5613528" y="6473753"/>
                </a:lnTo>
                <a:lnTo>
                  <a:pt x="5621665" y="6473753"/>
                </a:lnTo>
                <a:lnTo>
                  <a:pt x="5621665" y="6452802"/>
                </a:lnTo>
                <a:cubicBezTo>
                  <a:pt x="5621665" y="6442059"/>
                  <a:pt x="5622160" y="6434931"/>
                  <a:pt x="5623149" y="6431398"/>
                </a:cubicBezTo>
                <a:cubicBezTo>
                  <a:pt x="5624436" y="6426804"/>
                  <a:pt x="5626311" y="6423414"/>
                  <a:pt x="5628783" y="6421230"/>
                </a:cubicBezTo>
                <a:cubicBezTo>
                  <a:pt x="5631245" y="6419046"/>
                  <a:pt x="5633810" y="6417955"/>
                  <a:pt x="5636467" y="6417955"/>
                </a:cubicBezTo>
                <a:cubicBezTo>
                  <a:pt x="5637610" y="6417955"/>
                  <a:pt x="5639011" y="6418315"/>
                  <a:pt x="5640680" y="6419036"/>
                </a:cubicBezTo>
                <a:lnTo>
                  <a:pt x="5644841" y="6412320"/>
                </a:lnTo>
                <a:cubicBezTo>
                  <a:pt x="5642338" y="6410919"/>
                  <a:pt x="5639990" y="6410219"/>
                  <a:pt x="5637786" y="6410219"/>
                </a:cubicBezTo>
                <a:close/>
                <a:moveTo>
                  <a:pt x="5571174" y="6410219"/>
                </a:moveTo>
                <a:cubicBezTo>
                  <a:pt x="5561583" y="6410219"/>
                  <a:pt x="5553662" y="6413690"/>
                  <a:pt x="5547368" y="6420633"/>
                </a:cubicBezTo>
                <a:cubicBezTo>
                  <a:pt x="5541672" y="6426938"/>
                  <a:pt x="5538819" y="6434375"/>
                  <a:pt x="5538819" y="6442955"/>
                </a:cubicBezTo>
                <a:cubicBezTo>
                  <a:pt x="5538819" y="6451607"/>
                  <a:pt x="5541837" y="6459168"/>
                  <a:pt x="5547863" y="6465636"/>
                </a:cubicBezTo>
                <a:cubicBezTo>
                  <a:pt x="5553889" y="6472105"/>
                  <a:pt x="5561655" y="6475339"/>
                  <a:pt x="5571163" y="6475339"/>
                </a:cubicBezTo>
                <a:cubicBezTo>
                  <a:pt x="5580630" y="6475339"/>
                  <a:pt x="5588375" y="6472105"/>
                  <a:pt x="5594401" y="6465636"/>
                </a:cubicBezTo>
                <a:cubicBezTo>
                  <a:pt x="5600427" y="6459168"/>
                  <a:pt x="5603445" y="6451607"/>
                  <a:pt x="5603445" y="6442955"/>
                </a:cubicBezTo>
                <a:cubicBezTo>
                  <a:pt x="5603445" y="6434344"/>
                  <a:pt x="5600602" y="6426886"/>
                  <a:pt x="5594896" y="6420581"/>
                </a:cubicBezTo>
                <a:cubicBezTo>
                  <a:pt x="5588623" y="6413670"/>
                  <a:pt x="5580712" y="6410219"/>
                  <a:pt x="5571174" y="6410219"/>
                </a:cubicBezTo>
                <a:close/>
                <a:moveTo>
                  <a:pt x="4750805" y="6410219"/>
                </a:moveTo>
                <a:cubicBezTo>
                  <a:pt x="4745902" y="6410219"/>
                  <a:pt x="4741844" y="6411774"/>
                  <a:pt x="4738630" y="6414885"/>
                </a:cubicBezTo>
                <a:cubicBezTo>
                  <a:pt x="4735416" y="6417996"/>
                  <a:pt x="4733809" y="6421900"/>
                  <a:pt x="4733809" y="6426608"/>
                </a:cubicBezTo>
                <a:cubicBezTo>
                  <a:pt x="4733809" y="6430213"/>
                  <a:pt x="4734809" y="6433417"/>
                  <a:pt x="4736827" y="6436229"/>
                </a:cubicBezTo>
                <a:cubicBezTo>
                  <a:pt x="4738846" y="6439041"/>
                  <a:pt x="4742647" y="6441884"/>
                  <a:pt x="4748240" y="6444768"/>
                </a:cubicBezTo>
                <a:cubicBezTo>
                  <a:pt x="4753452" y="6447425"/>
                  <a:pt x="4756800" y="6449629"/>
                  <a:pt x="4758283" y="6451370"/>
                </a:cubicBezTo>
                <a:cubicBezTo>
                  <a:pt x="4759766" y="6453152"/>
                  <a:pt x="4760508" y="6455181"/>
                  <a:pt x="4760508" y="6457458"/>
                </a:cubicBezTo>
                <a:cubicBezTo>
                  <a:pt x="4760508" y="6460229"/>
                  <a:pt x="4759385" y="6462639"/>
                  <a:pt x="4757140" y="6464689"/>
                </a:cubicBezTo>
                <a:cubicBezTo>
                  <a:pt x="4754894" y="6466728"/>
                  <a:pt x="4752175" y="6467758"/>
                  <a:pt x="4748982" y="6467758"/>
                </a:cubicBezTo>
                <a:cubicBezTo>
                  <a:pt x="4744409" y="6467758"/>
                  <a:pt x="4740093" y="6465461"/>
                  <a:pt x="4736024" y="6460867"/>
                </a:cubicBezTo>
                <a:lnTo>
                  <a:pt x="4731018" y="6466563"/>
                </a:lnTo>
                <a:cubicBezTo>
                  <a:pt x="4733140" y="6469303"/>
                  <a:pt x="4735828" y="6471446"/>
                  <a:pt x="4739083" y="6473001"/>
                </a:cubicBezTo>
                <a:cubicBezTo>
                  <a:pt x="4742338" y="6474557"/>
                  <a:pt x="4745748" y="6475339"/>
                  <a:pt x="4749322" y="6475339"/>
                </a:cubicBezTo>
                <a:cubicBezTo>
                  <a:pt x="4754688" y="6475339"/>
                  <a:pt x="4759148" y="6473578"/>
                  <a:pt x="4762723" y="6470045"/>
                </a:cubicBezTo>
                <a:cubicBezTo>
                  <a:pt x="4766297" y="6466522"/>
                  <a:pt x="4768079" y="6462217"/>
                  <a:pt x="4768079" y="6457128"/>
                </a:cubicBezTo>
                <a:cubicBezTo>
                  <a:pt x="4768079" y="6453523"/>
                  <a:pt x="4767028" y="6450278"/>
                  <a:pt x="4764937" y="6447394"/>
                </a:cubicBezTo>
                <a:cubicBezTo>
                  <a:pt x="4762805" y="6444551"/>
                  <a:pt x="4758778" y="6441595"/>
                  <a:pt x="4752845" y="6438515"/>
                </a:cubicBezTo>
                <a:cubicBezTo>
                  <a:pt x="4747983" y="6436002"/>
                  <a:pt x="4744790" y="6433829"/>
                  <a:pt x="4743265" y="6431964"/>
                </a:cubicBezTo>
                <a:cubicBezTo>
                  <a:pt x="4741741" y="6430141"/>
                  <a:pt x="4740979" y="6428225"/>
                  <a:pt x="4740979" y="6426216"/>
                </a:cubicBezTo>
                <a:cubicBezTo>
                  <a:pt x="4740979" y="6423939"/>
                  <a:pt x="4741906" y="6421951"/>
                  <a:pt x="4743749" y="6420241"/>
                </a:cubicBezTo>
                <a:cubicBezTo>
                  <a:pt x="4745593" y="6418531"/>
                  <a:pt x="4747818" y="6417677"/>
                  <a:pt x="4750403" y="6417677"/>
                </a:cubicBezTo>
                <a:cubicBezTo>
                  <a:pt x="4754472" y="6417677"/>
                  <a:pt x="4758633" y="6419737"/>
                  <a:pt x="4762898" y="6423877"/>
                </a:cubicBezTo>
                <a:lnTo>
                  <a:pt x="4768017" y="6418583"/>
                </a:lnTo>
                <a:cubicBezTo>
                  <a:pt x="4762239" y="6413000"/>
                  <a:pt x="4756491" y="6410219"/>
                  <a:pt x="4750805" y="6410219"/>
                </a:cubicBezTo>
                <a:close/>
                <a:moveTo>
                  <a:pt x="5164399" y="6410209"/>
                </a:moveTo>
                <a:cubicBezTo>
                  <a:pt x="5155591" y="6410209"/>
                  <a:pt x="5148062" y="6413382"/>
                  <a:pt x="5141799" y="6419716"/>
                </a:cubicBezTo>
                <a:cubicBezTo>
                  <a:pt x="5135536" y="6426061"/>
                  <a:pt x="5132405" y="6433685"/>
                  <a:pt x="5132405" y="6442605"/>
                </a:cubicBezTo>
                <a:cubicBezTo>
                  <a:pt x="5132405" y="6451710"/>
                  <a:pt x="5135516" y="6459446"/>
                  <a:pt x="5141717" y="6465801"/>
                </a:cubicBezTo>
                <a:cubicBezTo>
                  <a:pt x="5147917" y="6472157"/>
                  <a:pt x="5155406" y="6475340"/>
                  <a:pt x="5164171" y="6475340"/>
                </a:cubicBezTo>
                <a:cubicBezTo>
                  <a:pt x="5169106" y="6475340"/>
                  <a:pt x="5173659" y="6474320"/>
                  <a:pt x="5177810" y="6472270"/>
                </a:cubicBezTo>
                <a:cubicBezTo>
                  <a:pt x="5181972" y="6470220"/>
                  <a:pt x="5185721" y="6467161"/>
                  <a:pt x="5189058" y="6463103"/>
                </a:cubicBezTo>
                <a:lnTo>
                  <a:pt x="5189058" y="6473743"/>
                </a:lnTo>
                <a:lnTo>
                  <a:pt x="5196918" y="6473743"/>
                </a:lnTo>
                <a:lnTo>
                  <a:pt x="5196918" y="6411806"/>
                </a:lnTo>
                <a:lnTo>
                  <a:pt x="5189048" y="6411806"/>
                </a:lnTo>
                <a:lnTo>
                  <a:pt x="5189048" y="6423188"/>
                </a:lnTo>
                <a:cubicBezTo>
                  <a:pt x="5185937" y="6418861"/>
                  <a:pt x="5182322" y="6415617"/>
                  <a:pt x="5178202" y="6413454"/>
                </a:cubicBezTo>
                <a:cubicBezTo>
                  <a:pt x="5174081" y="6411291"/>
                  <a:pt x="5169488" y="6410209"/>
                  <a:pt x="5164399" y="6410209"/>
                </a:cubicBezTo>
                <a:close/>
                <a:moveTo>
                  <a:pt x="5021737" y="6410209"/>
                </a:moveTo>
                <a:cubicBezTo>
                  <a:pt x="5012930" y="6410209"/>
                  <a:pt x="5005401" y="6413382"/>
                  <a:pt x="4999138" y="6419716"/>
                </a:cubicBezTo>
                <a:cubicBezTo>
                  <a:pt x="4992875" y="6426061"/>
                  <a:pt x="4989744" y="6433685"/>
                  <a:pt x="4989744" y="6442605"/>
                </a:cubicBezTo>
                <a:cubicBezTo>
                  <a:pt x="4989744" y="6451710"/>
                  <a:pt x="4992855" y="6459446"/>
                  <a:pt x="4999056" y="6465801"/>
                </a:cubicBezTo>
                <a:cubicBezTo>
                  <a:pt x="5005256" y="6472157"/>
                  <a:pt x="5012745" y="6475340"/>
                  <a:pt x="5021510" y="6475340"/>
                </a:cubicBezTo>
                <a:cubicBezTo>
                  <a:pt x="5026445" y="6475340"/>
                  <a:pt x="5030998" y="6474320"/>
                  <a:pt x="5035149" y="6472270"/>
                </a:cubicBezTo>
                <a:cubicBezTo>
                  <a:pt x="5039311" y="6470220"/>
                  <a:pt x="5043060" y="6467161"/>
                  <a:pt x="5046397" y="6463103"/>
                </a:cubicBezTo>
                <a:lnTo>
                  <a:pt x="5046397" y="6473743"/>
                </a:lnTo>
                <a:lnTo>
                  <a:pt x="5054257" y="6473743"/>
                </a:lnTo>
                <a:lnTo>
                  <a:pt x="5054257" y="6411806"/>
                </a:lnTo>
                <a:lnTo>
                  <a:pt x="5046387" y="6411806"/>
                </a:lnTo>
                <a:lnTo>
                  <a:pt x="5046387" y="6423188"/>
                </a:lnTo>
                <a:cubicBezTo>
                  <a:pt x="5043276" y="6418861"/>
                  <a:pt x="5039661" y="6415617"/>
                  <a:pt x="5035541" y="6413454"/>
                </a:cubicBezTo>
                <a:cubicBezTo>
                  <a:pt x="5031420" y="6411291"/>
                  <a:pt x="5026827" y="6410209"/>
                  <a:pt x="5021737" y="6410209"/>
                </a:cubicBezTo>
                <a:close/>
                <a:moveTo>
                  <a:pt x="4951510" y="6410209"/>
                </a:moveTo>
                <a:cubicBezTo>
                  <a:pt x="4946462" y="6410209"/>
                  <a:pt x="4941889" y="6411291"/>
                  <a:pt x="4937799" y="6413454"/>
                </a:cubicBezTo>
                <a:cubicBezTo>
                  <a:pt x="4933700" y="6415617"/>
                  <a:pt x="4930084" y="6418861"/>
                  <a:pt x="4926933" y="6423188"/>
                </a:cubicBezTo>
                <a:lnTo>
                  <a:pt x="4926933" y="6411806"/>
                </a:lnTo>
                <a:lnTo>
                  <a:pt x="4918960" y="6411806"/>
                </a:lnTo>
                <a:lnTo>
                  <a:pt x="4918960" y="6496404"/>
                </a:lnTo>
                <a:lnTo>
                  <a:pt x="4926933" y="6496404"/>
                </a:lnTo>
                <a:lnTo>
                  <a:pt x="4926933" y="6463103"/>
                </a:lnTo>
                <a:cubicBezTo>
                  <a:pt x="4930270" y="6467161"/>
                  <a:pt x="4934009" y="6470220"/>
                  <a:pt x="4938139" y="6472270"/>
                </a:cubicBezTo>
                <a:cubicBezTo>
                  <a:pt x="4942280" y="6474310"/>
                  <a:pt x="4946802" y="6475340"/>
                  <a:pt x="4951737" y="6475340"/>
                </a:cubicBezTo>
                <a:cubicBezTo>
                  <a:pt x="4960492" y="6475340"/>
                  <a:pt x="4967970" y="6472157"/>
                  <a:pt x="4974171" y="6465801"/>
                </a:cubicBezTo>
                <a:cubicBezTo>
                  <a:pt x="4980372" y="6459446"/>
                  <a:pt x="4983473" y="6451710"/>
                  <a:pt x="4983473" y="6442605"/>
                </a:cubicBezTo>
                <a:cubicBezTo>
                  <a:pt x="4983473" y="6433685"/>
                  <a:pt x="4980341" y="6426051"/>
                  <a:pt x="4974089" y="6419716"/>
                </a:cubicBezTo>
                <a:cubicBezTo>
                  <a:pt x="4967826" y="6413382"/>
                  <a:pt x="4960307" y="6410209"/>
                  <a:pt x="4951510" y="6410209"/>
                </a:cubicBezTo>
                <a:close/>
                <a:moveTo>
                  <a:pt x="5677649" y="6410198"/>
                </a:moveTo>
                <a:cubicBezTo>
                  <a:pt x="5672065" y="6410198"/>
                  <a:pt x="5666760" y="6411640"/>
                  <a:pt x="5661724" y="6414524"/>
                </a:cubicBezTo>
                <a:cubicBezTo>
                  <a:pt x="5656687" y="6417408"/>
                  <a:pt x="5652752" y="6421323"/>
                  <a:pt x="5649899" y="6426277"/>
                </a:cubicBezTo>
                <a:cubicBezTo>
                  <a:pt x="5647045" y="6431232"/>
                  <a:pt x="5645624" y="6436578"/>
                  <a:pt x="5645624" y="6442305"/>
                </a:cubicBezTo>
                <a:cubicBezTo>
                  <a:pt x="5645624" y="6448033"/>
                  <a:pt x="5646984" y="6453296"/>
                  <a:pt x="5649724" y="6458075"/>
                </a:cubicBezTo>
                <a:cubicBezTo>
                  <a:pt x="5652463" y="6462855"/>
                  <a:pt x="5656336" y="6466666"/>
                  <a:pt x="5661353" y="6469488"/>
                </a:cubicBezTo>
                <a:cubicBezTo>
                  <a:pt x="5666369" y="6472321"/>
                  <a:pt x="5671725" y="6473732"/>
                  <a:pt x="5677421" y="6473732"/>
                </a:cubicBezTo>
                <a:cubicBezTo>
                  <a:pt x="5682284" y="6473732"/>
                  <a:pt x="5686878" y="6472712"/>
                  <a:pt x="5691215" y="6470683"/>
                </a:cubicBezTo>
                <a:cubicBezTo>
                  <a:pt x="5695551" y="6468654"/>
                  <a:pt x="5699218" y="6465739"/>
                  <a:pt x="5702215" y="6461948"/>
                </a:cubicBezTo>
                <a:lnTo>
                  <a:pt x="5702215" y="6465131"/>
                </a:lnTo>
                <a:cubicBezTo>
                  <a:pt x="5702215" y="6471960"/>
                  <a:pt x="5701422" y="6476915"/>
                  <a:pt x="5699826" y="6479974"/>
                </a:cubicBezTo>
                <a:cubicBezTo>
                  <a:pt x="5698240" y="6483044"/>
                  <a:pt x="5695561" y="6485588"/>
                  <a:pt x="5691822" y="6487607"/>
                </a:cubicBezTo>
                <a:cubicBezTo>
                  <a:pt x="5688083" y="6489636"/>
                  <a:pt x="5683489" y="6490645"/>
                  <a:pt x="5678061" y="6490645"/>
                </a:cubicBezTo>
                <a:cubicBezTo>
                  <a:pt x="5672549" y="6490645"/>
                  <a:pt x="5667924" y="6489667"/>
                  <a:pt x="5664206" y="6487689"/>
                </a:cubicBezTo>
                <a:cubicBezTo>
                  <a:pt x="5660487" y="6485722"/>
                  <a:pt x="5657449" y="6482683"/>
                  <a:pt x="5655090" y="6478584"/>
                </a:cubicBezTo>
                <a:lnTo>
                  <a:pt x="5646438" y="6478584"/>
                </a:lnTo>
                <a:cubicBezTo>
                  <a:pt x="5648673" y="6483456"/>
                  <a:pt x="5651124" y="6487154"/>
                  <a:pt x="5653782" y="6489687"/>
                </a:cubicBezTo>
                <a:cubicBezTo>
                  <a:pt x="5656439" y="6492221"/>
                  <a:pt x="5659880" y="6494240"/>
                  <a:pt x="5664113" y="6495744"/>
                </a:cubicBezTo>
                <a:cubicBezTo>
                  <a:pt x="5668347" y="6497248"/>
                  <a:pt x="5673116" y="6498000"/>
                  <a:pt x="5678432" y="6498000"/>
                </a:cubicBezTo>
                <a:cubicBezTo>
                  <a:pt x="5685673" y="6498000"/>
                  <a:pt x="5691884" y="6496455"/>
                  <a:pt x="5697045" y="6493385"/>
                </a:cubicBezTo>
                <a:cubicBezTo>
                  <a:pt x="5702205" y="6490305"/>
                  <a:pt x="5705831" y="6485928"/>
                  <a:pt x="5707922" y="6480232"/>
                </a:cubicBezTo>
                <a:cubicBezTo>
                  <a:pt x="5709436" y="6476214"/>
                  <a:pt x="5710198" y="6469859"/>
                  <a:pt x="5710198" y="6461166"/>
                </a:cubicBezTo>
                <a:lnTo>
                  <a:pt x="5710198" y="6411805"/>
                </a:lnTo>
                <a:lnTo>
                  <a:pt x="5702226" y="6411805"/>
                </a:lnTo>
                <a:lnTo>
                  <a:pt x="5702215" y="6411805"/>
                </a:lnTo>
                <a:lnTo>
                  <a:pt x="5702215" y="6422548"/>
                </a:lnTo>
                <a:cubicBezTo>
                  <a:pt x="5698487" y="6418150"/>
                  <a:pt x="5694624" y="6414988"/>
                  <a:pt x="5690617" y="6413072"/>
                </a:cubicBezTo>
                <a:cubicBezTo>
                  <a:pt x="5686610" y="6411156"/>
                  <a:pt x="5682284" y="6410198"/>
                  <a:pt x="5677649" y="6410198"/>
                </a:cubicBezTo>
                <a:close/>
                <a:moveTo>
                  <a:pt x="5215972" y="6388815"/>
                </a:moveTo>
                <a:lnTo>
                  <a:pt x="5215972" y="6411817"/>
                </a:lnTo>
                <a:lnTo>
                  <a:pt x="5205095" y="6411817"/>
                </a:lnTo>
                <a:lnTo>
                  <a:pt x="5205095" y="6418708"/>
                </a:lnTo>
                <a:lnTo>
                  <a:pt x="5215972" y="6418708"/>
                </a:lnTo>
                <a:lnTo>
                  <a:pt x="5215972" y="6473753"/>
                </a:lnTo>
                <a:lnTo>
                  <a:pt x="5223945" y="6473753"/>
                </a:lnTo>
                <a:lnTo>
                  <a:pt x="5223945" y="6418708"/>
                </a:lnTo>
                <a:lnTo>
                  <a:pt x="5236583" y="6418708"/>
                </a:lnTo>
                <a:lnTo>
                  <a:pt x="5236583" y="6411817"/>
                </a:lnTo>
                <a:lnTo>
                  <a:pt x="5223945" y="6411817"/>
                </a:lnTo>
                <a:lnTo>
                  <a:pt x="5223945" y="6388815"/>
                </a:lnTo>
                <a:close/>
                <a:moveTo>
                  <a:pt x="4786743" y="6388815"/>
                </a:moveTo>
                <a:lnTo>
                  <a:pt x="4786743" y="6411817"/>
                </a:lnTo>
                <a:lnTo>
                  <a:pt x="4775866" y="6411817"/>
                </a:lnTo>
                <a:lnTo>
                  <a:pt x="4775866" y="6418708"/>
                </a:lnTo>
                <a:lnTo>
                  <a:pt x="4786743" y="6418708"/>
                </a:lnTo>
                <a:lnTo>
                  <a:pt x="4786743" y="6473753"/>
                </a:lnTo>
                <a:lnTo>
                  <a:pt x="4794716" y="6473753"/>
                </a:lnTo>
                <a:lnTo>
                  <a:pt x="4794716" y="6418708"/>
                </a:lnTo>
                <a:lnTo>
                  <a:pt x="4807354" y="6418708"/>
                </a:lnTo>
                <a:lnTo>
                  <a:pt x="4807354" y="6411817"/>
                </a:lnTo>
                <a:lnTo>
                  <a:pt x="4794716" y="6411817"/>
                </a:lnTo>
                <a:lnTo>
                  <a:pt x="4794716" y="6388815"/>
                </a:lnTo>
                <a:close/>
                <a:moveTo>
                  <a:pt x="5090246" y="6387898"/>
                </a:moveTo>
                <a:lnTo>
                  <a:pt x="5090246" y="6473743"/>
                </a:lnTo>
                <a:lnTo>
                  <a:pt x="5098219" y="6473743"/>
                </a:lnTo>
                <a:lnTo>
                  <a:pt x="5098219" y="6387898"/>
                </a:lnTo>
                <a:close/>
                <a:moveTo>
                  <a:pt x="5067492" y="6387898"/>
                </a:moveTo>
                <a:lnTo>
                  <a:pt x="5067492" y="6473743"/>
                </a:lnTo>
                <a:lnTo>
                  <a:pt x="5075465" y="6473743"/>
                </a:lnTo>
                <a:lnTo>
                  <a:pt x="5075465" y="6387898"/>
                </a:lnTo>
                <a:close/>
                <a:moveTo>
                  <a:pt x="4586637" y="6387898"/>
                </a:moveTo>
                <a:lnTo>
                  <a:pt x="4586637" y="6473743"/>
                </a:lnTo>
                <a:lnTo>
                  <a:pt x="4594610" y="6473743"/>
                </a:lnTo>
                <a:lnTo>
                  <a:pt x="4594610" y="6462361"/>
                </a:lnTo>
                <a:cubicBezTo>
                  <a:pt x="4597761" y="6466687"/>
                  <a:pt x="4601377" y="6469932"/>
                  <a:pt x="4605476" y="6472095"/>
                </a:cubicBezTo>
                <a:cubicBezTo>
                  <a:pt x="4609576" y="6474258"/>
                  <a:pt x="4614139" y="6475339"/>
                  <a:pt x="4619187" y="6475339"/>
                </a:cubicBezTo>
                <a:cubicBezTo>
                  <a:pt x="4627984" y="6475339"/>
                  <a:pt x="4635514" y="6472167"/>
                  <a:pt x="4641766" y="6465832"/>
                </a:cubicBezTo>
                <a:cubicBezTo>
                  <a:pt x="4648018" y="6459497"/>
                  <a:pt x="4651150" y="6451854"/>
                  <a:pt x="4651150" y="6442893"/>
                </a:cubicBezTo>
                <a:cubicBezTo>
                  <a:pt x="4651150" y="6433818"/>
                  <a:pt x="4648049" y="6426103"/>
                  <a:pt x="4641848" y="6419748"/>
                </a:cubicBezTo>
                <a:cubicBezTo>
                  <a:pt x="4635647" y="6413393"/>
                  <a:pt x="4628169" y="6410210"/>
                  <a:pt x="4619414" y="6410210"/>
                </a:cubicBezTo>
                <a:cubicBezTo>
                  <a:pt x="4614479" y="6410210"/>
                  <a:pt x="4609947" y="6411229"/>
                  <a:pt x="4605816" y="6413259"/>
                </a:cubicBezTo>
                <a:cubicBezTo>
                  <a:pt x="4601676" y="6415298"/>
                  <a:pt x="4597947" y="6418357"/>
                  <a:pt x="4594610" y="6422457"/>
                </a:cubicBezTo>
                <a:lnTo>
                  <a:pt x="4594610" y="6387898"/>
                </a:lnTo>
                <a:close/>
                <a:moveTo>
                  <a:pt x="4460798" y="6387888"/>
                </a:moveTo>
                <a:lnTo>
                  <a:pt x="4460798" y="6423189"/>
                </a:lnTo>
                <a:cubicBezTo>
                  <a:pt x="4457687" y="6418862"/>
                  <a:pt x="4454072" y="6415618"/>
                  <a:pt x="4449952" y="6413455"/>
                </a:cubicBezTo>
                <a:cubicBezTo>
                  <a:pt x="4445832" y="6411292"/>
                  <a:pt x="4441238" y="6410210"/>
                  <a:pt x="4436149" y="6410210"/>
                </a:cubicBezTo>
                <a:cubicBezTo>
                  <a:pt x="4427341" y="6410210"/>
                  <a:pt x="4419812" y="6413383"/>
                  <a:pt x="4413549" y="6419717"/>
                </a:cubicBezTo>
                <a:cubicBezTo>
                  <a:pt x="4407286" y="6426062"/>
                  <a:pt x="4404155" y="6433685"/>
                  <a:pt x="4404155" y="6442605"/>
                </a:cubicBezTo>
                <a:cubicBezTo>
                  <a:pt x="4404155" y="6451721"/>
                  <a:pt x="4407255" y="6459446"/>
                  <a:pt x="4413456" y="6465801"/>
                </a:cubicBezTo>
                <a:cubicBezTo>
                  <a:pt x="4419657" y="6472157"/>
                  <a:pt x="4427146" y="6475340"/>
                  <a:pt x="4435911" y="6475340"/>
                </a:cubicBezTo>
                <a:cubicBezTo>
                  <a:pt x="4440846" y="6475340"/>
                  <a:pt x="4445399" y="6474320"/>
                  <a:pt x="4449550" y="6472270"/>
                </a:cubicBezTo>
                <a:cubicBezTo>
                  <a:pt x="4453711" y="6470220"/>
                  <a:pt x="4457461" y="6467161"/>
                  <a:pt x="4460798" y="6463103"/>
                </a:cubicBezTo>
                <a:lnTo>
                  <a:pt x="4460798" y="6473743"/>
                </a:lnTo>
                <a:lnTo>
                  <a:pt x="4468657" y="6473743"/>
                </a:lnTo>
                <a:lnTo>
                  <a:pt x="4468657" y="6387898"/>
                </a:lnTo>
                <a:lnTo>
                  <a:pt x="4468657" y="6387888"/>
                </a:lnTo>
                <a:close/>
                <a:moveTo>
                  <a:pt x="5249656" y="6386301"/>
                </a:moveTo>
                <a:cubicBezTo>
                  <a:pt x="5247883" y="6386301"/>
                  <a:pt x="5246349" y="6386950"/>
                  <a:pt x="5245061" y="6388237"/>
                </a:cubicBezTo>
                <a:cubicBezTo>
                  <a:pt x="5243774" y="6389525"/>
                  <a:pt x="5243135" y="6391080"/>
                  <a:pt x="5243135" y="6392904"/>
                </a:cubicBezTo>
                <a:cubicBezTo>
                  <a:pt x="5243135" y="6394696"/>
                  <a:pt x="5243774" y="6396231"/>
                  <a:pt x="5245061" y="6397518"/>
                </a:cubicBezTo>
                <a:cubicBezTo>
                  <a:pt x="5246349" y="6398806"/>
                  <a:pt x="5247883" y="6399455"/>
                  <a:pt x="5249656" y="6399455"/>
                </a:cubicBezTo>
                <a:cubicBezTo>
                  <a:pt x="5251469" y="6399455"/>
                  <a:pt x="5253014" y="6398806"/>
                  <a:pt x="5254302" y="6397518"/>
                </a:cubicBezTo>
                <a:cubicBezTo>
                  <a:pt x="5255589" y="6396220"/>
                  <a:pt x="5256228" y="6394686"/>
                  <a:pt x="5256228" y="6392904"/>
                </a:cubicBezTo>
                <a:cubicBezTo>
                  <a:pt x="5256228" y="6391080"/>
                  <a:pt x="5255589" y="6389525"/>
                  <a:pt x="5254302" y="6388237"/>
                </a:cubicBezTo>
                <a:cubicBezTo>
                  <a:pt x="5253024" y="6386950"/>
                  <a:pt x="5251469" y="6386301"/>
                  <a:pt x="5249656" y="6386301"/>
                </a:cubicBezTo>
                <a:close/>
                <a:moveTo>
                  <a:pt x="5116379" y="6386301"/>
                </a:moveTo>
                <a:cubicBezTo>
                  <a:pt x="5114606" y="6386301"/>
                  <a:pt x="5113072" y="6386950"/>
                  <a:pt x="5111784" y="6388237"/>
                </a:cubicBezTo>
                <a:cubicBezTo>
                  <a:pt x="5110497" y="6389525"/>
                  <a:pt x="5109858" y="6391080"/>
                  <a:pt x="5109858" y="6392904"/>
                </a:cubicBezTo>
                <a:cubicBezTo>
                  <a:pt x="5109858" y="6394696"/>
                  <a:pt x="5110497" y="6396231"/>
                  <a:pt x="5111784" y="6397518"/>
                </a:cubicBezTo>
                <a:cubicBezTo>
                  <a:pt x="5113072" y="6398806"/>
                  <a:pt x="5114606" y="6399455"/>
                  <a:pt x="5116379" y="6399455"/>
                </a:cubicBezTo>
                <a:cubicBezTo>
                  <a:pt x="5118192" y="6399455"/>
                  <a:pt x="5119737" y="6398806"/>
                  <a:pt x="5121025" y="6397518"/>
                </a:cubicBezTo>
                <a:cubicBezTo>
                  <a:pt x="5122312" y="6396220"/>
                  <a:pt x="5122951" y="6394686"/>
                  <a:pt x="5122951" y="6392904"/>
                </a:cubicBezTo>
                <a:cubicBezTo>
                  <a:pt x="5122951" y="6391080"/>
                  <a:pt x="5122312" y="6389525"/>
                  <a:pt x="5121025" y="6388237"/>
                </a:cubicBezTo>
                <a:cubicBezTo>
                  <a:pt x="5119747" y="6386950"/>
                  <a:pt x="5118192" y="6386301"/>
                  <a:pt x="5116379" y="6386301"/>
                </a:cubicBezTo>
                <a:close/>
                <a:moveTo>
                  <a:pt x="5633255" y="6278105"/>
                </a:moveTo>
                <a:cubicBezTo>
                  <a:pt x="5639837" y="6278105"/>
                  <a:pt x="5645523" y="6280557"/>
                  <a:pt x="5650302" y="6285450"/>
                </a:cubicBezTo>
                <a:cubicBezTo>
                  <a:pt x="5655081" y="6290343"/>
                  <a:pt x="5657471" y="6296266"/>
                  <a:pt x="5657471" y="6303209"/>
                </a:cubicBezTo>
                <a:cubicBezTo>
                  <a:pt x="5657471" y="6307689"/>
                  <a:pt x="5656389" y="6311861"/>
                  <a:pt x="5654216" y="6315734"/>
                </a:cubicBezTo>
                <a:cubicBezTo>
                  <a:pt x="5652043" y="6319607"/>
                  <a:pt x="5649117" y="6322604"/>
                  <a:pt x="5645420" y="6324706"/>
                </a:cubicBezTo>
                <a:cubicBezTo>
                  <a:pt x="5641732" y="6326817"/>
                  <a:pt x="5637674" y="6327868"/>
                  <a:pt x="5633255" y="6327868"/>
                </a:cubicBezTo>
                <a:cubicBezTo>
                  <a:pt x="5628835" y="6327868"/>
                  <a:pt x="5624787" y="6326817"/>
                  <a:pt x="5621089" y="6324706"/>
                </a:cubicBezTo>
                <a:cubicBezTo>
                  <a:pt x="5617391" y="6322594"/>
                  <a:pt x="5614466" y="6319607"/>
                  <a:pt x="5612292" y="6315734"/>
                </a:cubicBezTo>
                <a:cubicBezTo>
                  <a:pt x="5610119" y="6311861"/>
                  <a:pt x="5609037" y="6307689"/>
                  <a:pt x="5609037" y="6303209"/>
                </a:cubicBezTo>
                <a:cubicBezTo>
                  <a:pt x="5609037" y="6296266"/>
                  <a:pt x="5611417" y="6290343"/>
                  <a:pt x="5616176" y="6285450"/>
                </a:cubicBezTo>
                <a:cubicBezTo>
                  <a:pt x="5620934" y="6280557"/>
                  <a:pt x="5626631" y="6278105"/>
                  <a:pt x="5633255" y="6278105"/>
                </a:cubicBezTo>
                <a:close/>
                <a:moveTo>
                  <a:pt x="5558659" y="6278105"/>
                </a:moveTo>
                <a:cubicBezTo>
                  <a:pt x="5565251" y="6278105"/>
                  <a:pt x="5570927" y="6280557"/>
                  <a:pt x="5575706" y="6285450"/>
                </a:cubicBezTo>
                <a:cubicBezTo>
                  <a:pt x="5580485" y="6290343"/>
                  <a:pt x="5582875" y="6296266"/>
                  <a:pt x="5582875" y="6303209"/>
                </a:cubicBezTo>
                <a:cubicBezTo>
                  <a:pt x="5582875" y="6307689"/>
                  <a:pt x="5581794" y="6311861"/>
                  <a:pt x="5579620" y="6315734"/>
                </a:cubicBezTo>
                <a:cubicBezTo>
                  <a:pt x="5577447" y="6319607"/>
                  <a:pt x="5574521" y="6322604"/>
                  <a:pt x="5570824" y="6324706"/>
                </a:cubicBezTo>
                <a:cubicBezTo>
                  <a:pt x="5567136" y="6326817"/>
                  <a:pt x="5563078" y="6327868"/>
                  <a:pt x="5558659" y="6327868"/>
                </a:cubicBezTo>
                <a:cubicBezTo>
                  <a:pt x="5554239" y="6327868"/>
                  <a:pt x="5550191" y="6326817"/>
                  <a:pt x="5546493" y="6324706"/>
                </a:cubicBezTo>
                <a:cubicBezTo>
                  <a:pt x="5542795" y="6322594"/>
                  <a:pt x="5539870" y="6319607"/>
                  <a:pt x="5537696" y="6315734"/>
                </a:cubicBezTo>
                <a:cubicBezTo>
                  <a:pt x="5535523" y="6311861"/>
                  <a:pt x="5534441" y="6307689"/>
                  <a:pt x="5534441" y="6303209"/>
                </a:cubicBezTo>
                <a:cubicBezTo>
                  <a:pt x="5534441" y="6296266"/>
                  <a:pt x="5536821" y="6290343"/>
                  <a:pt x="5541580" y="6285450"/>
                </a:cubicBezTo>
                <a:cubicBezTo>
                  <a:pt x="5546338" y="6280557"/>
                  <a:pt x="5552035" y="6278105"/>
                  <a:pt x="5558659" y="6278105"/>
                </a:cubicBezTo>
                <a:close/>
                <a:moveTo>
                  <a:pt x="5033626" y="6278105"/>
                </a:moveTo>
                <a:cubicBezTo>
                  <a:pt x="5040208" y="6278105"/>
                  <a:pt x="5045894" y="6280557"/>
                  <a:pt x="5050673" y="6285450"/>
                </a:cubicBezTo>
                <a:cubicBezTo>
                  <a:pt x="5055452" y="6290343"/>
                  <a:pt x="5057842" y="6296266"/>
                  <a:pt x="5057842" y="6303209"/>
                </a:cubicBezTo>
                <a:cubicBezTo>
                  <a:pt x="5057842" y="6307689"/>
                  <a:pt x="5056761" y="6311861"/>
                  <a:pt x="5054587" y="6315734"/>
                </a:cubicBezTo>
                <a:cubicBezTo>
                  <a:pt x="5052414" y="6319607"/>
                  <a:pt x="5049488" y="6322604"/>
                  <a:pt x="5045791" y="6324706"/>
                </a:cubicBezTo>
                <a:cubicBezTo>
                  <a:pt x="5042103" y="6326817"/>
                  <a:pt x="5038045" y="6327868"/>
                  <a:pt x="5033626" y="6327868"/>
                </a:cubicBezTo>
                <a:cubicBezTo>
                  <a:pt x="5029206" y="6327868"/>
                  <a:pt x="5025158" y="6326817"/>
                  <a:pt x="5021460" y="6324706"/>
                </a:cubicBezTo>
                <a:cubicBezTo>
                  <a:pt x="5017762" y="6322594"/>
                  <a:pt x="5014837" y="6319607"/>
                  <a:pt x="5012663" y="6315734"/>
                </a:cubicBezTo>
                <a:cubicBezTo>
                  <a:pt x="5010490" y="6311861"/>
                  <a:pt x="5009408" y="6307689"/>
                  <a:pt x="5009408" y="6303209"/>
                </a:cubicBezTo>
                <a:cubicBezTo>
                  <a:pt x="5009408" y="6296266"/>
                  <a:pt x="5011788" y="6290343"/>
                  <a:pt x="5016547" y="6285450"/>
                </a:cubicBezTo>
                <a:cubicBezTo>
                  <a:pt x="5021305" y="6280557"/>
                  <a:pt x="5027002" y="6278105"/>
                  <a:pt x="5033626" y="6278105"/>
                </a:cubicBezTo>
                <a:close/>
                <a:moveTo>
                  <a:pt x="5313838" y="6277992"/>
                </a:moveTo>
                <a:cubicBezTo>
                  <a:pt x="5320729" y="6277992"/>
                  <a:pt x="5326538" y="6280403"/>
                  <a:pt x="5331276" y="6285213"/>
                </a:cubicBezTo>
                <a:cubicBezTo>
                  <a:pt x="5335994" y="6290024"/>
                  <a:pt x="5338353" y="6296009"/>
                  <a:pt x="5338353" y="6303178"/>
                </a:cubicBezTo>
                <a:cubicBezTo>
                  <a:pt x="5338353" y="6307875"/>
                  <a:pt x="5337302" y="6312108"/>
                  <a:pt x="5335201" y="6315858"/>
                </a:cubicBezTo>
                <a:cubicBezTo>
                  <a:pt x="5333099" y="6319617"/>
                  <a:pt x="5330092" y="6322594"/>
                  <a:pt x="5326188" y="6324788"/>
                </a:cubicBezTo>
                <a:cubicBezTo>
                  <a:pt x="5322274" y="6326982"/>
                  <a:pt x="5318143" y="6328084"/>
                  <a:pt x="5313786" y="6328084"/>
                </a:cubicBezTo>
                <a:cubicBezTo>
                  <a:pt x="5309459" y="6328084"/>
                  <a:pt x="5305411" y="6326982"/>
                  <a:pt x="5301641" y="6324757"/>
                </a:cubicBezTo>
                <a:cubicBezTo>
                  <a:pt x="5297871" y="6322532"/>
                  <a:pt x="5294863" y="6319442"/>
                  <a:pt x="5292628" y="6315456"/>
                </a:cubicBezTo>
                <a:cubicBezTo>
                  <a:pt x="5290383" y="6311480"/>
                  <a:pt x="5289270" y="6307308"/>
                  <a:pt x="5289270" y="6302951"/>
                </a:cubicBezTo>
                <a:cubicBezTo>
                  <a:pt x="5289270" y="6298563"/>
                  <a:pt x="5290383" y="6294392"/>
                  <a:pt x="5292597" y="6290447"/>
                </a:cubicBezTo>
                <a:cubicBezTo>
                  <a:pt x="5294822" y="6286501"/>
                  <a:pt x="5297809" y="6283441"/>
                  <a:pt x="5301559" y="6281258"/>
                </a:cubicBezTo>
                <a:cubicBezTo>
                  <a:pt x="5305308" y="6279084"/>
                  <a:pt x="5309397" y="6277992"/>
                  <a:pt x="5313838" y="6277992"/>
                </a:cubicBezTo>
                <a:close/>
                <a:moveTo>
                  <a:pt x="4735644" y="6277992"/>
                </a:moveTo>
                <a:cubicBezTo>
                  <a:pt x="4742546" y="6277992"/>
                  <a:pt x="4748355" y="6280403"/>
                  <a:pt x="4753083" y="6285213"/>
                </a:cubicBezTo>
                <a:cubicBezTo>
                  <a:pt x="4757801" y="6290024"/>
                  <a:pt x="4760159" y="6296009"/>
                  <a:pt x="4760159" y="6303178"/>
                </a:cubicBezTo>
                <a:cubicBezTo>
                  <a:pt x="4760159" y="6307875"/>
                  <a:pt x="4759109" y="6312108"/>
                  <a:pt x="4757007" y="6315858"/>
                </a:cubicBezTo>
                <a:cubicBezTo>
                  <a:pt x="4754906" y="6319617"/>
                  <a:pt x="4751898" y="6322594"/>
                  <a:pt x="4747995" y="6324788"/>
                </a:cubicBezTo>
                <a:cubicBezTo>
                  <a:pt x="4744080" y="6326982"/>
                  <a:pt x="4739950" y="6328084"/>
                  <a:pt x="4735593" y="6328084"/>
                </a:cubicBezTo>
                <a:cubicBezTo>
                  <a:pt x="4731266" y="6328084"/>
                  <a:pt x="4727218" y="6326982"/>
                  <a:pt x="4723448" y="6324757"/>
                </a:cubicBezTo>
                <a:cubicBezTo>
                  <a:pt x="4719678" y="6322532"/>
                  <a:pt x="4716670" y="6319442"/>
                  <a:pt x="4714435" y="6315456"/>
                </a:cubicBezTo>
                <a:cubicBezTo>
                  <a:pt x="4712189" y="6311480"/>
                  <a:pt x="4711077" y="6307308"/>
                  <a:pt x="4711077" y="6302951"/>
                </a:cubicBezTo>
                <a:cubicBezTo>
                  <a:pt x="4711077" y="6298563"/>
                  <a:pt x="4712189" y="6294392"/>
                  <a:pt x="4714404" y="6290447"/>
                </a:cubicBezTo>
                <a:cubicBezTo>
                  <a:pt x="4716629" y="6286501"/>
                  <a:pt x="4719616" y="6283441"/>
                  <a:pt x="4723365" y="6281258"/>
                </a:cubicBezTo>
                <a:cubicBezTo>
                  <a:pt x="4727115" y="6279084"/>
                  <a:pt x="4731204" y="6277992"/>
                  <a:pt x="4735644" y="6277992"/>
                </a:cubicBezTo>
                <a:close/>
                <a:moveTo>
                  <a:pt x="4861299" y="6277931"/>
                </a:moveTo>
                <a:cubicBezTo>
                  <a:pt x="4864987" y="6277931"/>
                  <a:pt x="4868499" y="6278714"/>
                  <a:pt x="4871847" y="6280269"/>
                </a:cubicBezTo>
                <a:cubicBezTo>
                  <a:pt x="4875195" y="6281824"/>
                  <a:pt x="4877883" y="6283874"/>
                  <a:pt x="4879912" y="6286418"/>
                </a:cubicBezTo>
                <a:cubicBezTo>
                  <a:pt x="4881941" y="6288963"/>
                  <a:pt x="4883497" y="6292352"/>
                  <a:pt x="4884558" y="6296606"/>
                </a:cubicBezTo>
                <a:lnTo>
                  <a:pt x="4838380" y="6296606"/>
                </a:lnTo>
                <a:cubicBezTo>
                  <a:pt x="4840018" y="6290910"/>
                  <a:pt x="4842428" y="6286636"/>
                  <a:pt x="4845621" y="6283792"/>
                </a:cubicBezTo>
                <a:cubicBezTo>
                  <a:pt x="4849989" y="6279888"/>
                  <a:pt x="4855221" y="6277931"/>
                  <a:pt x="4861299" y="6277931"/>
                </a:cubicBezTo>
                <a:close/>
                <a:moveTo>
                  <a:pt x="4522116" y="6271906"/>
                </a:moveTo>
                <a:lnTo>
                  <a:pt x="4522116" y="6333842"/>
                </a:lnTo>
                <a:lnTo>
                  <a:pt x="4530089" y="6333842"/>
                </a:lnTo>
                <a:lnTo>
                  <a:pt x="4530089" y="6271906"/>
                </a:lnTo>
                <a:close/>
                <a:moveTo>
                  <a:pt x="5464728" y="6271905"/>
                </a:moveTo>
                <a:lnTo>
                  <a:pt x="5493250" y="6333843"/>
                </a:lnTo>
                <a:lnTo>
                  <a:pt x="5494733" y="6333843"/>
                </a:lnTo>
                <a:lnTo>
                  <a:pt x="5523080" y="6271905"/>
                </a:lnTo>
                <a:lnTo>
                  <a:pt x="5514541" y="6271905"/>
                </a:lnTo>
                <a:lnTo>
                  <a:pt x="5494002" y="6317053"/>
                </a:lnTo>
                <a:lnTo>
                  <a:pt x="5473216" y="6271905"/>
                </a:lnTo>
                <a:close/>
                <a:moveTo>
                  <a:pt x="4548012" y="6271905"/>
                </a:moveTo>
                <a:lnTo>
                  <a:pt x="4548012" y="6340836"/>
                </a:lnTo>
                <a:cubicBezTo>
                  <a:pt x="4548012" y="6344441"/>
                  <a:pt x="4547693" y="6346811"/>
                  <a:pt x="4547043" y="6347954"/>
                </a:cubicBezTo>
                <a:cubicBezTo>
                  <a:pt x="4545982" y="6349736"/>
                  <a:pt x="4544365" y="6350632"/>
                  <a:pt x="4542202" y="6350632"/>
                </a:cubicBezTo>
                <a:cubicBezTo>
                  <a:pt x="4540492" y="6350632"/>
                  <a:pt x="4538576" y="6350086"/>
                  <a:pt x="4536454" y="6348984"/>
                </a:cubicBezTo>
                <a:lnTo>
                  <a:pt x="4536454" y="6356153"/>
                </a:lnTo>
                <a:cubicBezTo>
                  <a:pt x="4539833" y="6357441"/>
                  <a:pt x="4542861" y="6358090"/>
                  <a:pt x="4545560" y="6358090"/>
                </a:cubicBezTo>
                <a:cubicBezTo>
                  <a:pt x="4548826" y="6358090"/>
                  <a:pt x="4551401" y="6356905"/>
                  <a:pt x="4553276" y="6354536"/>
                </a:cubicBezTo>
                <a:cubicBezTo>
                  <a:pt x="4555161" y="6352156"/>
                  <a:pt x="4556098" y="6348376"/>
                  <a:pt x="4556098" y="6343175"/>
                </a:cubicBezTo>
                <a:lnTo>
                  <a:pt x="4556098" y="6271905"/>
                </a:lnTo>
                <a:close/>
                <a:moveTo>
                  <a:pt x="4861195" y="6270329"/>
                </a:moveTo>
                <a:cubicBezTo>
                  <a:pt x="4850936" y="6270329"/>
                  <a:pt x="4842758" y="6274243"/>
                  <a:pt x="4836639" y="6282061"/>
                </a:cubicBezTo>
                <a:cubicBezTo>
                  <a:pt x="4831808" y="6288212"/>
                  <a:pt x="4829398" y="6295206"/>
                  <a:pt x="4829398" y="6303065"/>
                </a:cubicBezTo>
                <a:cubicBezTo>
                  <a:pt x="4829398" y="6311408"/>
                  <a:pt x="4832251" y="6318897"/>
                  <a:pt x="4837947" y="6325520"/>
                </a:cubicBezTo>
                <a:cubicBezTo>
                  <a:pt x="4843644" y="6332143"/>
                  <a:pt x="4851544" y="6335449"/>
                  <a:pt x="4861650" y="6335449"/>
                </a:cubicBezTo>
                <a:cubicBezTo>
                  <a:pt x="4866202" y="6335449"/>
                  <a:pt x="4870292" y="6334749"/>
                  <a:pt x="4873897" y="6333369"/>
                </a:cubicBezTo>
                <a:cubicBezTo>
                  <a:pt x="4877502" y="6331978"/>
                  <a:pt x="4880757" y="6329959"/>
                  <a:pt x="4883641" y="6327302"/>
                </a:cubicBezTo>
                <a:cubicBezTo>
                  <a:pt x="4886525" y="6324644"/>
                  <a:pt x="4889069" y="6321152"/>
                  <a:pt x="4891274" y="6316826"/>
                </a:cubicBezTo>
                <a:lnTo>
                  <a:pt x="4884558" y="6313293"/>
                </a:lnTo>
                <a:cubicBezTo>
                  <a:pt x="4882127" y="6317331"/>
                  <a:pt x="4879871" y="6320287"/>
                  <a:pt x="4877780" y="6322100"/>
                </a:cubicBezTo>
                <a:cubicBezTo>
                  <a:pt x="4875689" y="6323913"/>
                  <a:pt x="4873155" y="6325375"/>
                  <a:pt x="4870168" y="6326467"/>
                </a:cubicBezTo>
                <a:cubicBezTo>
                  <a:pt x="4867181" y="6327569"/>
                  <a:pt x="4864111" y="6328115"/>
                  <a:pt x="4860959" y="6328115"/>
                </a:cubicBezTo>
                <a:cubicBezTo>
                  <a:pt x="4854428" y="6328115"/>
                  <a:pt x="4848938" y="6325818"/>
                  <a:pt x="4844488" y="6321214"/>
                </a:cubicBezTo>
                <a:cubicBezTo>
                  <a:pt x="4840049" y="6316610"/>
                  <a:pt x="4837752" y="6310708"/>
                  <a:pt x="4837597" y="6303518"/>
                </a:cubicBezTo>
                <a:lnTo>
                  <a:pt x="4893334" y="6303518"/>
                </a:lnTo>
                <a:cubicBezTo>
                  <a:pt x="4893251" y="6295051"/>
                  <a:pt x="4890975" y="6287995"/>
                  <a:pt x="4886494" y="6282339"/>
                </a:cubicBezTo>
                <a:cubicBezTo>
                  <a:pt x="4880190" y="6274336"/>
                  <a:pt x="4871754" y="6270329"/>
                  <a:pt x="4861195" y="6270329"/>
                </a:cubicBezTo>
                <a:close/>
                <a:moveTo>
                  <a:pt x="5700371" y="6270319"/>
                </a:moveTo>
                <a:cubicBezTo>
                  <a:pt x="5697445" y="6270319"/>
                  <a:pt x="5694643" y="6271205"/>
                  <a:pt x="5691945" y="6272966"/>
                </a:cubicBezTo>
                <a:cubicBezTo>
                  <a:pt x="5689246" y="6274728"/>
                  <a:pt x="5686692" y="6277395"/>
                  <a:pt x="5684261" y="6280959"/>
                </a:cubicBezTo>
                <a:lnTo>
                  <a:pt x="5684261" y="6271905"/>
                </a:lnTo>
                <a:lnTo>
                  <a:pt x="5676123" y="6271905"/>
                </a:lnTo>
                <a:lnTo>
                  <a:pt x="5676113" y="6271905"/>
                </a:lnTo>
                <a:lnTo>
                  <a:pt x="5676113" y="6333853"/>
                </a:lnTo>
                <a:lnTo>
                  <a:pt x="5684250" y="6333853"/>
                </a:lnTo>
                <a:lnTo>
                  <a:pt x="5684250" y="6312902"/>
                </a:lnTo>
                <a:cubicBezTo>
                  <a:pt x="5684250" y="6302159"/>
                  <a:pt x="5684745" y="6295031"/>
                  <a:pt x="5685734" y="6291498"/>
                </a:cubicBezTo>
                <a:cubicBezTo>
                  <a:pt x="5687021" y="6286904"/>
                  <a:pt x="5688896" y="6283514"/>
                  <a:pt x="5691368" y="6281330"/>
                </a:cubicBezTo>
                <a:cubicBezTo>
                  <a:pt x="5693830" y="6279146"/>
                  <a:pt x="5696395" y="6278055"/>
                  <a:pt x="5699052" y="6278055"/>
                </a:cubicBezTo>
                <a:cubicBezTo>
                  <a:pt x="5700195" y="6278055"/>
                  <a:pt x="5701596" y="6278415"/>
                  <a:pt x="5703265" y="6279136"/>
                </a:cubicBezTo>
                <a:lnTo>
                  <a:pt x="5707426" y="6272420"/>
                </a:lnTo>
                <a:cubicBezTo>
                  <a:pt x="5704923" y="6271019"/>
                  <a:pt x="5702575" y="6270319"/>
                  <a:pt x="5700371" y="6270319"/>
                </a:cubicBezTo>
                <a:close/>
                <a:moveTo>
                  <a:pt x="5382520" y="6270319"/>
                </a:moveTo>
                <a:cubicBezTo>
                  <a:pt x="5379595" y="6270319"/>
                  <a:pt x="5376793" y="6271205"/>
                  <a:pt x="5374095" y="6272966"/>
                </a:cubicBezTo>
                <a:cubicBezTo>
                  <a:pt x="5371396" y="6274728"/>
                  <a:pt x="5368841" y="6277395"/>
                  <a:pt x="5366411" y="6280959"/>
                </a:cubicBezTo>
                <a:lnTo>
                  <a:pt x="5366411" y="6271905"/>
                </a:lnTo>
                <a:lnTo>
                  <a:pt x="5358273" y="6271905"/>
                </a:lnTo>
                <a:lnTo>
                  <a:pt x="5358263" y="6271905"/>
                </a:lnTo>
                <a:lnTo>
                  <a:pt x="5358263" y="6333853"/>
                </a:lnTo>
                <a:lnTo>
                  <a:pt x="5366400" y="6333853"/>
                </a:lnTo>
                <a:lnTo>
                  <a:pt x="5366400" y="6312902"/>
                </a:lnTo>
                <a:cubicBezTo>
                  <a:pt x="5366400" y="6302159"/>
                  <a:pt x="5366895" y="6295031"/>
                  <a:pt x="5367884" y="6291498"/>
                </a:cubicBezTo>
                <a:cubicBezTo>
                  <a:pt x="5369171" y="6286904"/>
                  <a:pt x="5371046" y="6283514"/>
                  <a:pt x="5373518" y="6281330"/>
                </a:cubicBezTo>
                <a:cubicBezTo>
                  <a:pt x="5375980" y="6279146"/>
                  <a:pt x="5378544" y="6278055"/>
                  <a:pt x="5381202" y="6278055"/>
                </a:cubicBezTo>
                <a:cubicBezTo>
                  <a:pt x="5382345" y="6278055"/>
                  <a:pt x="5383746" y="6278415"/>
                  <a:pt x="5385415" y="6279136"/>
                </a:cubicBezTo>
                <a:lnTo>
                  <a:pt x="5389576" y="6272420"/>
                </a:lnTo>
                <a:cubicBezTo>
                  <a:pt x="5387073" y="6271019"/>
                  <a:pt x="5384725" y="6270319"/>
                  <a:pt x="5382520" y="6270319"/>
                </a:cubicBezTo>
                <a:close/>
                <a:moveTo>
                  <a:pt x="5158362" y="6270319"/>
                </a:moveTo>
                <a:cubicBezTo>
                  <a:pt x="5153459" y="6270319"/>
                  <a:pt x="5149401" y="6271874"/>
                  <a:pt x="5146187" y="6274985"/>
                </a:cubicBezTo>
                <a:cubicBezTo>
                  <a:pt x="5142973" y="6278096"/>
                  <a:pt x="5141366" y="6282000"/>
                  <a:pt x="5141366" y="6286708"/>
                </a:cubicBezTo>
                <a:cubicBezTo>
                  <a:pt x="5141366" y="6290313"/>
                  <a:pt x="5142366" y="6293517"/>
                  <a:pt x="5144384" y="6296329"/>
                </a:cubicBezTo>
                <a:cubicBezTo>
                  <a:pt x="5146403" y="6299141"/>
                  <a:pt x="5150204" y="6301984"/>
                  <a:pt x="5155797" y="6304868"/>
                </a:cubicBezTo>
                <a:cubicBezTo>
                  <a:pt x="5161009" y="6307525"/>
                  <a:pt x="5164357" y="6309729"/>
                  <a:pt x="5165840" y="6311470"/>
                </a:cubicBezTo>
                <a:cubicBezTo>
                  <a:pt x="5167323" y="6313252"/>
                  <a:pt x="5168065" y="6315281"/>
                  <a:pt x="5168065" y="6317558"/>
                </a:cubicBezTo>
                <a:cubicBezTo>
                  <a:pt x="5168065" y="6320329"/>
                  <a:pt x="5166942" y="6322739"/>
                  <a:pt x="5164697" y="6324789"/>
                </a:cubicBezTo>
                <a:cubicBezTo>
                  <a:pt x="5162451" y="6326828"/>
                  <a:pt x="5159732" y="6327858"/>
                  <a:pt x="5156539" y="6327858"/>
                </a:cubicBezTo>
                <a:cubicBezTo>
                  <a:pt x="5151966" y="6327858"/>
                  <a:pt x="5147650" y="6325561"/>
                  <a:pt x="5143581" y="6320967"/>
                </a:cubicBezTo>
                <a:lnTo>
                  <a:pt x="5138575" y="6326663"/>
                </a:lnTo>
                <a:cubicBezTo>
                  <a:pt x="5140697" y="6329403"/>
                  <a:pt x="5143385" y="6331546"/>
                  <a:pt x="5146640" y="6333101"/>
                </a:cubicBezTo>
                <a:cubicBezTo>
                  <a:pt x="5149895" y="6334657"/>
                  <a:pt x="5153305" y="6335439"/>
                  <a:pt x="5156879" y="6335439"/>
                </a:cubicBezTo>
                <a:cubicBezTo>
                  <a:pt x="5162245" y="6335439"/>
                  <a:pt x="5166705" y="6333678"/>
                  <a:pt x="5170280" y="6330145"/>
                </a:cubicBezTo>
                <a:cubicBezTo>
                  <a:pt x="5173854" y="6326622"/>
                  <a:pt x="5175636" y="6322317"/>
                  <a:pt x="5175636" y="6317228"/>
                </a:cubicBezTo>
                <a:cubicBezTo>
                  <a:pt x="5175636" y="6313623"/>
                  <a:pt x="5174585" y="6310378"/>
                  <a:pt x="5172494" y="6307494"/>
                </a:cubicBezTo>
                <a:cubicBezTo>
                  <a:pt x="5170362" y="6304651"/>
                  <a:pt x="5166335" y="6301695"/>
                  <a:pt x="5160402" y="6298615"/>
                </a:cubicBezTo>
                <a:cubicBezTo>
                  <a:pt x="5155540" y="6296102"/>
                  <a:pt x="5152347" y="6293929"/>
                  <a:pt x="5150822" y="6292064"/>
                </a:cubicBezTo>
                <a:cubicBezTo>
                  <a:pt x="5149298" y="6290241"/>
                  <a:pt x="5148535" y="6288325"/>
                  <a:pt x="5148535" y="6286316"/>
                </a:cubicBezTo>
                <a:cubicBezTo>
                  <a:pt x="5148535" y="6284039"/>
                  <a:pt x="5149463" y="6282051"/>
                  <a:pt x="5151306" y="6280341"/>
                </a:cubicBezTo>
                <a:cubicBezTo>
                  <a:pt x="5153150" y="6278631"/>
                  <a:pt x="5155375" y="6277777"/>
                  <a:pt x="5157960" y="6277777"/>
                </a:cubicBezTo>
                <a:cubicBezTo>
                  <a:pt x="5162029" y="6277777"/>
                  <a:pt x="5166190" y="6279837"/>
                  <a:pt x="5170455" y="6283977"/>
                </a:cubicBezTo>
                <a:lnTo>
                  <a:pt x="5175574" y="6278683"/>
                </a:lnTo>
                <a:cubicBezTo>
                  <a:pt x="5169796" y="6273100"/>
                  <a:pt x="5164048" y="6270309"/>
                  <a:pt x="5158362" y="6270319"/>
                </a:cubicBezTo>
                <a:close/>
                <a:moveTo>
                  <a:pt x="5633286" y="6270308"/>
                </a:moveTo>
                <a:cubicBezTo>
                  <a:pt x="5623695" y="6270308"/>
                  <a:pt x="5615774" y="6273779"/>
                  <a:pt x="5609480" y="6280722"/>
                </a:cubicBezTo>
                <a:cubicBezTo>
                  <a:pt x="5603784" y="6287027"/>
                  <a:pt x="5600931" y="6294463"/>
                  <a:pt x="5600931" y="6303044"/>
                </a:cubicBezTo>
                <a:cubicBezTo>
                  <a:pt x="5600931" y="6311696"/>
                  <a:pt x="5603949" y="6319257"/>
                  <a:pt x="5609975" y="6325725"/>
                </a:cubicBezTo>
                <a:cubicBezTo>
                  <a:pt x="5616001" y="6332194"/>
                  <a:pt x="5623767" y="6335428"/>
                  <a:pt x="5633275" y="6335428"/>
                </a:cubicBezTo>
                <a:cubicBezTo>
                  <a:pt x="5642741" y="6335428"/>
                  <a:pt x="5650487" y="6332194"/>
                  <a:pt x="5656513" y="6325725"/>
                </a:cubicBezTo>
                <a:cubicBezTo>
                  <a:pt x="5662539" y="6319257"/>
                  <a:pt x="5665557" y="6311696"/>
                  <a:pt x="5665557" y="6303044"/>
                </a:cubicBezTo>
                <a:cubicBezTo>
                  <a:pt x="5665557" y="6294433"/>
                  <a:pt x="5662714" y="6286975"/>
                  <a:pt x="5657008" y="6280670"/>
                </a:cubicBezTo>
                <a:cubicBezTo>
                  <a:pt x="5650735" y="6273759"/>
                  <a:pt x="5642824" y="6270308"/>
                  <a:pt x="5633286" y="6270308"/>
                </a:cubicBezTo>
                <a:close/>
                <a:moveTo>
                  <a:pt x="5558690" y="6270308"/>
                </a:moveTo>
                <a:cubicBezTo>
                  <a:pt x="5549109" y="6270308"/>
                  <a:pt x="5541178" y="6273779"/>
                  <a:pt x="5534884" y="6280722"/>
                </a:cubicBezTo>
                <a:cubicBezTo>
                  <a:pt x="5529188" y="6287027"/>
                  <a:pt x="5526335" y="6294463"/>
                  <a:pt x="5526335" y="6303044"/>
                </a:cubicBezTo>
                <a:cubicBezTo>
                  <a:pt x="5526335" y="6311696"/>
                  <a:pt x="5529353" y="6319257"/>
                  <a:pt x="5535379" y="6325725"/>
                </a:cubicBezTo>
                <a:cubicBezTo>
                  <a:pt x="5541405" y="6332194"/>
                  <a:pt x="5549171" y="6335428"/>
                  <a:pt x="5558679" y="6335428"/>
                </a:cubicBezTo>
                <a:cubicBezTo>
                  <a:pt x="5568146" y="6335428"/>
                  <a:pt x="5575891" y="6332194"/>
                  <a:pt x="5581917" y="6325725"/>
                </a:cubicBezTo>
                <a:cubicBezTo>
                  <a:pt x="5587943" y="6319257"/>
                  <a:pt x="5590961" y="6311696"/>
                  <a:pt x="5590961" y="6303044"/>
                </a:cubicBezTo>
                <a:cubicBezTo>
                  <a:pt x="5590961" y="6294433"/>
                  <a:pt x="5588118" y="6286975"/>
                  <a:pt x="5582412" y="6280670"/>
                </a:cubicBezTo>
                <a:cubicBezTo>
                  <a:pt x="5576139" y="6273759"/>
                  <a:pt x="5568228" y="6270308"/>
                  <a:pt x="5558690" y="6270308"/>
                </a:cubicBezTo>
                <a:close/>
                <a:moveTo>
                  <a:pt x="5107324" y="6270308"/>
                </a:moveTo>
                <a:cubicBezTo>
                  <a:pt x="5102771" y="6270308"/>
                  <a:pt x="5098558" y="6271369"/>
                  <a:pt x="5094685" y="6273470"/>
                </a:cubicBezTo>
                <a:cubicBezTo>
                  <a:pt x="5090812" y="6275582"/>
                  <a:pt x="5087279" y="6278754"/>
                  <a:pt x="5084097" y="6283008"/>
                </a:cubicBezTo>
                <a:lnTo>
                  <a:pt x="5084097" y="6271905"/>
                </a:lnTo>
                <a:lnTo>
                  <a:pt x="5076124" y="6271905"/>
                </a:lnTo>
                <a:lnTo>
                  <a:pt x="5076124" y="6333852"/>
                </a:lnTo>
                <a:lnTo>
                  <a:pt x="5084097" y="6333852"/>
                </a:lnTo>
                <a:lnTo>
                  <a:pt x="5084097" y="6311140"/>
                </a:lnTo>
                <a:cubicBezTo>
                  <a:pt x="5084097" y="6302982"/>
                  <a:pt x="5084478" y="6297358"/>
                  <a:pt x="5085240" y="6294288"/>
                </a:cubicBezTo>
                <a:cubicBezTo>
                  <a:pt x="5086455" y="6289581"/>
                  <a:pt x="5088958" y="6285625"/>
                  <a:pt x="5092780" y="6282442"/>
                </a:cubicBezTo>
                <a:cubicBezTo>
                  <a:pt x="5096601" y="6279259"/>
                  <a:pt x="5100917" y="6277662"/>
                  <a:pt x="5105738" y="6277662"/>
                </a:cubicBezTo>
                <a:cubicBezTo>
                  <a:pt x="5109951" y="6277662"/>
                  <a:pt x="5113370" y="6278693"/>
                  <a:pt x="5115987" y="6280763"/>
                </a:cubicBezTo>
                <a:cubicBezTo>
                  <a:pt x="5118603" y="6282833"/>
                  <a:pt x="5120375" y="6285913"/>
                  <a:pt x="5121302" y="6290014"/>
                </a:cubicBezTo>
                <a:cubicBezTo>
                  <a:pt x="5121889" y="6292403"/>
                  <a:pt x="5122188" y="6297162"/>
                  <a:pt x="5122188" y="6304300"/>
                </a:cubicBezTo>
                <a:lnTo>
                  <a:pt x="5122188" y="6333842"/>
                </a:lnTo>
                <a:lnTo>
                  <a:pt x="5130160" y="6333842"/>
                </a:lnTo>
                <a:lnTo>
                  <a:pt x="5130160" y="6301962"/>
                </a:lnTo>
                <a:cubicBezTo>
                  <a:pt x="5130160" y="6293536"/>
                  <a:pt x="5129305" y="6287336"/>
                  <a:pt x="5127595" y="6283348"/>
                </a:cubicBezTo>
                <a:cubicBezTo>
                  <a:pt x="5125885" y="6279362"/>
                  <a:pt x="5123238" y="6276200"/>
                  <a:pt x="5119654" y="6273841"/>
                </a:cubicBezTo>
                <a:cubicBezTo>
                  <a:pt x="5116059" y="6271482"/>
                  <a:pt x="5111959" y="6270308"/>
                  <a:pt x="5107324" y="6270308"/>
                </a:cubicBezTo>
                <a:close/>
                <a:moveTo>
                  <a:pt x="5033657" y="6270308"/>
                </a:moveTo>
                <a:cubicBezTo>
                  <a:pt x="5024066" y="6270308"/>
                  <a:pt x="5016145" y="6273779"/>
                  <a:pt x="5009851" y="6280722"/>
                </a:cubicBezTo>
                <a:cubicBezTo>
                  <a:pt x="5004155" y="6287027"/>
                  <a:pt x="5001302" y="6294463"/>
                  <a:pt x="5001302" y="6303044"/>
                </a:cubicBezTo>
                <a:cubicBezTo>
                  <a:pt x="5001302" y="6311696"/>
                  <a:pt x="5004320" y="6319257"/>
                  <a:pt x="5010346" y="6325725"/>
                </a:cubicBezTo>
                <a:cubicBezTo>
                  <a:pt x="5016372" y="6332194"/>
                  <a:pt x="5024138" y="6335428"/>
                  <a:pt x="5033646" y="6335428"/>
                </a:cubicBezTo>
                <a:cubicBezTo>
                  <a:pt x="5043112" y="6335428"/>
                  <a:pt x="5050858" y="6332194"/>
                  <a:pt x="5056884" y="6325725"/>
                </a:cubicBezTo>
                <a:cubicBezTo>
                  <a:pt x="5062910" y="6319257"/>
                  <a:pt x="5065928" y="6311696"/>
                  <a:pt x="5065928" y="6303044"/>
                </a:cubicBezTo>
                <a:cubicBezTo>
                  <a:pt x="5065928" y="6294433"/>
                  <a:pt x="5063085" y="6286975"/>
                  <a:pt x="5057379" y="6280670"/>
                </a:cubicBezTo>
                <a:cubicBezTo>
                  <a:pt x="5051106" y="6273759"/>
                  <a:pt x="5043195" y="6270308"/>
                  <a:pt x="5033657" y="6270308"/>
                </a:cubicBezTo>
                <a:close/>
                <a:moveTo>
                  <a:pt x="4935420" y="6270308"/>
                </a:moveTo>
                <a:cubicBezTo>
                  <a:pt x="4930867" y="6270308"/>
                  <a:pt x="4926654" y="6271369"/>
                  <a:pt x="4922781" y="6273470"/>
                </a:cubicBezTo>
                <a:cubicBezTo>
                  <a:pt x="4918908" y="6275582"/>
                  <a:pt x="4915375" y="6278754"/>
                  <a:pt x="4912193" y="6283008"/>
                </a:cubicBezTo>
                <a:lnTo>
                  <a:pt x="4912193" y="6271905"/>
                </a:lnTo>
                <a:lnTo>
                  <a:pt x="4904220" y="6271905"/>
                </a:lnTo>
                <a:lnTo>
                  <a:pt x="4904220" y="6333852"/>
                </a:lnTo>
                <a:lnTo>
                  <a:pt x="4912193" y="6333852"/>
                </a:lnTo>
                <a:lnTo>
                  <a:pt x="4912193" y="6311140"/>
                </a:lnTo>
                <a:cubicBezTo>
                  <a:pt x="4912193" y="6302982"/>
                  <a:pt x="4912574" y="6297358"/>
                  <a:pt x="4913336" y="6294288"/>
                </a:cubicBezTo>
                <a:cubicBezTo>
                  <a:pt x="4914551" y="6289581"/>
                  <a:pt x="4917054" y="6285625"/>
                  <a:pt x="4920876" y="6282442"/>
                </a:cubicBezTo>
                <a:cubicBezTo>
                  <a:pt x="4924697" y="6279259"/>
                  <a:pt x="4929013" y="6277662"/>
                  <a:pt x="4933834" y="6277662"/>
                </a:cubicBezTo>
                <a:cubicBezTo>
                  <a:pt x="4938047" y="6277662"/>
                  <a:pt x="4941466" y="6278693"/>
                  <a:pt x="4944083" y="6280763"/>
                </a:cubicBezTo>
                <a:cubicBezTo>
                  <a:pt x="4946699" y="6282833"/>
                  <a:pt x="4948471" y="6285913"/>
                  <a:pt x="4949398" y="6290014"/>
                </a:cubicBezTo>
                <a:cubicBezTo>
                  <a:pt x="4949985" y="6292403"/>
                  <a:pt x="4950284" y="6297162"/>
                  <a:pt x="4950284" y="6304300"/>
                </a:cubicBezTo>
                <a:lnTo>
                  <a:pt x="4950284" y="6333842"/>
                </a:lnTo>
                <a:lnTo>
                  <a:pt x="4958256" y="6333842"/>
                </a:lnTo>
                <a:lnTo>
                  <a:pt x="4958256" y="6301962"/>
                </a:lnTo>
                <a:cubicBezTo>
                  <a:pt x="4958256" y="6293536"/>
                  <a:pt x="4957401" y="6287336"/>
                  <a:pt x="4955691" y="6283348"/>
                </a:cubicBezTo>
                <a:cubicBezTo>
                  <a:pt x="4953981" y="6279362"/>
                  <a:pt x="4951334" y="6276200"/>
                  <a:pt x="4947750" y="6273841"/>
                </a:cubicBezTo>
                <a:cubicBezTo>
                  <a:pt x="4944155" y="6271482"/>
                  <a:pt x="4940055" y="6270308"/>
                  <a:pt x="4935420" y="6270308"/>
                </a:cubicBezTo>
                <a:close/>
                <a:moveTo>
                  <a:pt x="5313167" y="6270298"/>
                </a:moveTo>
                <a:cubicBezTo>
                  <a:pt x="5304360" y="6270298"/>
                  <a:pt x="5296831" y="6273471"/>
                  <a:pt x="5290568" y="6279805"/>
                </a:cubicBezTo>
                <a:cubicBezTo>
                  <a:pt x="5284305" y="6286150"/>
                  <a:pt x="5281174" y="6293774"/>
                  <a:pt x="5281174" y="6302694"/>
                </a:cubicBezTo>
                <a:cubicBezTo>
                  <a:pt x="5281174" y="6311799"/>
                  <a:pt x="5284285" y="6319535"/>
                  <a:pt x="5290486" y="6325890"/>
                </a:cubicBezTo>
                <a:cubicBezTo>
                  <a:pt x="5296686" y="6332246"/>
                  <a:pt x="5304175" y="6335429"/>
                  <a:pt x="5312941" y="6335429"/>
                </a:cubicBezTo>
                <a:cubicBezTo>
                  <a:pt x="5317875" y="6335429"/>
                  <a:pt x="5322428" y="6334409"/>
                  <a:pt x="5326579" y="6332359"/>
                </a:cubicBezTo>
                <a:cubicBezTo>
                  <a:pt x="5330741" y="6330309"/>
                  <a:pt x="5334490" y="6327250"/>
                  <a:pt x="5337827" y="6323192"/>
                </a:cubicBezTo>
                <a:lnTo>
                  <a:pt x="5337827" y="6333842"/>
                </a:lnTo>
                <a:lnTo>
                  <a:pt x="5345687" y="6333842"/>
                </a:lnTo>
                <a:lnTo>
                  <a:pt x="5345687" y="6271905"/>
                </a:lnTo>
                <a:lnTo>
                  <a:pt x="5345687" y="6271895"/>
                </a:lnTo>
                <a:lnTo>
                  <a:pt x="5337817" y="6271895"/>
                </a:lnTo>
                <a:lnTo>
                  <a:pt x="5337817" y="6283277"/>
                </a:lnTo>
                <a:cubicBezTo>
                  <a:pt x="5334706" y="6278950"/>
                  <a:pt x="5331091" y="6275706"/>
                  <a:pt x="5326971" y="6273543"/>
                </a:cubicBezTo>
                <a:cubicBezTo>
                  <a:pt x="5322851" y="6271380"/>
                  <a:pt x="5318257" y="6270298"/>
                  <a:pt x="5313167" y="6270298"/>
                </a:cubicBezTo>
                <a:close/>
                <a:moveTo>
                  <a:pt x="4734985" y="6270298"/>
                </a:moveTo>
                <a:cubicBezTo>
                  <a:pt x="4726177" y="6270298"/>
                  <a:pt x="4718648" y="6273471"/>
                  <a:pt x="4712385" y="6279805"/>
                </a:cubicBezTo>
                <a:cubicBezTo>
                  <a:pt x="4706122" y="6286150"/>
                  <a:pt x="4702991" y="6293774"/>
                  <a:pt x="4702991" y="6302694"/>
                </a:cubicBezTo>
                <a:cubicBezTo>
                  <a:pt x="4702991" y="6311799"/>
                  <a:pt x="4706102" y="6319535"/>
                  <a:pt x="4712303" y="6325890"/>
                </a:cubicBezTo>
                <a:cubicBezTo>
                  <a:pt x="4718503" y="6332246"/>
                  <a:pt x="4725992" y="6335429"/>
                  <a:pt x="4734758" y="6335429"/>
                </a:cubicBezTo>
                <a:cubicBezTo>
                  <a:pt x="4739692" y="6335429"/>
                  <a:pt x="4744245" y="6334409"/>
                  <a:pt x="4748396" y="6332359"/>
                </a:cubicBezTo>
                <a:cubicBezTo>
                  <a:pt x="4752558" y="6330309"/>
                  <a:pt x="4756307" y="6327250"/>
                  <a:pt x="4759644" y="6323192"/>
                </a:cubicBezTo>
                <a:lnTo>
                  <a:pt x="4759644" y="6333842"/>
                </a:lnTo>
                <a:lnTo>
                  <a:pt x="4767504" y="6333842"/>
                </a:lnTo>
                <a:lnTo>
                  <a:pt x="4767504" y="6271905"/>
                </a:lnTo>
                <a:lnTo>
                  <a:pt x="4767504" y="6271895"/>
                </a:lnTo>
                <a:lnTo>
                  <a:pt x="4759634" y="6271895"/>
                </a:lnTo>
                <a:lnTo>
                  <a:pt x="4759634" y="6283277"/>
                </a:lnTo>
                <a:cubicBezTo>
                  <a:pt x="4756523" y="6278950"/>
                  <a:pt x="4752908" y="6275706"/>
                  <a:pt x="4748788" y="6273543"/>
                </a:cubicBezTo>
                <a:cubicBezTo>
                  <a:pt x="4744668" y="6271380"/>
                  <a:pt x="4740074" y="6270298"/>
                  <a:pt x="4734985" y="6270298"/>
                </a:cubicBezTo>
                <a:close/>
                <a:moveTo>
                  <a:pt x="4673121" y="6270298"/>
                </a:moveTo>
                <a:cubicBezTo>
                  <a:pt x="4668537" y="6270298"/>
                  <a:pt x="4664263" y="6271565"/>
                  <a:pt x="4660287" y="6274089"/>
                </a:cubicBezTo>
                <a:cubicBezTo>
                  <a:pt x="4656311" y="6276612"/>
                  <a:pt x="4652994" y="6280300"/>
                  <a:pt x="4650347" y="6285162"/>
                </a:cubicBezTo>
                <a:cubicBezTo>
                  <a:pt x="4649090" y="6281515"/>
                  <a:pt x="4647607" y="6278724"/>
                  <a:pt x="4645896" y="6276767"/>
                </a:cubicBezTo>
                <a:cubicBezTo>
                  <a:pt x="4644186" y="6274810"/>
                  <a:pt x="4641982" y="6273244"/>
                  <a:pt x="4639283" y="6272070"/>
                </a:cubicBezTo>
                <a:cubicBezTo>
                  <a:pt x="4636584" y="6270895"/>
                  <a:pt x="4633731" y="6270308"/>
                  <a:pt x="4630734" y="6270308"/>
                </a:cubicBezTo>
                <a:cubicBezTo>
                  <a:pt x="4626284" y="6270308"/>
                  <a:pt x="4622050" y="6271524"/>
                  <a:pt x="4618023" y="6273955"/>
                </a:cubicBezTo>
                <a:cubicBezTo>
                  <a:pt x="4615098" y="6275778"/>
                  <a:pt x="4612244" y="6278662"/>
                  <a:pt x="4609474" y="6282607"/>
                </a:cubicBezTo>
                <a:lnTo>
                  <a:pt x="4609474" y="6271905"/>
                </a:lnTo>
                <a:lnTo>
                  <a:pt x="4601511" y="6271905"/>
                </a:lnTo>
                <a:lnTo>
                  <a:pt x="4601511" y="6333832"/>
                </a:lnTo>
                <a:lnTo>
                  <a:pt x="4609484" y="6333832"/>
                </a:lnTo>
                <a:lnTo>
                  <a:pt x="4609484" y="6307587"/>
                </a:lnTo>
                <a:cubicBezTo>
                  <a:pt x="4609484" y="6299841"/>
                  <a:pt x="4610256" y="6294093"/>
                  <a:pt x="4611791" y="6290333"/>
                </a:cubicBezTo>
                <a:cubicBezTo>
                  <a:pt x="4613326" y="6286584"/>
                  <a:pt x="4615705" y="6283586"/>
                  <a:pt x="4618909" y="6281371"/>
                </a:cubicBezTo>
                <a:cubicBezTo>
                  <a:pt x="4622112" y="6279156"/>
                  <a:pt x="4625563" y="6278044"/>
                  <a:pt x="4629240" y="6278044"/>
                </a:cubicBezTo>
                <a:cubicBezTo>
                  <a:pt x="4632423" y="6278044"/>
                  <a:pt x="4635173" y="6278847"/>
                  <a:pt x="4637491" y="6280465"/>
                </a:cubicBezTo>
                <a:cubicBezTo>
                  <a:pt x="4639808" y="6282082"/>
                  <a:pt x="4641436" y="6284224"/>
                  <a:pt x="4642363" y="6286903"/>
                </a:cubicBezTo>
                <a:cubicBezTo>
                  <a:pt x="4643290" y="6289571"/>
                  <a:pt x="4643753" y="6294649"/>
                  <a:pt x="4643753" y="6302127"/>
                </a:cubicBezTo>
                <a:lnTo>
                  <a:pt x="4643753" y="6333832"/>
                </a:lnTo>
                <a:lnTo>
                  <a:pt x="4651727" y="6333832"/>
                </a:lnTo>
                <a:lnTo>
                  <a:pt x="4651727" y="6309585"/>
                </a:lnTo>
                <a:cubicBezTo>
                  <a:pt x="4651727" y="6300706"/>
                  <a:pt x="4652469" y="6294361"/>
                  <a:pt x="4653941" y="6290570"/>
                </a:cubicBezTo>
                <a:cubicBezTo>
                  <a:pt x="4655414" y="6286780"/>
                  <a:pt x="4657753" y="6283740"/>
                  <a:pt x="4660946" y="6281464"/>
                </a:cubicBezTo>
                <a:cubicBezTo>
                  <a:pt x="4664139" y="6279187"/>
                  <a:pt x="4667662" y="6278044"/>
                  <a:pt x="4671524" y="6278044"/>
                </a:cubicBezTo>
                <a:cubicBezTo>
                  <a:pt x="4674697" y="6278044"/>
                  <a:pt x="4677437" y="6278806"/>
                  <a:pt x="4679723" y="6280320"/>
                </a:cubicBezTo>
                <a:cubicBezTo>
                  <a:pt x="4682010" y="6281834"/>
                  <a:pt x="4683627" y="6283843"/>
                  <a:pt x="4684575" y="6286326"/>
                </a:cubicBezTo>
                <a:cubicBezTo>
                  <a:pt x="4685523" y="6288809"/>
                  <a:pt x="4685996" y="6293372"/>
                  <a:pt x="4685996" y="6300016"/>
                </a:cubicBezTo>
                <a:lnTo>
                  <a:pt x="4685996" y="6333832"/>
                </a:lnTo>
                <a:lnTo>
                  <a:pt x="4694134" y="6333832"/>
                </a:lnTo>
                <a:lnTo>
                  <a:pt x="4694134" y="6300016"/>
                </a:lnTo>
                <a:cubicBezTo>
                  <a:pt x="4694134" y="6292280"/>
                  <a:pt x="4693330" y="6286471"/>
                  <a:pt x="4691744" y="6282597"/>
                </a:cubicBezTo>
                <a:cubicBezTo>
                  <a:pt x="4690158" y="6278724"/>
                  <a:pt x="4687727" y="6275706"/>
                  <a:pt x="4684451" y="6273543"/>
                </a:cubicBezTo>
                <a:cubicBezTo>
                  <a:pt x="4681176" y="6271380"/>
                  <a:pt x="4677396" y="6270298"/>
                  <a:pt x="4673121" y="6270298"/>
                </a:cubicBezTo>
                <a:close/>
                <a:moveTo>
                  <a:pt x="4409604" y="6250099"/>
                </a:moveTo>
                <a:lnTo>
                  <a:pt x="4433357" y="6333842"/>
                </a:lnTo>
                <a:lnTo>
                  <a:pt x="4434922" y="6333842"/>
                </a:lnTo>
                <a:lnTo>
                  <a:pt x="4460251" y="6270484"/>
                </a:lnTo>
                <a:lnTo>
                  <a:pt x="4485106" y="6333842"/>
                </a:lnTo>
                <a:lnTo>
                  <a:pt x="4486661" y="6333842"/>
                </a:lnTo>
                <a:lnTo>
                  <a:pt x="4510723" y="6250099"/>
                </a:lnTo>
                <a:lnTo>
                  <a:pt x="4502195" y="6250099"/>
                </a:lnTo>
                <a:lnTo>
                  <a:pt x="4484797" y="6310439"/>
                </a:lnTo>
                <a:lnTo>
                  <a:pt x="4461065" y="6250099"/>
                </a:lnTo>
                <a:lnTo>
                  <a:pt x="4459324" y="6250099"/>
                </a:lnTo>
                <a:lnTo>
                  <a:pt x="4435314" y="6310439"/>
                </a:lnTo>
                <a:lnTo>
                  <a:pt x="4418205" y="6250099"/>
                </a:lnTo>
                <a:close/>
                <a:moveTo>
                  <a:pt x="5405748" y="6248904"/>
                </a:moveTo>
                <a:lnTo>
                  <a:pt x="5405748" y="6271906"/>
                </a:lnTo>
                <a:lnTo>
                  <a:pt x="5394871" y="6271906"/>
                </a:lnTo>
                <a:lnTo>
                  <a:pt x="5394871" y="6278797"/>
                </a:lnTo>
                <a:lnTo>
                  <a:pt x="5405748" y="6278797"/>
                </a:lnTo>
                <a:lnTo>
                  <a:pt x="5405748" y="6333842"/>
                </a:lnTo>
                <a:lnTo>
                  <a:pt x="5413721" y="6333842"/>
                </a:lnTo>
                <a:lnTo>
                  <a:pt x="5413721" y="6278797"/>
                </a:lnTo>
                <a:lnTo>
                  <a:pt x="5426359" y="6278797"/>
                </a:lnTo>
                <a:lnTo>
                  <a:pt x="5426359" y="6271906"/>
                </a:lnTo>
                <a:lnTo>
                  <a:pt x="5413721" y="6271906"/>
                </a:lnTo>
                <a:lnTo>
                  <a:pt x="5413721" y="6248904"/>
                </a:lnTo>
                <a:close/>
                <a:moveTo>
                  <a:pt x="5218589" y="6247998"/>
                </a:moveTo>
                <a:lnTo>
                  <a:pt x="5218589" y="6333853"/>
                </a:lnTo>
                <a:lnTo>
                  <a:pt x="5226562" y="6333853"/>
                </a:lnTo>
                <a:lnTo>
                  <a:pt x="5226562" y="6311141"/>
                </a:lnTo>
                <a:cubicBezTo>
                  <a:pt x="5226562" y="6302941"/>
                  <a:pt x="5226943" y="6297328"/>
                  <a:pt x="5227705" y="6294289"/>
                </a:cubicBezTo>
                <a:cubicBezTo>
                  <a:pt x="5228920" y="6289582"/>
                  <a:pt x="5231434" y="6285626"/>
                  <a:pt x="5235245" y="6282444"/>
                </a:cubicBezTo>
                <a:cubicBezTo>
                  <a:pt x="5239056" y="6279261"/>
                  <a:pt x="5243372" y="6277664"/>
                  <a:pt x="5248192" y="6277664"/>
                </a:cubicBezTo>
                <a:cubicBezTo>
                  <a:pt x="5252405" y="6277664"/>
                  <a:pt x="5255815" y="6278694"/>
                  <a:pt x="5258410" y="6280765"/>
                </a:cubicBezTo>
                <a:cubicBezTo>
                  <a:pt x="5261006" y="6282835"/>
                  <a:pt x="5262798" y="6285915"/>
                  <a:pt x="5263787" y="6290014"/>
                </a:cubicBezTo>
                <a:cubicBezTo>
                  <a:pt x="5264354" y="6292404"/>
                  <a:pt x="5264642" y="6297163"/>
                  <a:pt x="5264642" y="6304301"/>
                </a:cubicBezTo>
                <a:lnTo>
                  <a:pt x="5264642" y="6333843"/>
                </a:lnTo>
                <a:lnTo>
                  <a:pt x="5272615" y="6333843"/>
                </a:lnTo>
                <a:lnTo>
                  <a:pt x="5272615" y="6301963"/>
                </a:lnTo>
                <a:cubicBezTo>
                  <a:pt x="5272615" y="6293496"/>
                  <a:pt x="5271760" y="6287285"/>
                  <a:pt x="5270050" y="6283319"/>
                </a:cubicBezTo>
                <a:cubicBezTo>
                  <a:pt x="5268340" y="6279354"/>
                  <a:pt x="5265693" y="6276202"/>
                  <a:pt x="5262108" y="6273843"/>
                </a:cubicBezTo>
                <a:cubicBezTo>
                  <a:pt x="5258513" y="6271484"/>
                  <a:pt x="5254414" y="6270310"/>
                  <a:pt x="5249779" y="6270310"/>
                </a:cubicBezTo>
                <a:cubicBezTo>
                  <a:pt x="5245267" y="6270310"/>
                  <a:pt x="5241075" y="6271371"/>
                  <a:pt x="5237202" y="6273472"/>
                </a:cubicBezTo>
                <a:cubicBezTo>
                  <a:pt x="5233339" y="6275584"/>
                  <a:pt x="5229786" y="6278756"/>
                  <a:pt x="5226562" y="6283010"/>
                </a:cubicBezTo>
                <a:lnTo>
                  <a:pt x="5226562" y="6247998"/>
                </a:lnTo>
                <a:close/>
                <a:moveTo>
                  <a:pt x="4781295" y="6247998"/>
                </a:moveTo>
                <a:lnTo>
                  <a:pt x="4781295" y="6333843"/>
                </a:lnTo>
                <a:lnTo>
                  <a:pt x="4789268" y="6333843"/>
                </a:lnTo>
                <a:lnTo>
                  <a:pt x="4789268" y="6305960"/>
                </a:lnTo>
                <a:lnTo>
                  <a:pt x="4820457" y="6333843"/>
                </a:lnTo>
                <a:lnTo>
                  <a:pt x="4831674" y="6333843"/>
                </a:lnTo>
                <a:lnTo>
                  <a:pt x="4795643" y="6301448"/>
                </a:lnTo>
                <a:lnTo>
                  <a:pt x="4829686" y="6271906"/>
                </a:lnTo>
                <a:lnTo>
                  <a:pt x="4817985" y="6271906"/>
                </a:lnTo>
                <a:lnTo>
                  <a:pt x="4789268" y="6296905"/>
                </a:lnTo>
                <a:lnTo>
                  <a:pt x="4789268" y="6247998"/>
                </a:lnTo>
                <a:close/>
                <a:moveTo>
                  <a:pt x="4551947" y="6246401"/>
                </a:moveTo>
                <a:cubicBezTo>
                  <a:pt x="4550124" y="6246401"/>
                  <a:pt x="4548579" y="6247050"/>
                  <a:pt x="4547312" y="6248337"/>
                </a:cubicBezTo>
                <a:cubicBezTo>
                  <a:pt x="4546044" y="6249625"/>
                  <a:pt x="4545405" y="6251180"/>
                  <a:pt x="4545405" y="6253004"/>
                </a:cubicBezTo>
                <a:cubicBezTo>
                  <a:pt x="4545405" y="6254796"/>
                  <a:pt x="4546044" y="6256331"/>
                  <a:pt x="4547312" y="6257618"/>
                </a:cubicBezTo>
                <a:cubicBezTo>
                  <a:pt x="4548579" y="6258906"/>
                  <a:pt x="4550134" y="6259555"/>
                  <a:pt x="4551947" y="6259555"/>
                </a:cubicBezTo>
                <a:cubicBezTo>
                  <a:pt x="4553760" y="6259555"/>
                  <a:pt x="4555305" y="6258906"/>
                  <a:pt x="4556582" y="6257618"/>
                </a:cubicBezTo>
                <a:cubicBezTo>
                  <a:pt x="4557849" y="6256320"/>
                  <a:pt x="4558488" y="6254786"/>
                  <a:pt x="4558488" y="6253004"/>
                </a:cubicBezTo>
                <a:cubicBezTo>
                  <a:pt x="4558488" y="6251180"/>
                  <a:pt x="4557849" y="6249625"/>
                  <a:pt x="4556582" y="6248337"/>
                </a:cubicBezTo>
                <a:cubicBezTo>
                  <a:pt x="4555315" y="6247050"/>
                  <a:pt x="4553770" y="6246401"/>
                  <a:pt x="4551947" y="6246401"/>
                </a:cubicBezTo>
                <a:close/>
                <a:moveTo>
                  <a:pt x="4526072" y="6246401"/>
                </a:moveTo>
                <a:cubicBezTo>
                  <a:pt x="4524299" y="6246401"/>
                  <a:pt x="4522765" y="6247050"/>
                  <a:pt x="4521477" y="6248337"/>
                </a:cubicBezTo>
                <a:cubicBezTo>
                  <a:pt x="4520190" y="6249625"/>
                  <a:pt x="4519551" y="6251180"/>
                  <a:pt x="4519551" y="6253004"/>
                </a:cubicBezTo>
                <a:cubicBezTo>
                  <a:pt x="4519551" y="6254796"/>
                  <a:pt x="4520190" y="6256331"/>
                  <a:pt x="4521477" y="6257618"/>
                </a:cubicBezTo>
                <a:cubicBezTo>
                  <a:pt x="4522765" y="6258906"/>
                  <a:pt x="4524299" y="6259555"/>
                  <a:pt x="4526072" y="6259555"/>
                </a:cubicBezTo>
                <a:cubicBezTo>
                  <a:pt x="4527885" y="6259555"/>
                  <a:pt x="4529430" y="6258906"/>
                  <a:pt x="4530718" y="6257618"/>
                </a:cubicBezTo>
                <a:cubicBezTo>
                  <a:pt x="4532005" y="6256320"/>
                  <a:pt x="4532644" y="6254786"/>
                  <a:pt x="4532644" y="6253004"/>
                </a:cubicBezTo>
                <a:cubicBezTo>
                  <a:pt x="4532644" y="6251180"/>
                  <a:pt x="4532005" y="6249625"/>
                  <a:pt x="4530718" y="6248337"/>
                </a:cubicBezTo>
                <a:cubicBezTo>
                  <a:pt x="4529440" y="6247050"/>
                  <a:pt x="4527885" y="6246401"/>
                  <a:pt x="4526072" y="6246401"/>
                </a:cubicBezTo>
                <a:close/>
                <a:moveTo>
                  <a:pt x="5205364" y="5889975"/>
                </a:moveTo>
                <a:cubicBezTo>
                  <a:pt x="5192209" y="5889975"/>
                  <a:pt x="5181497" y="5900677"/>
                  <a:pt x="5181497" y="5913841"/>
                </a:cubicBezTo>
                <a:lnTo>
                  <a:pt x="5181497" y="6175987"/>
                </a:lnTo>
                <a:cubicBezTo>
                  <a:pt x="5181497" y="6181106"/>
                  <a:pt x="5185648" y="6185257"/>
                  <a:pt x="5190767" y="6185257"/>
                </a:cubicBezTo>
                <a:cubicBezTo>
                  <a:pt x="5195887" y="6185257"/>
                  <a:pt x="5200038" y="6181106"/>
                  <a:pt x="5200038" y="6175987"/>
                </a:cubicBezTo>
                <a:lnTo>
                  <a:pt x="5200038" y="5913841"/>
                </a:lnTo>
                <a:cubicBezTo>
                  <a:pt x="5200038" y="5910905"/>
                  <a:pt x="5202427" y="5908516"/>
                  <a:pt x="5205364" y="5908516"/>
                </a:cubicBezTo>
                <a:lnTo>
                  <a:pt x="5205498" y="5908516"/>
                </a:lnTo>
                <a:cubicBezTo>
                  <a:pt x="5208434" y="5908516"/>
                  <a:pt x="5210823" y="5910905"/>
                  <a:pt x="5210823" y="5913841"/>
                </a:cubicBezTo>
                <a:lnTo>
                  <a:pt x="5210823" y="6175987"/>
                </a:lnTo>
                <a:cubicBezTo>
                  <a:pt x="5210823" y="6181106"/>
                  <a:pt x="5214974" y="6185257"/>
                  <a:pt x="5220094" y="6185257"/>
                </a:cubicBezTo>
                <a:cubicBezTo>
                  <a:pt x="5225213" y="6185257"/>
                  <a:pt x="5229364" y="6181106"/>
                  <a:pt x="5229364" y="6175987"/>
                </a:cubicBezTo>
                <a:lnTo>
                  <a:pt x="5229364" y="5913841"/>
                </a:lnTo>
                <a:cubicBezTo>
                  <a:pt x="5229364" y="5900687"/>
                  <a:pt x="5218662" y="5889975"/>
                  <a:pt x="5205498" y="5889975"/>
                </a:cubicBezTo>
                <a:close/>
                <a:moveTo>
                  <a:pt x="4813885" y="5887452"/>
                </a:moveTo>
                <a:cubicBezTo>
                  <a:pt x="4808766" y="5887452"/>
                  <a:pt x="4804615" y="5891603"/>
                  <a:pt x="4804615" y="5896722"/>
                </a:cubicBezTo>
                <a:cubicBezTo>
                  <a:pt x="4804615" y="5901842"/>
                  <a:pt x="4808766" y="5905993"/>
                  <a:pt x="4813885" y="5905993"/>
                </a:cubicBezTo>
                <a:lnTo>
                  <a:pt x="4863131" y="5905993"/>
                </a:lnTo>
                <a:cubicBezTo>
                  <a:pt x="4864852" y="5905993"/>
                  <a:pt x="4865830" y="5906982"/>
                  <a:pt x="4866263" y="5907579"/>
                </a:cubicBezTo>
                <a:cubicBezTo>
                  <a:pt x="4866695" y="5908176"/>
                  <a:pt x="4867344" y="5909413"/>
                  <a:pt x="4866809" y="5911091"/>
                </a:cubicBezTo>
                <a:lnTo>
                  <a:pt x="4789875" y="6155232"/>
                </a:lnTo>
                <a:cubicBezTo>
                  <a:pt x="4787671" y="6162123"/>
                  <a:pt x="4788845" y="6169437"/>
                  <a:pt x="4793109" y="6175287"/>
                </a:cubicBezTo>
                <a:cubicBezTo>
                  <a:pt x="4797374" y="6181138"/>
                  <a:pt x="4803976" y="6184496"/>
                  <a:pt x="4811217" y="6184496"/>
                </a:cubicBezTo>
                <a:lnTo>
                  <a:pt x="5043132" y="6184496"/>
                </a:lnTo>
                <a:cubicBezTo>
                  <a:pt x="5048252" y="6184496"/>
                  <a:pt x="5052413" y="6180345"/>
                  <a:pt x="5052413" y="6175225"/>
                </a:cubicBezTo>
                <a:cubicBezTo>
                  <a:pt x="5052413" y="6170106"/>
                  <a:pt x="5048262" y="6165955"/>
                  <a:pt x="5043143" y="6165955"/>
                </a:cubicBezTo>
                <a:lnTo>
                  <a:pt x="4811228" y="6165955"/>
                </a:lnTo>
                <a:cubicBezTo>
                  <a:pt x="4809507" y="6165955"/>
                  <a:pt x="4808529" y="6164966"/>
                  <a:pt x="4808096" y="6164369"/>
                </a:cubicBezTo>
                <a:cubicBezTo>
                  <a:pt x="4807664" y="6163771"/>
                  <a:pt x="4807015" y="6162535"/>
                  <a:pt x="4807550" y="6160856"/>
                </a:cubicBezTo>
                <a:lnTo>
                  <a:pt x="4884474" y="5916716"/>
                </a:lnTo>
                <a:cubicBezTo>
                  <a:pt x="4886678" y="5909825"/>
                  <a:pt x="4885504" y="5902511"/>
                  <a:pt x="4881240" y="5896661"/>
                </a:cubicBezTo>
                <a:cubicBezTo>
                  <a:pt x="4876975" y="5890810"/>
                  <a:pt x="4870373" y="5887452"/>
                  <a:pt x="4863131" y="5887452"/>
                </a:cubicBezTo>
                <a:close/>
                <a:moveTo>
                  <a:pt x="4663037" y="5887143"/>
                </a:moveTo>
                <a:cubicBezTo>
                  <a:pt x="4650810" y="5887143"/>
                  <a:pt x="4640633" y="5895270"/>
                  <a:pt x="4638707" y="5907332"/>
                </a:cubicBezTo>
                <a:cubicBezTo>
                  <a:pt x="4637893" y="5912389"/>
                  <a:pt x="4641334" y="5917138"/>
                  <a:pt x="4646391" y="5917952"/>
                </a:cubicBezTo>
                <a:cubicBezTo>
                  <a:pt x="4651449" y="5918755"/>
                  <a:pt x="4656197" y="5915315"/>
                  <a:pt x="4657011" y="5910257"/>
                </a:cubicBezTo>
                <a:cubicBezTo>
                  <a:pt x="4657485" y="5907291"/>
                  <a:pt x="4660008" y="5905684"/>
                  <a:pt x="4663026" y="5905684"/>
                </a:cubicBezTo>
                <a:cubicBezTo>
                  <a:pt x="4666446" y="5905684"/>
                  <a:pt x="4669227" y="5908465"/>
                  <a:pt x="4669227" y="5911885"/>
                </a:cubicBezTo>
                <a:cubicBezTo>
                  <a:pt x="4669227" y="5914594"/>
                  <a:pt x="4667497" y="5916973"/>
                  <a:pt x="4664932" y="5917787"/>
                </a:cubicBezTo>
                <a:cubicBezTo>
                  <a:pt x="4664819" y="5917828"/>
                  <a:pt x="4664695" y="5917859"/>
                  <a:pt x="4664582" y="5917890"/>
                </a:cubicBezTo>
                <a:cubicBezTo>
                  <a:pt x="4662419" y="5918456"/>
                  <a:pt x="4658288" y="5918961"/>
                  <a:pt x="4653499" y="5919538"/>
                </a:cubicBezTo>
                <a:cubicBezTo>
                  <a:pt x="4638614" y="5921340"/>
                  <a:pt x="4616118" y="5924070"/>
                  <a:pt x="4595733" y="5934649"/>
                </a:cubicBezTo>
                <a:cubicBezTo>
                  <a:pt x="4583022" y="5941241"/>
                  <a:pt x="4564811" y="5953807"/>
                  <a:pt x="4550236" y="5976211"/>
                </a:cubicBezTo>
                <a:cubicBezTo>
                  <a:pt x="4536474" y="5997347"/>
                  <a:pt x="4529501" y="6021811"/>
                  <a:pt x="4529501" y="6048901"/>
                </a:cubicBezTo>
                <a:lnTo>
                  <a:pt x="4529501" y="6175988"/>
                </a:lnTo>
                <a:cubicBezTo>
                  <a:pt x="4529501" y="6181107"/>
                  <a:pt x="4533652" y="6185258"/>
                  <a:pt x="4538771" y="6185258"/>
                </a:cubicBezTo>
                <a:cubicBezTo>
                  <a:pt x="4543901" y="6185258"/>
                  <a:pt x="4548042" y="6181107"/>
                  <a:pt x="4548052" y="6175988"/>
                </a:cubicBezTo>
                <a:lnTo>
                  <a:pt x="4548052" y="6048901"/>
                </a:lnTo>
                <a:cubicBezTo>
                  <a:pt x="4548052" y="5985224"/>
                  <a:pt x="4591087" y="5957948"/>
                  <a:pt x="4604272" y="5951098"/>
                </a:cubicBezTo>
                <a:cubicBezTo>
                  <a:pt x="4621681" y="5942065"/>
                  <a:pt x="4642168" y="5939582"/>
                  <a:pt x="4655734" y="5937934"/>
                </a:cubicBezTo>
                <a:cubicBezTo>
                  <a:pt x="4661409" y="5937255"/>
                  <a:pt x="4665880" y="5936709"/>
                  <a:pt x="4669248" y="5935833"/>
                </a:cubicBezTo>
                <a:cubicBezTo>
                  <a:pt x="4669670" y="5935720"/>
                  <a:pt x="4670082" y="5935607"/>
                  <a:pt x="4670546" y="5935462"/>
                </a:cubicBezTo>
                <a:cubicBezTo>
                  <a:pt x="4680856" y="5932187"/>
                  <a:pt x="4687778" y="5922710"/>
                  <a:pt x="4687778" y="5911885"/>
                </a:cubicBezTo>
                <a:cubicBezTo>
                  <a:pt x="4687778" y="5898247"/>
                  <a:pt x="4676685" y="5887143"/>
                  <a:pt x="4663037" y="5887143"/>
                </a:cubicBezTo>
                <a:close/>
                <a:moveTo>
                  <a:pt x="4810548" y="5782027"/>
                </a:moveTo>
                <a:cubicBezTo>
                  <a:pt x="4805429" y="5782027"/>
                  <a:pt x="4801278" y="5786178"/>
                  <a:pt x="4801278" y="5791297"/>
                </a:cubicBezTo>
                <a:cubicBezTo>
                  <a:pt x="4801278" y="5796417"/>
                  <a:pt x="4805429" y="5800568"/>
                  <a:pt x="4810548" y="5800568"/>
                </a:cubicBezTo>
                <a:lnTo>
                  <a:pt x="5009707" y="5800568"/>
                </a:lnTo>
                <a:cubicBezTo>
                  <a:pt x="5011417" y="5800568"/>
                  <a:pt x="5012396" y="5801557"/>
                  <a:pt x="5012828" y="5802154"/>
                </a:cubicBezTo>
                <a:cubicBezTo>
                  <a:pt x="5013261" y="5802751"/>
                  <a:pt x="5013910" y="5803988"/>
                  <a:pt x="5013374" y="5805666"/>
                </a:cubicBezTo>
                <a:lnTo>
                  <a:pt x="4936440" y="6049807"/>
                </a:lnTo>
                <a:cubicBezTo>
                  <a:pt x="4934236" y="6056698"/>
                  <a:pt x="4935410" y="6064012"/>
                  <a:pt x="4939675" y="6069862"/>
                </a:cubicBezTo>
                <a:cubicBezTo>
                  <a:pt x="4943939" y="6075713"/>
                  <a:pt x="4950541" y="6079071"/>
                  <a:pt x="4957783" y="6079071"/>
                </a:cubicBezTo>
                <a:lnTo>
                  <a:pt x="5039743" y="6079071"/>
                </a:lnTo>
                <a:cubicBezTo>
                  <a:pt x="5044862" y="6079071"/>
                  <a:pt x="5049034" y="6074920"/>
                  <a:pt x="5049034" y="6069800"/>
                </a:cubicBezTo>
                <a:cubicBezTo>
                  <a:pt x="5049034" y="6064681"/>
                  <a:pt x="5044883" y="6060530"/>
                  <a:pt x="5039764" y="6060530"/>
                </a:cubicBezTo>
                <a:lnTo>
                  <a:pt x="4957803" y="6060530"/>
                </a:lnTo>
                <a:cubicBezTo>
                  <a:pt x="4956083" y="6060530"/>
                  <a:pt x="4955105" y="6059541"/>
                  <a:pt x="4954672" y="6058944"/>
                </a:cubicBezTo>
                <a:cubicBezTo>
                  <a:pt x="4954239" y="6058346"/>
                  <a:pt x="4953590" y="6057110"/>
                  <a:pt x="4954126" y="6055431"/>
                </a:cubicBezTo>
                <a:lnTo>
                  <a:pt x="5031060" y="5811291"/>
                </a:lnTo>
                <a:cubicBezTo>
                  <a:pt x="5033264" y="5804400"/>
                  <a:pt x="5032090" y="5797086"/>
                  <a:pt x="5027826" y="5791236"/>
                </a:cubicBezTo>
                <a:cubicBezTo>
                  <a:pt x="5023561" y="5785385"/>
                  <a:pt x="5016959" y="5782027"/>
                  <a:pt x="5009717" y="5782027"/>
                </a:cubicBezTo>
                <a:close/>
                <a:moveTo>
                  <a:pt x="5477387" y="5779441"/>
                </a:moveTo>
                <a:cubicBezTo>
                  <a:pt x="5472268" y="5779441"/>
                  <a:pt x="5468117" y="5783592"/>
                  <a:pt x="5468117" y="5788711"/>
                </a:cubicBezTo>
                <a:lnTo>
                  <a:pt x="5468117" y="6053875"/>
                </a:lnTo>
                <a:cubicBezTo>
                  <a:pt x="5468117" y="6067029"/>
                  <a:pt x="5478819" y="6077741"/>
                  <a:pt x="5491983" y="6077741"/>
                </a:cubicBezTo>
                <a:lnTo>
                  <a:pt x="5580392" y="6077741"/>
                </a:lnTo>
                <a:cubicBezTo>
                  <a:pt x="5585511" y="6077741"/>
                  <a:pt x="5589662" y="6073580"/>
                  <a:pt x="5589662" y="6068461"/>
                </a:cubicBezTo>
                <a:cubicBezTo>
                  <a:pt x="5589662" y="6063341"/>
                  <a:pt x="5585511" y="6059190"/>
                  <a:pt x="5580392" y="6059190"/>
                </a:cubicBezTo>
                <a:lnTo>
                  <a:pt x="5491983" y="6059190"/>
                </a:lnTo>
                <a:cubicBezTo>
                  <a:pt x="5489047" y="6059190"/>
                  <a:pt x="5486658" y="6056801"/>
                  <a:pt x="5486658" y="6053865"/>
                </a:cubicBezTo>
                <a:lnTo>
                  <a:pt x="5486658" y="5788711"/>
                </a:lnTo>
                <a:cubicBezTo>
                  <a:pt x="5486658" y="5783592"/>
                  <a:pt x="5482507" y="5779441"/>
                  <a:pt x="5477387" y="5779441"/>
                </a:cubicBezTo>
                <a:close/>
                <a:moveTo>
                  <a:pt x="5369778" y="5779441"/>
                </a:moveTo>
                <a:cubicBezTo>
                  <a:pt x="5364659" y="5779441"/>
                  <a:pt x="5360508" y="5783592"/>
                  <a:pt x="5360508" y="5788711"/>
                </a:cubicBezTo>
                <a:lnTo>
                  <a:pt x="5360508" y="6055421"/>
                </a:lnTo>
                <a:cubicBezTo>
                  <a:pt x="5360508" y="6126546"/>
                  <a:pt x="5418365" y="6184403"/>
                  <a:pt x="5489490" y="6184403"/>
                </a:cubicBezTo>
                <a:lnTo>
                  <a:pt x="5580391" y="6184403"/>
                </a:lnTo>
                <a:cubicBezTo>
                  <a:pt x="5585511" y="6184403"/>
                  <a:pt x="5589662" y="6180242"/>
                  <a:pt x="5589662" y="6175123"/>
                </a:cubicBezTo>
                <a:cubicBezTo>
                  <a:pt x="5589662" y="6170003"/>
                  <a:pt x="5585511" y="6165852"/>
                  <a:pt x="5580391" y="6165852"/>
                </a:cubicBezTo>
                <a:lnTo>
                  <a:pt x="5489490" y="6165852"/>
                </a:lnTo>
                <a:cubicBezTo>
                  <a:pt x="5428594" y="6165852"/>
                  <a:pt x="5379049" y="6116307"/>
                  <a:pt x="5379049" y="6055411"/>
                </a:cubicBezTo>
                <a:lnTo>
                  <a:pt x="5379049" y="5788711"/>
                </a:lnTo>
                <a:cubicBezTo>
                  <a:pt x="5379049" y="5783592"/>
                  <a:pt x="5374898" y="5779441"/>
                  <a:pt x="5369778" y="5779441"/>
                </a:cubicBezTo>
                <a:close/>
                <a:moveTo>
                  <a:pt x="5205425" y="5778298"/>
                </a:moveTo>
                <a:cubicBezTo>
                  <a:pt x="5131128" y="5778298"/>
                  <a:pt x="5070675" y="5838751"/>
                  <a:pt x="5070675" y="5913049"/>
                </a:cubicBezTo>
                <a:lnTo>
                  <a:pt x="5070675" y="6175988"/>
                </a:lnTo>
                <a:cubicBezTo>
                  <a:pt x="5070675" y="6181108"/>
                  <a:pt x="5074826" y="6185259"/>
                  <a:pt x="5079945" y="6185259"/>
                </a:cubicBezTo>
                <a:cubicBezTo>
                  <a:pt x="5085065" y="6185259"/>
                  <a:pt x="5089216" y="6181108"/>
                  <a:pt x="5089216" y="6175988"/>
                </a:cubicBezTo>
                <a:lnTo>
                  <a:pt x="5089216" y="5913049"/>
                </a:lnTo>
                <a:cubicBezTo>
                  <a:pt x="5089216" y="5848969"/>
                  <a:pt x="5141346" y="5796839"/>
                  <a:pt x="5205425" y="5796839"/>
                </a:cubicBezTo>
                <a:cubicBezTo>
                  <a:pt x="5269504" y="5796839"/>
                  <a:pt x="5321635" y="5848969"/>
                  <a:pt x="5321635" y="5913029"/>
                </a:cubicBezTo>
                <a:lnTo>
                  <a:pt x="5320996" y="6175968"/>
                </a:lnTo>
                <a:cubicBezTo>
                  <a:pt x="5320986" y="6181087"/>
                  <a:pt x="5325126" y="6185248"/>
                  <a:pt x="5330246" y="6185259"/>
                </a:cubicBezTo>
                <a:cubicBezTo>
                  <a:pt x="5330256" y="6185259"/>
                  <a:pt x="5330256" y="6185259"/>
                  <a:pt x="5330266" y="6185259"/>
                </a:cubicBezTo>
                <a:cubicBezTo>
                  <a:pt x="5335386" y="6185259"/>
                  <a:pt x="5339526" y="6181118"/>
                  <a:pt x="5339537" y="6176009"/>
                </a:cubicBezTo>
                <a:lnTo>
                  <a:pt x="5340175" y="5913049"/>
                </a:lnTo>
                <a:cubicBezTo>
                  <a:pt x="5340175" y="5838751"/>
                  <a:pt x="5279722" y="5778298"/>
                  <a:pt x="5205425" y="5778298"/>
                </a:cubicBezTo>
                <a:close/>
                <a:moveTo>
                  <a:pt x="4662305" y="5778298"/>
                </a:moveTo>
                <a:cubicBezTo>
                  <a:pt x="4588749" y="5778298"/>
                  <a:pt x="4528924" y="5838133"/>
                  <a:pt x="4528924" y="5911679"/>
                </a:cubicBezTo>
                <a:lnTo>
                  <a:pt x="4528924" y="5971916"/>
                </a:lnTo>
                <a:cubicBezTo>
                  <a:pt x="4528924" y="5977035"/>
                  <a:pt x="4533075" y="5981187"/>
                  <a:pt x="4538194" y="5981187"/>
                </a:cubicBezTo>
                <a:cubicBezTo>
                  <a:pt x="4543314" y="5981187"/>
                  <a:pt x="4547465" y="5977035"/>
                  <a:pt x="4547465" y="5971916"/>
                </a:cubicBezTo>
                <a:lnTo>
                  <a:pt x="4547465" y="5911679"/>
                </a:lnTo>
                <a:cubicBezTo>
                  <a:pt x="4547465" y="5848362"/>
                  <a:pt x="4598987" y="5796839"/>
                  <a:pt x="4662305" y="5796839"/>
                </a:cubicBezTo>
                <a:cubicBezTo>
                  <a:pt x="4725622" y="5796839"/>
                  <a:pt x="4777134" y="5848362"/>
                  <a:pt x="4777134" y="5911679"/>
                </a:cubicBezTo>
                <a:cubicBezTo>
                  <a:pt x="4777134" y="5974996"/>
                  <a:pt x="4725622" y="6026519"/>
                  <a:pt x="4662295" y="6026519"/>
                </a:cubicBezTo>
                <a:lnTo>
                  <a:pt x="4661533" y="6026519"/>
                </a:lnTo>
                <a:cubicBezTo>
                  <a:pt x="4648914" y="6026519"/>
                  <a:pt x="4638644" y="6036788"/>
                  <a:pt x="4638644" y="6049406"/>
                </a:cubicBezTo>
                <a:lnTo>
                  <a:pt x="4638644" y="6175988"/>
                </a:lnTo>
                <a:cubicBezTo>
                  <a:pt x="4638644" y="6181108"/>
                  <a:pt x="4642795" y="6185259"/>
                  <a:pt x="4647915" y="6185259"/>
                </a:cubicBezTo>
                <a:cubicBezTo>
                  <a:pt x="4653034" y="6185259"/>
                  <a:pt x="4657185" y="6181108"/>
                  <a:pt x="4657195" y="6175988"/>
                </a:cubicBezTo>
                <a:lnTo>
                  <a:pt x="4657195" y="6049406"/>
                </a:lnTo>
                <a:cubicBezTo>
                  <a:pt x="4657195" y="6047006"/>
                  <a:pt x="4659142" y="6045060"/>
                  <a:pt x="4661543" y="6045060"/>
                </a:cubicBezTo>
                <a:lnTo>
                  <a:pt x="4662305" y="6045060"/>
                </a:lnTo>
                <a:cubicBezTo>
                  <a:pt x="4735850" y="6045060"/>
                  <a:pt x="4795685" y="5985224"/>
                  <a:pt x="4795685" y="5911679"/>
                </a:cubicBezTo>
                <a:cubicBezTo>
                  <a:pt x="4795685" y="5838133"/>
                  <a:pt x="4735850" y="5778298"/>
                  <a:pt x="4662305" y="5778298"/>
                </a:cubicBezTo>
                <a:close/>
                <a:moveTo>
                  <a:pt x="0" y="0"/>
                </a:moveTo>
                <a:lnTo>
                  <a:pt x="6096000" y="0"/>
                </a:lnTo>
                <a:lnTo>
                  <a:pt x="6096000" y="6858000"/>
                </a:lnTo>
                <a:lnTo>
                  <a:pt x="0" y="6858000"/>
                </a:lnTo>
                <a:close/>
              </a:path>
            </a:pathLst>
          </a:custGeom>
        </p:spPr>
        <p:txBody>
          <a:bodyPr wrap="square" anchor="ctr">
            <a:noAutofit/>
          </a:bodyPr>
          <a:lstStyle>
            <a:lvl1pPr marL="0" indent="0" algn="ctr">
              <a:buNone/>
              <a:defRPr/>
            </a:lvl1pPr>
          </a:lstStyle>
          <a:p>
            <a:endParaRPr lang="nl-NL" dirty="0"/>
          </a:p>
        </p:txBody>
      </p:sp>
      <p:pic>
        <p:nvPicPr>
          <p:cNvPr id="12" name="Graphic 11">
            <a:extLst>
              <a:ext uri="{FF2B5EF4-FFF2-40B4-BE49-F238E27FC236}">
                <a16:creationId xmlns:a16="http://schemas.microsoft.com/office/drawing/2014/main" id="{AB5980BD-A0C7-4C71-A962-05DB673FBF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75117" y="5778000"/>
            <a:ext cx="998884" cy="720000"/>
          </a:xfrm>
          <a:prstGeom prst="rect">
            <a:avLst/>
          </a:prstGeom>
        </p:spPr>
      </p:pic>
      <p:sp>
        <p:nvSpPr>
          <p:cNvPr id="10" name="Rechthoek 9">
            <a:extLst>
              <a:ext uri="{FF2B5EF4-FFF2-40B4-BE49-F238E27FC236}">
                <a16:creationId xmlns:a16="http://schemas.microsoft.com/office/drawing/2014/main" id="{94160CE7-3F5C-41C4-A664-35F4C88C4F64}"/>
              </a:ext>
            </a:extLst>
          </p:cNvPr>
          <p:cNvSpPr/>
          <p:nvPr userDrawn="1"/>
        </p:nvSpPr>
        <p:spPr>
          <a:xfrm flipH="1">
            <a:off x="5229002" y="5363999"/>
            <a:ext cx="3915000" cy="108000"/>
          </a:xfrm>
          <a:prstGeom prst="rect">
            <a:avLst/>
          </a:prstGeom>
          <a:gradFill>
            <a:gsLst>
              <a:gs pos="100000">
                <a:schemeClr val="bg1">
                  <a:alpha val="0"/>
                </a:schemeClr>
              </a:gs>
              <a:gs pos="50000">
                <a:srgbClr val="86267D"/>
              </a:gs>
              <a:gs pos="0">
                <a:srgbClr val="86267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4">
            <a:extLst>
              <a:ext uri="{FF2B5EF4-FFF2-40B4-BE49-F238E27FC236}">
                <a16:creationId xmlns:a16="http://schemas.microsoft.com/office/drawing/2014/main" id="{280E71F8-8688-418D-AC16-2B4987051250}"/>
              </a:ext>
            </a:extLst>
          </p:cNvPr>
          <p:cNvSpPr>
            <a:spLocks noGrp="1"/>
          </p:cNvSpPr>
          <p:nvPr>
            <p:ph type="body" sz="quarter" idx="16" hasCustomPrompt="1"/>
          </p:nvPr>
        </p:nvSpPr>
        <p:spPr>
          <a:xfrm>
            <a:off x="270000" y="6312636"/>
            <a:ext cx="4302000" cy="184666"/>
          </a:xfrm>
          <a:prstGeom prst="rect">
            <a:avLst/>
          </a:prstGeom>
        </p:spPr>
        <p:txBody>
          <a:bodyPr lIns="0" tIns="0" rIns="0" bIns="0"/>
          <a:lstStyle>
            <a:lvl1pPr marL="0" marR="0" indent="0" algn="l" defTabSz="619125" rtl="0" eaLnBrk="1" fontAlgn="auto" latinLnBrk="0" hangingPunct="1">
              <a:lnSpc>
                <a:spcPct val="100000"/>
              </a:lnSpc>
              <a:spcBef>
                <a:spcPts val="0"/>
              </a:spcBef>
              <a:spcAft>
                <a:spcPts val="0"/>
              </a:spcAft>
              <a:buClrTx/>
              <a:buSzTx/>
              <a:buFontTx/>
              <a:buNone/>
              <a:tabLst/>
              <a:defRPr sz="1200">
                <a:solidFill>
                  <a:srgbClr val="1F4284"/>
                </a:solidFill>
                <a:latin typeface="Century Gothic" panose="020B0502020202020204" pitchFamily="34" charset="0"/>
                <a:sym typeface="Chivo"/>
              </a:defRPr>
            </a:lvl1pPr>
            <a:lvl2pPr marL="342900" indent="0">
              <a:buNone/>
              <a:defRPr/>
            </a:lvl2pPr>
            <a:lvl3pPr marL="685800" indent="0">
              <a:buNone/>
              <a:defRPr/>
            </a:lvl3pPr>
            <a:lvl4pPr marL="1028700" indent="0">
              <a:buNone/>
              <a:defRPr/>
            </a:lvl4pPr>
            <a:lvl5pPr marL="1371600" indent="0">
              <a:buNone/>
              <a:defRPr/>
            </a:lvl5pPr>
          </a:lstStyle>
          <a:p>
            <a:pPr marL="0" marR="0" lvl="0" indent="0" algn="l" defTabSz="619125" rtl="0" eaLnBrk="1" fontAlgn="auto" latinLnBrk="0" hangingPunct="1">
              <a:lnSpc>
                <a:spcPct val="100000"/>
              </a:lnSpc>
              <a:spcBef>
                <a:spcPts val="0"/>
              </a:spcBef>
              <a:spcAft>
                <a:spcPts val="0"/>
              </a:spcAft>
              <a:buClrTx/>
              <a:buSzTx/>
              <a:buFontTx/>
              <a:buNone/>
              <a:tabLst/>
              <a:defRPr sz="1600">
                <a:solidFill>
                  <a:srgbClr val="1F4284"/>
                </a:solidFill>
                <a:latin typeface="Chivo"/>
                <a:ea typeface="Chivo"/>
                <a:cs typeface="Chivo"/>
                <a:sym typeface="Chivo"/>
              </a:defRPr>
            </a:pPr>
            <a:r>
              <a:rPr kumimoji="0" lang="nl-NL" sz="900" b="0" i="0" u="none" strike="noStrike" kern="1200" cap="none" spc="0" normalizeH="0" baseline="0" noProof="0" dirty="0">
                <a:ln>
                  <a:noFill/>
                </a:ln>
                <a:solidFill>
                  <a:srgbClr val="1F4284"/>
                </a:solidFill>
                <a:effectLst/>
                <a:uLnTx/>
                <a:uFillTx/>
                <a:latin typeface="Century Gothic" panose="020B0502020202020204" pitchFamily="34" charset="0"/>
                <a:sym typeface="Chivo"/>
              </a:rPr>
              <a:t>Vul hier de titel van de presentatie in</a:t>
            </a:r>
            <a:endParaRPr kumimoji="0" lang="nl-NL" sz="900" b="0" i="0" u="none" strike="noStrike" kern="1200" cap="none" spc="0" normalizeH="0" baseline="0" noProof="0" dirty="0">
              <a:ln>
                <a:noFill/>
              </a:ln>
              <a:solidFill>
                <a:srgbClr val="1F4284"/>
              </a:solidFill>
              <a:effectLst/>
              <a:uLnTx/>
              <a:uFillTx/>
              <a:latin typeface="Century Gothic" panose="020B0502020202020204" pitchFamily="34" charset="0"/>
              <a:ea typeface="Chivo Light"/>
              <a:cs typeface="Chivo Light"/>
              <a:sym typeface="Chivo Light"/>
            </a:endParaRPr>
          </a:p>
        </p:txBody>
      </p:sp>
      <p:sp>
        <p:nvSpPr>
          <p:cNvPr id="8" name="Tijdelijke aanduiding voor tekst 18">
            <a:extLst>
              <a:ext uri="{FF2B5EF4-FFF2-40B4-BE49-F238E27FC236}">
                <a16:creationId xmlns:a16="http://schemas.microsoft.com/office/drawing/2014/main" id="{D1D09730-DB34-40A6-8A21-F9965799B698}"/>
              </a:ext>
            </a:extLst>
          </p:cNvPr>
          <p:cNvSpPr>
            <a:spLocks noGrp="1"/>
          </p:cNvSpPr>
          <p:nvPr>
            <p:ph type="body" sz="quarter" idx="14" hasCustomPrompt="1"/>
          </p:nvPr>
        </p:nvSpPr>
        <p:spPr>
          <a:xfrm>
            <a:off x="539999" y="1678539"/>
            <a:ext cx="3838038" cy="3458035"/>
          </a:xfrm>
          <a:prstGeom prst="rect">
            <a:avLst/>
          </a:prstGeom>
        </p:spPr>
        <p:txBody>
          <a:bodyPr lIns="0" tIns="0" rIns="0" bIns="0"/>
          <a:lstStyle>
            <a:lvl1pPr marL="0" indent="0">
              <a:buClr>
                <a:srgbClr val="1F4284"/>
              </a:buClr>
              <a:buFont typeface="Arial" panose="020B0604020202020204" pitchFamily="34" charset="0"/>
              <a:buNone/>
              <a:defRPr sz="1200" b="0">
                <a:solidFill>
                  <a:srgbClr val="1F4284"/>
                </a:solidFill>
                <a:latin typeface="Century Gothic" panose="020B0502020202020204" pitchFamily="34" charset="0"/>
              </a:defRPr>
            </a:lvl1pPr>
            <a:lvl2pPr>
              <a:buClr>
                <a:srgbClr val="1F4284"/>
              </a:buClr>
              <a:defRPr>
                <a:solidFill>
                  <a:srgbClr val="1F4284"/>
                </a:solidFill>
              </a:defRPr>
            </a:lvl2pPr>
          </a:lstStyle>
          <a:p>
            <a:pPr lvl="0"/>
            <a:r>
              <a:rPr lang="nl-NL" dirty="0"/>
              <a:t>Tekst</a:t>
            </a:r>
          </a:p>
        </p:txBody>
      </p:sp>
      <p:sp>
        <p:nvSpPr>
          <p:cNvPr id="13" name="Tijdelijke aanduiding voor tekst 18">
            <a:extLst>
              <a:ext uri="{FF2B5EF4-FFF2-40B4-BE49-F238E27FC236}">
                <a16:creationId xmlns:a16="http://schemas.microsoft.com/office/drawing/2014/main" id="{05CEE087-BEDE-406B-A418-E9145C27BBD3}"/>
              </a:ext>
            </a:extLst>
          </p:cNvPr>
          <p:cNvSpPr>
            <a:spLocks noGrp="1"/>
          </p:cNvSpPr>
          <p:nvPr>
            <p:ph type="body" sz="quarter" idx="17" hasCustomPrompt="1"/>
          </p:nvPr>
        </p:nvSpPr>
        <p:spPr>
          <a:xfrm>
            <a:off x="540000" y="720001"/>
            <a:ext cx="5898122" cy="731113"/>
          </a:xfrm>
          <a:prstGeom prst="rect">
            <a:avLst/>
          </a:prstGeom>
        </p:spPr>
        <p:txBody>
          <a:bodyPr lIns="0" tIns="0" rIns="0" bIns="0"/>
          <a:lstStyle>
            <a:lvl1pPr marL="0" indent="0">
              <a:buNone/>
              <a:defRPr sz="1500" b="1">
                <a:solidFill>
                  <a:srgbClr val="1F4284"/>
                </a:solidFill>
                <a:latin typeface="Century Gothic" panose="020B0502020202020204" pitchFamily="34" charset="0"/>
              </a:defRPr>
            </a:lvl1pPr>
          </a:lstStyle>
          <a:p>
            <a:pPr lvl="0"/>
            <a:r>
              <a:rPr lang="nl-NL" dirty="0"/>
              <a:t>SLIDE TITEL</a:t>
            </a:r>
          </a:p>
        </p:txBody>
      </p:sp>
    </p:spTree>
    <p:extLst>
      <p:ext uri="{BB962C8B-B14F-4D97-AF65-F5344CB8AC3E}">
        <p14:creationId xmlns:p14="http://schemas.microsoft.com/office/powerpoint/2010/main" val="36074651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userDrawn="1"/>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 id="2147483679" r:id="rId6"/>
  </p:sldLayoutIdLst>
  <p:hf sldNum="0" hdr="0" ftr="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4.0/deed.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shop.iknl.nl/kankerzorg-in-beeld-uitgezaaide-kanker-in-beeld.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pallialine.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FF436-834C-4223-9D99-89707CD3F338}"/>
              </a:ext>
            </a:extLst>
          </p:cNvPr>
          <p:cNvSpPr>
            <a:spLocks noGrp="1"/>
          </p:cNvSpPr>
          <p:nvPr>
            <p:ph type="ctrTitle"/>
          </p:nvPr>
        </p:nvSpPr>
        <p:spPr/>
        <p:txBody>
          <a:bodyPr/>
          <a:lstStyle/>
          <a:p>
            <a:r>
              <a:rPr lang="nl-NL">
                <a:cs typeface="Arial"/>
              </a:rPr>
              <a:t>Disclaimer</a:t>
            </a:r>
            <a:endParaRPr lang="nl-NL"/>
          </a:p>
        </p:txBody>
      </p:sp>
      <p:sp>
        <p:nvSpPr>
          <p:cNvPr id="3" name="Ondertitel 2">
            <a:extLst>
              <a:ext uri="{FF2B5EF4-FFF2-40B4-BE49-F238E27FC236}">
                <a16:creationId xmlns:a16="http://schemas.microsoft.com/office/drawing/2014/main" id="{33A552D5-7611-4B11-864B-74264FBC5C3D}"/>
              </a:ext>
            </a:extLst>
          </p:cNvPr>
          <p:cNvSpPr>
            <a:spLocks noGrp="1"/>
          </p:cNvSpPr>
          <p:nvPr>
            <p:ph type="subTitle" idx="1"/>
          </p:nvPr>
        </p:nvSpPr>
        <p:spPr>
          <a:xfrm>
            <a:off x="473795" y="2469439"/>
            <a:ext cx="7986858" cy="3531311"/>
          </a:xfrm>
        </p:spPr>
        <p:txBody>
          <a:bodyPr/>
          <a:lstStyle/>
          <a:p>
            <a:pPr>
              <a:lnSpc>
                <a:spcPts val="3500"/>
              </a:lnSpc>
            </a:pPr>
            <a:r>
              <a:rPr lang="nl-NL" sz="1800" dirty="0"/>
              <a:t>IKNL is eigenaar van alle intellectuele eigendomsrechten op de PowerPointpresentaties als onderdeel van de b-learning palliatieve zorg, inclusief het daarop vermelde logo van IKNL. IKNL en MSD aanvaarden geen aansprakelijkheid voor eventuele onjuistheden en/of onvolledigheden in de inhoud van het lesmateriaal. </a:t>
            </a:r>
            <a:endParaRPr lang="nl-NL">
              <a:solidFill>
                <a:srgbClr val="FFFFFF"/>
              </a:solidFill>
              <a:cs typeface="Arial"/>
            </a:endParaRPr>
          </a:p>
          <a:p>
            <a:pPr>
              <a:lnSpc>
                <a:spcPts val="3500"/>
              </a:lnSpc>
            </a:pPr>
            <a:endParaRPr lang="nl-NL" sz="2400" dirty="0">
              <a:solidFill>
                <a:srgbClr val="FFFFFF"/>
              </a:solidFill>
              <a:cs typeface="Arial"/>
            </a:endParaRPr>
          </a:p>
          <a:p>
            <a:pPr>
              <a:lnSpc>
                <a:spcPts val="3500"/>
              </a:lnSpc>
            </a:pPr>
            <a:r>
              <a:rPr lang="nl-NL" sz="2400" dirty="0">
                <a:solidFill>
                  <a:srgbClr val="FFFFFF"/>
                </a:solidFill>
                <a:cs typeface="Arial"/>
              </a:rPr>
              <a:t>Licentie</a:t>
            </a:r>
            <a:r>
              <a:rPr lang="nl-NL" dirty="0">
                <a:solidFill>
                  <a:srgbClr val="FFFFFF"/>
                </a:solidFill>
                <a:cs typeface="Arial"/>
              </a:rPr>
              <a:t>: </a:t>
            </a:r>
            <a:endParaRPr lang="nl-NL" dirty="0">
              <a:cs typeface="Arial"/>
            </a:endParaRPr>
          </a:p>
          <a:p>
            <a:pPr lvl="0"/>
            <a:r>
              <a:rPr lang="nl-NL" dirty="0">
                <a:solidFill>
                  <a:srgbClr val="FFFFFF"/>
                </a:solidFill>
                <a:cs typeface="Arial"/>
                <a:hlinkClick r:id="rId3">
                  <a:extLst>
                    <a:ext uri="{A12FA001-AC4F-418D-AE19-62706E023703}">
                      <ahyp:hlinkClr xmlns:ahyp="http://schemas.microsoft.com/office/drawing/2018/hyperlinkcolor" val="tx"/>
                    </a:ext>
                  </a:extLst>
                </a:hlinkClick>
              </a:rPr>
              <a:t>Creative Commons:BY-NC-SA</a:t>
            </a:r>
            <a:r>
              <a:rPr lang="nl-NL" dirty="0">
                <a:solidFill>
                  <a:srgbClr val="FFFFFF"/>
                </a:solidFill>
                <a:cs typeface="Arial"/>
              </a:rPr>
              <a:t>  </a:t>
            </a:r>
            <a:endParaRPr lang="nl-NL" sz="1800" dirty="0">
              <a:cs typeface="Arial"/>
            </a:endParaRPr>
          </a:p>
          <a:p>
            <a:endParaRPr lang="nl-NL" dirty="0">
              <a:cs typeface="Arial"/>
            </a:endParaRPr>
          </a:p>
        </p:txBody>
      </p:sp>
      <p:sp>
        <p:nvSpPr>
          <p:cNvPr id="4" name="Tijdelijke aanduiding voor tekst 3">
            <a:extLst>
              <a:ext uri="{FF2B5EF4-FFF2-40B4-BE49-F238E27FC236}">
                <a16:creationId xmlns:a16="http://schemas.microsoft.com/office/drawing/2014/main" id="{DF717C44-878B-4C91-8217-BCC26747B29D}"/>
              </a:ext>
            </a:extLst>
          </p:cNvPr>
          <p:cNvSpPr>
            <a:spLocks noGrp="1"/>
          </p:cNvSpPr>
          <p:nvPr>
            <p:ph type="body" sz="quarter" idx="10"/>
          </p:nvPr>
        </p:nvSpPr>
        <p:spPr/>
        <p:txBody>
          <a:bodyPr/>
          <a:lstStyle/>
          <a:p>
            <a:endParaRPr lang="nl-NL"/>
          </a:p>
        </p:txBody>
      </p:sp>
      <p:pic>
        <p:nvPicPr>
          <p:cNvPr id="6" name="Afbeelding 5">
            <a:extLst>
              <a:ext uri="{FF2B5EF4-FFF2-40B4-BE49-F238E27FC236}">
                <a16:creationId xmlns:a16="http://schemas.microsoft.com/office/drawing/2014/main" id="{5C0C3478-8773-489F-BC45-8EDFDD9A36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2900" y="5650780"/>
            <a:ext cx="838200" cy="295275"/>
          </a:xfrm>
          <a:prstGeom prst="rect">
            <a:avLst/>
          </a:prstGeom>
        </p:spPr>
      </p:pic>
    </p:spTree>
    <p:extLst>
      <p:ext uri="{BB962C8B-B14F-4D97-AF65-F5344CB8AC3E}">
        <p14:creationId xmlns:p14="http://schemas.microsoft.com/office/powerpoint/2010/main" val="439105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9E5FF-B018-4249-AF55-94CDC6FE556F}"/>
              </a:ext>
            </a:extLst>
          </p:cNvPr>
          <p:cNvSpPr>
            <a:spLocks noGrp="1"/>
          </p:cNvSpPr>
          <p:nvPr>
            <p:ph type="title"/>
          </p:nvPr>
        </p:nvSpPr>
        <p:spPr/>
        <p:txBody>
          <a:bodyPr/>
          <a:lstStyle/>
          <a:p>
            <a:r>
              <a:rPr lang="nl-NL"/>
              <a:t>Lastige consulten – reflectievraag </a:t>
            </a:r>
          </a:p>
        </p:txBody>
      </p:sp>
      <p:sp>
        <p:nvSpPr>
          <p:cNvPr id="3" name="Tijdelijke aanduiding voor inhoud 2">
            <a:extLst>
              <a:ext uri="{FF2B5EF4-FFF2-40B4-BE49-F238E27FC236}">
                <a16:creationId xmlns:a16="http://schemas.microsoft.com/office/drawing/2014/main" id="{18584C36-6B50-4F31-92E9-B87AD3F67A01}"/>
              </a:ext>
            </a:extLst>
          </p:cNvPr>
          <p:cNvSpPr>
            <a:spLocks noGrp="1"/>
          </p:cNvSpPr>
          <p:nvPr>
            <p:ph idx="1"/>
          </p:nvPr>
        </p:nvSpPr>
        <p:spPr/>
        <p:txBody>
          <a:bodyPr/>
          <a:lstStyle/>
          <a:p>
            <a:pPr marL="143510" indent="-179705"/>
            <a:r>
              <a:rPr lang="nl-NL" dirty="0"/>
              <a:t>Reflectievraag onderdeel ‘De arts-patiëntrelatie in zwaar weer’ over lastige consulten</a:t>
            </a:r>
          </a:p>
          <a:p>
            <a:pPr marL="423545" lvl="1" indent="-251460">
              <a:lnSpc>
                <a:spcPts val="4000"/>
              </a:lnSpc>
              <a:spcBef>
                <a:spcPts val="1200"/>
              </a:spcBef>
            </a:pPr>
            <a:r>
              <a:rPr lang="nl-NL" dirty="0"/>
              <a:t>Wat zijn voor jou lastige consulten?</a:t>
            </a:r>
            <a:endParaRPr lang="nl-NL" dirty="0">
              <a:cs typeface="Arial"/>
            </a:endParaRPr>
          </a:p>
          <a:p>
            <a:pPr marL="423545" lvl="1" indent="-251460">
              <a:lnSpc>
                <a:spcPts val="4000"/>
              </a:lnSpc>
            </a:pPr>
            <a:r>
              <a:rPr lang="nl-NL" dirty="0"/>
              <a:t>Hoe was de arts-patiëntrelatie hierbij?</a:t>
            </a:r>
            <a:endParaRPr lang="nl-NL" dirty="0">
              <a:cs typeface="Arial"/>
            </a:endParaRPr>
          </a:p>
          <a:p>
            <a:pPr marL="423545" lvl="1" indent="-251460">
              <a:lnSpc>
                <a:spcPts val="4000"/>
              </a:lnSpc>
            </a:pPr>
            <a:r>
              <a:rPr lang="nl-NL" dirty="0"/>
              <a:t>Was je hierover tevreden?</a:t>
            </a:r>
            <a:endParaRPr lang="nl-NL" dirty="0">
              <a:cs typeface="Arial"/>
            </a:endParaRPr>
          </a:p>
          <a:p>
            <a:pPr marL="423545" lvl="1" indent="-251460">
              <a:lnSpc>
                <a:spcPts val="4000"/>
              </a:lnSpc>
            </a:pPr>
            <a:r>
              <a:rPr lang="nl-NL" dirty="0"/>
              <a:t>Of had het bij nader inzien anders gekund? Zo ja, hoe zou je het nu anders doen?</a:t>
            </a:r>
            <a:endParaRPr lang="nl-NL" dirty="0">
              <a:cs typeface="Arial"/>
            </a:endParaRPr>
          </a:p>
          <a:p>
            <a:pPr marL="143510" indent="-179705"/>
            <a:endParaRPr lang="nl-NL" dirty="0">
              <a:cs typeface="Arial"/>
            </a:endParaRPr>
          </a:p>
        </p:txBody>
      </p:sp>
    </p:spTree>
    <p:extLst>
      <p:ext uri="{BB962C8B-B14F-4D97-AF65-F5344CB8AC3E}">
        <p14:creationId xmlns:p14="http://schemas.microsoft.com/office/powerpoint/2010/main" val="1609964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636D-483C-4AD1-A660-26C17E4C3918}"/>
              </a:ext>
            </a:extLst>
          </p:cNvPr>
          <p:cNvSpPr>
            <a:spLocks noGrp="1"/>
          </p:cNvSpPr>
          <p:nvPr>
            <p:ph type="title"/>
          </p:nvPr>
        </p:nvSpPr>
        <p:spPr/>
        <p:txBody>
          <a:bodyPr/>
          <a:lstStyle/>
          <a:p>
            <a:r>
              <a:rPr lang="nl-NL"/>
              <a:t>Lastige consulten – reflectievraag </a:t>
            </a:r>
          </a:p>
        </p:txBody>
      </p:sp>
      <p:sp>
        <p:nvSpPr>
          <p:cNvPr id="3" name="Tijdelijke aanduiding voor inhoud 2">
            <a:extLst>
              <a:ext uri="{FF2B5EF4-FFF2-40B4-BE49-F238E27FC236}">
                <a16:creationId xmlns:a16="http://schemas.microsoft.com/office/drawing/2014/main" id="{A89F9EBC-ED21-4795-B1E0-FFE18D1A96D1}"/>
              </a:ext>
            </a:extLst>
          </p:cNvPr>
          <p:cNvSpPr>
            <a:spLocks noGrp="1"/>
          </p:cNvSpPr>
          <p:nvPr>
            <p:ph idx="1"/>
          </p:nvPr>
        </p:nvSpPr>
        <p:spPr>
          <a:xfrm>
            <a:off x="292821" y="1625879"/>
            <a:ext cx="8156911" cy="4462463"/>
          </a:xfrm>
        </p:spPr>
        <p:txBody>
          <a:bodyPr/>
          <a:lstStyle/>
          <a:p>
            <a:pPr marL="143510" indent="-179705"/>
            <a:r>
              <a:rPr lang="nl-NL" dirty="0"/>
              <a:t>Reflectievraag onderdeel: ‘Wat maakt patiënten moeilijk?’</a:t>
            </a:r>
          </a:p>
          <a:p>
            <a:pPr marL="342900" lvl="0" indent="-342900">
              <a:lnSpc>
                <a:spcPts val="4000"/>
              </a:lnSpc>
              <a:buFontTx/>
              <a:buChar char="-"/>
            </a:pPr>
            <a:endParaRPr lang="nl-NL" dirty="0"/>
          </a:p>
          <a:p>
            <a:pPr marL="342900" lvl="0" indent="-342900">
              <a:lnSpc>
                <a:spcPts val="4000"/>
              </a:lnSpc>
              <a:buFontTx/>
              <a:buChar char="-"/>
            </a:pPr>
            <a:r>
              <a:rPr lang="nl-NL" dirty="0"/>
              <a:t>Heb je een bepaalde strategie bij consulten met patiënten die je moeilijk vindt in omgang om deze in goede banen te leiden? </a:t>
            </a:r>
          </a:p>
          <a:p>
            <a:pPr marL="0" lvl="0" indent="0">
              <a:lnSpc>
                <a:spcPts val="4000"/>
              </a:lnSpc>
              <a:buNone/>
            </a:pPr>
            <a:endParaRPr lang="nl-NL" dirty="0"/>
          </a:p>
          <a:p>
            <a:pPr marL="342900" lvl="0" indent="-342900">
              <a:lnSpc>
                <a:spcPts val="4000"/>
              </a:lnSpc>
              <a:buFontTx/>
              <a:buChar char="-"/>
            </a:pPr>
            <a:r>
              <a:rPr lang="nl-NL" dirty="0"/>
              <a:t>Hoe doe je dit bij je volgende consult met dezelfde patiënt?</a:t>
            </a:r>
          </a:p>
          <a:p>
            <a:pPr marL="0" indent="0">
              <a:buNone/>
            </a:pPr>
            <a:endParaRPr lang="nl-NL" dirty="0"/>
          </a:p>
        </p:txBody>
      </p:sp>
    </p:spTree>
    <p:extLst>
      <p:ext uri="{BB962C8B-B14F-4D97-AF65-F5344CB8AC3E}">
        <p14:creationId xmlns:p14="http://schemas.microsoft.com/office/powerpoint/2010/main" val="2941804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4E9E22-2845-4231-A181-7FCF296DDE6E}"/>
              </a:ext>
            </a:extLst>
          </p:cNvPr>
          <p:cNvSpPr>
            <a:spLocks noGrp="1"/>
          </p:cNvSpPr>
          <p:nvPr>
            <p:ph type="title"/>
          </p:nvPr>
        </p:nvSpPr>
        <p:spPr/>
        <p:txBody>
          <a:bodyPr/>
          <a:lstStyle/>
          <a:p>
            <a:r>
              <a:rPr lang="nl-NL"/>
              <a:t>Lastige consulten – casus Frank en Marja</a:t>
            </a:r>
          </a:p>
        </p:txBody>
      </p:sp>
      <p:sp>
        <p:nvSpPr>
          <p:cNvPr id="3" name="Tijdelijke aanduiding voor inhoud 2">
            <a:extLst>
              <a:ext uri="{FF2B5EF4-FFF2-40B4-BE49-F238E27FC236}">
                <a16:creationId xmlns:a16="http://schemas.microsoft.com/office/drawing/2014/main" id="{EDEBCE06-7723-485E-85AB-9141D0AC6D5A}"/>
              </a:ext>
            </a:extLst>
          </p:cNvPr>
          <p:cNvSpPr>
            <a:spLocks noGrp="1"/>
          </p:cNvSpPr>
          <p:nvPr>
            <p:ph idx="1"/>
          </p:nvPr>
        </p:nvSpPr>
        <p:spPr>
          <a:xfrm>
            <a:off x="292822" y="1625879"/>
            <a:ext cx="8279678" cy="4596370"/>
          </a:xfrm>
        </p:spPr>
        <p:txBody>
          <a:bodyPr/>
          <a:lstStyle/>
          <a:p>
            <a:pPr marL="143510" indent="-179705"/>
            <a:r>
              <a:rPr lang="nl-NL" sz="2000" dirty="0"/>
              <a:t>Frank 52 jaar, is getrouwd met Marja 50 jaar. Samen hebben ze drie uitwonende volwassen kinderen, twee kleinkinderen zijn op komst.</a:t>
            </a:r>
            <a:endParaRPr lang="nl-NL" dirty="0"/>
          </a:p>
          <a:p>
            <a:pPr marL="423545" lvl="1" indent="-251460"/>
            <a:r>
              <a:rPr lang="nl-NL" sz="2000" dirty="0"/>
              <a:t>Frank is een </a:t>
            </a:r>
            <a:r>
              <a:rPr lang="nl-NL" sz="2000" dirty="0">
                <a:solidFill>
                  <a:schemeClr val="tx1">
                    <a:lumMod val="50000"/>
                  </a:schemeClr>
                </a:solidFill>
              </a:rPr>
              <a:t>l</a:t>
            </a:r>
            <a:r>
              <a:rPr lang="nl-NL" sz="2000" dirty="0">
                <a:solidFill>
                  <a:srgbClr val="11B5E9"/>
                </a:solidFill>
              </a:rPr>
              <a:t>evensgenieter</a:t>
            </a:r>
            <a:r>
              <a:rPr lang="nl-NL" sz="2000" dirty="0"/>
              <a:t>. Sinds een half jaar heeft hij een </a:t>
            </a:r>
            <a:r>
              <a:rPr lang="nl-NL" sz="2000" dirty="0">
                <a:solidFill>
                  <a:srgbClr val="11B5E9"/>
                </a:solidFill>
              </a:rPr>
              <a:t>symptomatisch </a:t>
            </a:r>
            <a:r>
              <a:rPr lang="nl-NL" sz="2000" dirty="0" err="1">
                <a:solidFill>
                  <a:srgbClr val="11B5E9"/>
                </a:solidFill>
              </a:rPr>
              <a:t>loco-regionaal</a:t>
            </a:r>
            <a:r>
              <a:rPr lang="nl-NL" sz="2000" dirty="0">
                <a:solidFill>
                  <a:srgbClr val="11B5E9"/>
                </a:solidFill>
              </a:rPr>
              <a:t> gemetastaseerd pancreascarcinoom</a:t>
            </a:r>
            <a:r>
              <a:rPr lang="nl-NL" sz="2000" dirty="0"/>
              <a:t>. Hiervoor gebruikt hij medicijnen: </a:t>
            </a:r>
            <a:r>
              <a:rPr lang="nl-NL" sz="2000" dirty="0" err="1"/>
              <a:t>pregabaline</a:t>
            </a:r>
            <a:r>
              <a:rPr lang="nl-NL" sz="2000" dirty="0"/>
              <a:t> en morfine.</a:t>
            </a:r>
            <a:endParaRPr lang="nl-NL" sz="2000" dirty="0">
              <a:cs typeface="Arial"/>
            </a:endParaRPr>
          </a:p>
          <a:p>
            <a:pPr marL="423545" lvl="1" indent="-251460"/>
            <a:r>
              <a:rPr lang="nl-NL" sz="2000" dirty="0"/>
              <a:t>Frank wil </a:t>
            </a:r>
            <a:r>
              <a:rPr lang="nl-NL" sz="2000" dirty="0">
                <a:solidFill>
                  <a:srgbClr val="11B5E9"/>
                </a:solidFill>
              </a:rPr>
              <a:t>niets weten van zijn slechte situatie</a:t>
            </a:r>
            <a:r>
              <a:rPr lang="nl-NL" sz="2000" dirty="0"/>
              <a:t>, hij ‘poetst alles weg’ en vindt: ‘het gaat zoals het gaat’.</a:t>
            </a:r>
            <a:endParaRPr lang="nl-NL" sz="2000" dirty="0">
              <a:cs typeface="Arial"/>
            </a:endParaRPr>
          </a:p>
          <a:p>
            <a:pPr marL="423545" lvl="1" indent="-251460"/>
            <a:r>
              <a:rPr lang="nl-NL" sz="2000" dirty="0">
                <a:solidFill>
                  <a:schemeClr val="tx2"/>
                </a:solidFill>
              </a:rPr>
              <a:t>Marja</a:t>
            </a:r>
            <a:r>
              <a:rPr lang="nl-NL" sz="2000" dirty="0">
                <a:solidFill>
                  <a:srgbClr val="11B5E9"/>
                </a:solidFill>
              </a:rPr>
              <a:t> loopt vast</a:t>
            </a:r>
            <a:r>
              <a:rPr lang="nl-NL" sz="2000" dirty="0"/>
              <a:t>, zij voelt zich gegijzeld in deze situatie.</a:t>
            </a:r>
            <a:endParaRPr lang="nl-NL" sz="2000" dirty="0">
              <a:cs typeface="Arial"/>
            </a:endParaRPr>
          </a:p>
          <a:p>
            <a:pPr marL="423545" lvl="1" indent="-251460"/>
            <a:r>
              <a:rPr lang="nl-NL" sz="2000" dirty="0"/>
              <a:t>De </a:t>
            </a:r>
            <a:r>
              <a:rPr lang="nl-NL" sz="2000" dirty="0">
                <a:solidFill>
                  <a:srgbClr val="11B5E9"/>
                </a:solidFill>
              </a:rPr>
              <a:t>kinderen maken zich zorgen </a:t>
            </a:r>
            <a:r>
              <a:rPr lang="nl-NL" sz="2000" dirty="0"/>
              <a:t>over de situatie en vragen een gesprek (consult) aan.</a:t>
            </a:r>
            <a:endParaRPr lang="nl-NL" sz="2000" dirty="0">
              <a:cs typeface="Arial"/>
            </a:endParaRPr>
          </a:p>
          <a:p>
            <a:pPr marL="143510" indent="-179705"/>
            <a:endParaRPr lang="nl-NL" dirty="0">
              <a:cs typeface="Arial"/>
            </a:endParaRPr>
          </a:p>
        </p:txBody>
      </p:sp>
    </p:spTree>
    <p:extLst>
      <p:ext uri="{BB962C8B-B14F-4D97-AF65-F5344CB8AC3E}">
        <p14:creationId xmlns:p14="http://schemas.microsoft.com/office/powerpoint/2010/main" val="1314075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A072B-F382-4ECD-9810-1BE250F056CB}"/>
              </a:ext>
            </a:extLst>
          </p:cNvPr>
          <p:cNvSpPr>
            <a:spLocks noGrp="1"/>
          </p:cNvSpPr>
          <p:nvPr>
            <p:ph type="title"/>
          </p:nvPr>
        </p:nvSpPr>
        <p:spPr>
          <a:xfrm>
            <a:off x="471343" y="261940"/>
            <a:ext cx="6074930" cy="755650"/>
          </a:xfrm>
        </p:spPr>
        <p:txBody>
          <a:bodyPr/>
          <a:lstStyle/>
          <a:p>
            <a:r>
              <a:rPr lang="nl-NL" dirty="0"/>
              <a:t>Lastige consulten  </a:t>
            </a:r>
            <a:br>
              <a:rPr lang="nl-NL" dirty="0"/>
            </a:br>
            <a:r>
              <a:rPr lang="nl-NL" dirty="0"/>
              <a:t>– rollenspel casus moeilijke patiënt</a:t>
            </a:r>
          </a:p>
        </p:txBody>
      </p:sp>
      <p:sp>
        <p:nvSpPr>
          <p:cNvPr id="3" name="Tijdelijke aanduiding voor inhoud 2">
            <a:extLst>
              <a:ext uri="{FF2B5EF4-FFF2-40B4-BE49-F238E27FC236}">
                <a16:creationId xmlns:a16="http://schemas.microsoft.com/office/drawing/2014/main" id="{E5C11B43-6E19-4549-8797-1B2D4F9270CA}"/>
              </a:ext>
            </a:extLst>
          </p:cNvPr>
          <p:cNvSpPr>
            <a:spLocks noGrp="1"/>
          </p:cNvSpPr>
          <p:nvPr>
            <p:ph idx="1"/>
          </p:nvPr>
        </p:nvSpPr>
        <p:spPr>
          <a:xfrm>
            <a:off x="292822" y="1625879"/>
            <a:ext cx="7987578" cy="4462463"/>
          </a:xfrm>
        </p:spPr>
        <p:txBody>
          <a:bodyPr/>
          <a:lstStyle/>
          <a:p>
            <a:pPr marL="0" lvl="0" indent="0">
              <a:buNone/>
            </a:pPr>
            <a:r>
              <a:rPr lang="nl-NL" dirty="0"/>
              <a:t>Werkwijze rollenspel </a:t>
            </a:r>
            <a:r>
              <a:rPr lang="nl-NL" sz="1800" dirty="0"/>
              <a:t>casus deelnemer of casus Frank en Marja</a:t>
            </a:r>
          </a:p>
          <a:p>
            <a:pPr marL="342900" indent="-342900">
              <a:lnSpc>
                <a:spcPts val="3000"/>
              </a:lnSpc>
            </a:pPr>
            <a:r>
              <a:rPr lang="nl-NL" sz="2000" dirty="0"/>
              <a:t>Een van de deelnemers is de arts, een tweede kan de rol van verpleegkundige spelen.</a:t>
            </a:r>
            <a:endParaRPr lang="nl-NL" sz="2000" dirty="0">
              <a:cs typeface="Arial"/>
            </a:endParaRPr>
          </a:p>
          <a:p>
            <a:pPr marL="342900" lvl="0" indent="-342900">
              <a:lnSpc>
                <a:spcPts val="3000"/>
              </a:lnSpc>
            </a:pPr>
            <a:r>
              <a:rPr lang="nl-NL" sz="2000" dirty="0"/>
              <a:t>Een acteur is patiënt, de tweede acteur is de naaste van de patiënt. </a:t>
            </a:r>
          </a:p>
          <a:p>
            <a:pPr marL="0" lvl="0" indent="0">
              <a:lnSpc>
                <a:spcPts val="3000"/>
              </a:lnSpc>
              <a:buNone/>
            </a:pPr>
            <a:endParaRPr lang="nl-NL" sz="2000" dirty="0"/>
          </a:p>
          <a:p>
            <a:pPr marL="0" indent="0">
              <a:lnSpc>
                <a:spcPts val="3000"/>
              </a:lnSpc>
              <a:buNone/>
            </a:pPr>
            <a:r>
              <a:rPr lang="nl-NL" dirty="0"/>
              <a:t>Voorbereidingen bij casus (Frank en Marja)</a:t>
            </a:r>
            <a:endParaRPr lang="nl-NL" dirty="0">
              <a:cs typeface="Arial"/>
            </a:endParaRPr>
          </a:p>
          <a:p>
            <a:pPr marL="342900" lvl="0" indent="-342900">
              <a:lnSpc>
                <a:spcPts val="3000"/>
              </a:lnSpc>
            </a:pPr>
            <a:r>
              <a:rPr lang="nl-NL" sz="2000" dirty="0"/>
              <a:t>Hoe ziet je plan van aanpak er uit? </a:t>
            </a:r>
          </a:p>
          <a:p>
            <a:pPr marL="342900" lvl="0" indent="-342900">
              <a:lnSpc>
                <a:spcPts val="3000"/>
              </a:lnSpc>
            </a:pPr>
            <a:r>
              <a:rPr lang="nl-NL" sz="2000" dirty="0"/>
              <a:t>Hoe zorg je ervoor dat beiden in het gesprek voldoende aandacht krijgen?</a:t>
            </a:r>
          </a:p>
          <a:p>
            <a:pPr marL="0" lvl="0" indent="0">
              <a:lnSpc>
                <a:spcPts val="3000"/>
              </a:lnSpc>
              <a:spcBef>
                <a:spcPts val="1200"/>
              </a:spcBef>
              <a:buNone/>
            </a:pPr>
            <a:r>
              <a:rPr lang="nl-NL" dirty="0"/>
              <a:t>Spelen van het gesprek</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920682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F36B0-D1CB-4001-B870-53FE3765572F}"/>
              </a:ext>
            </a:extLst>
          </p:cNvPr>
          <p:cNvSpPr>
            <a:spLocks noGrp="1"/>
          </p:cNvSpPr>
          <p:nvPr>
            <p:ph type="title"/>
          </p:nvPr>
        </p:nvSpPr>
        <p:spPr>
          <a:xfrm>
            <a:off x="471342" y="261940"/>
            <a:ext cx="6348557" cy="755650"/>
          </a:xfrm>
        </p:spPr>
        <p:txBody>
          <a:bodyPr/>
          <a:lstStyle/>
          <a:p>
            <a:r>
              <a:rPr lang="nl-NL" dirty="0"/>
              <a:t>Lastige consulten – nabespreking rollenspel</a:t>
            </a:r>
          </a:p>
        </p:txBody>
      </p:sp>
      <p:sp>
        <p:nvSpPr>
          <p:cNvPr id="3" name="Tijdelijke aanduiding voor inhoud 2">
            <a:extLst>
              <a:ext uri="{FF2B5EF4-FFF2-40B4-BE49-F238E27FC236}">
                <a16:creationId xmlns:a16="http://schemas.microsoft.com/office/drawing/2014/main" id="{CEBEB208-6A8A-4978-96C0-FFB9105CA0DC}"/>
              </a:ext>
            </a:extLst>
          </p:cNvPr>
          <p:cNvSpPr>
            <a:spLocks noGrp="1"/>
          </p:cNvSpPr>
          <p:nvPr>
            <p:ph idx="1"/>
          </p:nvPr>
        </p:nvSpPr>
        <p:spPr/>
        <p:txBody>
          <a:bodyPr/>
          <a:lstStyle/>
          <a:p>
            <a:pPr marL="143510" lvl="0" indent="-179705"/>
            <a:r>
              <a:rPr lang="nl-NL"/>
              <a:t>Bespreking rollenspel</a:t>
            </a:r>
          </a:p>
          <a:p>
            <a:pPr marL="423545" lvl="1" indent="-251460"/>
            <a:r>
              <a:rPr lang="nl-NL"/>
              <a:t>Reactie spelers (arts en verpleegkundige)</a:t>
            </a:r>
            <a:endParaRPr lang="nl-NL">
              <a:cs typeface="Arial"/>
            </a:endParaRPr>
          </a:p>
          <a:p>
            <a:pPr marL="423545" lvl="1" indent="-251460"/>
            <a:r>
              <a:rPr lang="nl-NL"/>
              <a:t>Handelde je zoals je dit in de praktijk ook doet?</a:t>
            </a:r>
            <a:endParaRPr lang="nl-NL">
              <a:cs typeface="Arial"/>
            </a:endParaRPr>
          </a:p>
          <a:p>
            <a:pPr marL="423545" lvl="1" indent="-251460"/>
            <a:r>
              <a:rPr lang="nl-NL"/>
              <a:t>Ervaring van de patiënt en naaste (acteurs)?</a:t>
            </a:r>
            <a:endParaRPr lang="nl-NL">
              <a:cs typeface="Arial"/>
            </a:endParaRPr>
          </a:p>
          <a:p>
            <a:pPr marL="423545" lvl="1" indent="-251460"/>
            <a:r>
              <a:rPr lang="nl-NL"/>
              <a:t>Wat hebben de observanten gezien?</a:t>
            </a:r>
            <a:endParaRPr lang="nl-NL">
              <a:cs typeface="Arial"/>
            </a:endParaRPr>
          </a:p>
          <a:p>
            <a:pPr marL="171450" lvl="1" indent="0">
              <a:buNone/>
            </a:pPr>
            <a:endParaRPr lang="nl-NL">
              <a:cs typeface="Arial"/>
            </a:endParaRPr>
          </a:p>
          <a:p>
            <a:pPr marL="143510" lvl="1" indent="-179705">
              <a:buFont typeface="Arial" panose="020B0604020202020204" pitchFamily="34" charset="0"/>
              <a:buChar char="•"/>
            </a:pPr>
            <a:r>
              <a:rPr lang="nl-NL"/>
              <a:t>Ter afsluiting</a:t>
            </a:r>
            <a:endParaRPr lang="nl-NL">
              <a:cs typeface="Arial"/>
            </a:endParaRPr>
          </a:p>
          <a:p>
            <a:pPr marL="423545" lvl="1" indent="-251460"/>
            <a:r>
              <a:rPr lang="nl-NL"/>
              <a:t>Bedenk een tip/handvat voor de spelers en/of voor jezelf naar aanleiding van de casus. </a:t>
            </a:r>
            <a:endParaRPr lang="nl-NL">
              <a:cs typeface="Arial"/>
            </a:endParaRPr>
          </a:p>
          <a:p>
            <a:pPr marL="143510" indent="-179705"/>
            <a:endParaRPr lang="nl-NL">
              <a:cs typeface="Arial"/>
            </a:endParaRPr>
          </a:p>
        </p:txBody>
      </p:sp>
    </p:spTree>
    <p:extLst>
      <p:ext uri="{BB962C8B-B14F-4D97-AF65-F5344CB8AC3E}">
        <p14:creationId xmlns:p14="http://schemas.microsoft.com/office/powerpoint/2010/main" val="1153986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E16BD3-D9CF-423F-BEE4-3BF9F41597B6}"/>
              </a:ext>
            </a:extLst>
          </p:cNvPr>
          <p:cNvSpPr>
            <a:spLocks noGrp="1"/>
          </p:cNvSpPr>
          <p:nvPr>
            <p:ph type="title"/>
          </p:nvPr>
        </p:nvSpPr>
        <p:spPr/>
        <p:txBody>
          <a:bodyPr/>
          <a:lstStyle/>
          <a:p>
            <a:r>
              <a:rPr lang="nl-NL"/>
              <a:t>Lastige consulten – conclusie wat te doen</a:t>
            </a:r>
          </a:p>
        </p:txBody>
      </p:sp>
      <p:sp>
        <p:nvSpPr>
          <p:cNvPr id="3" name="Tijdelijke aanduiding voor inhoud 2">
            <a:extLst>
              <a:ext uri="{FF2B5EF4-FFF2-40B4-BE49-F238E27FC236}">
                <a16:creationId xmlns:a16="http://schemas.microsoft.com/office/drawing/2014/main" id="{A8296F46-3DB0-45AB-8812-C3108627B535}"/>
              </a:ext>
            </a:extLst>
          </p:cNvPr>
          <p:cNvSpPr>
            <a:spLocks noGrp="1"/>
          </p:cNvSpPr>
          <p:nvPr>
            <p:ph idx="1"/>
          </p:nvPr>
        </p:nvSpPr>
        <p:spPr/>
        <p:txBody>
          <a:bodyPr/>
          <a:lstStyle/>
          <a:p>
            <a:pPr lvl="0"/>
            <a:r>
              <a:rPr lang="nl-NL" dirty="0"/>
              <a:t>Conclusie </a:t>
            </a:r>
          </a:p>
          <a:p>
            <a:pPr lvl="0"/>
            <a:endParaRPr lang="nl-NL" dirty="0"/>
          </a:p>
          <a:p>
            <a:pPr marL="0" indent="0">
              <a:buNone/>
            </a:pPr>
            <a:endParaRPr lang="nl-NL" dirty="0"/>
          </a:p>
          <a:p>
            <a:endParaRPr lang="nl-NL" dirty="0"/>
          </a:p>
        </p:txBody>
      </p:sp>
    </p:spTree>
    <p:extLst>
      <p:ext uri="{BB962C8B-B14F-4D97-AF65-F5344CB8AC3E}">
        <p14:creationId xmlns:p14="http://schemas.microsoft.com/office/powerpoint/2010/main" val="2269571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DD9F69-3C58-4576-979E-1C60294CE2F3}"/>
              </a:ext>
            </a:extLst>
          </p:cNvPr>
          <p:cNvSpPr>
            <a:spLocks noGrp="1"/>
          </p:cNvSpPr>
          <p:nvPr>
            <p:ph type="ctrTitle"/>
          </p:nvPr>
        </p:nvSpPr>
        <p:spPr/>
        <p:txBody>
          <a:bodyPr/>
          <a:lstStyle/>
          <a:p>
            <a:r>
              <a:rPr lang="nl-NL"/>
              <a:t>‘Moet alles wat kan?’</a:t>
            </a:r>
          </a:p>
        </p:txBody>
      </p:sp>
      <p:sp>
        <p:nvSpPr>
          <p:cNvPr id="4" name="Tijdelijke aanduiding voor tekst 3">
            <a:extLst>
              <a:ext uri="{FF2B5EF4-FFF2-40B4-BE49-F238E27FC236}">
                <a16:creationId xmlns:a16="http://schemas.microsoft.com/office/drawing/2014/main" id="{45EF6522-D490-4489-9854-A78D4A0B1944}"/>
              </a:ext>
            </a:extLst>
          </p:cNvPr>
          <p:cNvSpPr>
            <a:spLocks noGrp="1"/>
          </p:cNvSpPr>
          <p:nvPr>
            <p:ph type="body" sz="quarter" idx="10"/>
          </p:nvPr>
        </p:nvSpPr>
        <p:spPr/>
        <p:txBody>
          <a:bodyPr/>
          <a:lstStyle/>
          <a:p>
            <a:endParaRPr lang="nl-NL"/>
          </a:p>
        </p:txBody>
      </p:sp>
      <p:pic>
        <p:nvPicPr>
          <p:cNvPr id="6" name="Afbeelding 5">
            <a:extLst>
              <a:ext uri="{FF2B5EF4-FFF2-40B4-BE49-F238E27FC236}">
                <a16:creationId xmlns:a16="http://schemas.microsoft.com/office/drawing/2014/main" id="{3D7DF74C-7D39-4E72-B81B-7C309A2DA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428" y="3449319"/>
            <a:ext cx="3534194" cy="2632674"/>
          </a:xfrm>
          <a:prstGeom prst="rect">
            <a:avLst/>
          </a:prstGeom>
        </p:spPr>
      </p:pic>
      <p:sp>
        <p:nvSpPr>
          <p:cNvPr id="3" name="Rechthoek 2">
            <a:extLst>
              <a:ext uri="{FF2B5EF4-FFF2-40B4-BE49-F238E27FC236}">
                <a16:creationId xmlns:a16="http://schemas.microsoft.com/office/drawing/2014/main" id="{C362846D-B113-44E5-BB29-057A61CFE0E3}"/>
              </a:ext>
            </a:extLst>
          </p:cNvPr>
          <p:cNvSpPr/>
          <p:nvPr/>
        </p:nvSpPr>
        <p:spPr>
          <a:xfrm>
            <a:off x="466724" y="3016996"/>
            <a:ext cx="7524000" cy="439287"/>
          </a:xfrm>
          <a:prstGeom prst="rect">
            <a:avLst/>
          </a:prstGeom>
        </p:spPr>
        <p:txBody>
          <a:bodyPr wrap="square">
            <a:spAutoFit/>
          </a:bodyPr>
          <a:lstStyle/>
          <a:p>
            <a:pPr lvl="0">
              <a:lnSpc>
                <a:spcPts val="3000"/>
              </a:lnSpc>
            </a:pPr>
            <a:r>
              <a:rPr lang="nl-NL" sz="2000" kern="0">
                <a:solidFill>
                  <a:srgbClr val="FFFFFF"/>
                </a:solidFill>
                <a:latin typeface="Arial"/>
              </a:rPr>
              <a:t>Onderdeel van de workshop Complexe omstandigheden</a:t>
            </a:r>
          </a:p>
        </p:txBody>
      </p:sp>
    </p:spTree>
    <p:extLst>
      <p:ext uri="{BB962C8B-B14F-4D97-AF65-F5344CB8AC3E}">
        <p14:creationId xmlns:p14="http://schemas.microsoft.com/office/powerpoint/2010/main" val="114636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543E6-2D30-4AE4-B8A7-C41276927C02}"/>
              </a:ext>
            </a:extLst>
          </p:cNvPr>
          <p:cNvSpPr>
            <a:spLocks noGrp="1"/>
          </p:cNvSpPr>
          <p:nvPr>
            <p:ph type="title"/>
          </p:nvPr>
        </p:nvSpPr>
        <p:spPr/>
        <p:txBody>
          <a:bodyPr/>
          <a:lstStyle/>
          <a:p>
            <a:r>
              <a:rPr lang="nl-NL"/>
              <a:t>Programma ‘Moet alles wat kan?’</a:t>
            </a:r>
          </a:p>
        </p:txBody>
      </p:sp>
      <p:sp>
        <p:nvSpPr>
          <p:cNvPr id="3" name="Tijdelijke aanduiding voor inhoud 2">
            <a:extLst>
              <a:ext uri="{FF2B5EF4-FFF2-40B4-BE49-F238E27FC236}">
                <a16:creationId xmlns:a16="http://schemas.microsoft.com/office/drawing/2014/main" id="{090B2649-FC47-4B91-AB91-3B65B38F9411}"/>
              </a:ext>
            </a:extLst>
          </p:cNvPr>
          <p:cNvSpPr>
            <a:spLocks noGrp="1"/>
          </p:cNvSpPr>
          <p:nvPr>
            <p:ph idx="1"/>
          </p:nvPr>
        </p:nvSpPr>
        <p:spPr>
          <a:xfrm>
            <a:off x="292822" y="1625879"/>
            <a:ext cx="8200842" cy="4462463"/>
          </a:xfrm>
        </p:spPr>
        <p:txBody>
          <a:bodyPr/>
          <a:lstStyle/>
          <a:p>
            <a:pPr marL="143510" indent="-179705"/>
            <a:r>
              <a:rPr lang="nl-NL" dirty="0"/>
              <a:t>Eigen casus over curatieve overbehandeling versus palliatieve onderbehandeling naar aanleiding van de reflectievraag ‘Waarom artsen voor agressieve behandelingen kiezen’</a:t>
            </a:r>
            <a:endParaRPr lang="nl-NL" dirty="0">
              <a:cs typeface="Arial"/>
            </a:endParaRPr>
          </a:p>
          <a:p>
            <a:pPr marL="423545" lvl="1" indent="-251460"/>
            <a:r>
              <a:rPr lang="nl-NL" dirty="0"/>
              <a:t>plenair bespreken </a:t>
            </a:r>
          </a:p>
          <a:p>
            <a:pPr marL="172085" lvl="1" indent="0">
              <a:buNone/>
            </a:pPr>
            <a:endParaRPr lang="nl-NL" dirty="0">
              <a:cs typeface="Arial"/>
            </a:endParaRPr>
          </a:p>
          <a:p>
            <a:pPr marL="143510" indent="-179705"/>
            <a:r>
              <a:rPr lang="nl-NL" dirty="0"/>
              <a:t>Bespreken enkele stellingen</a:t>
            </a:r>
          </a:p>
          <a:p>
            <a:pPr marL="143510" indent="-179705"/>
            <a:endParaRPr lang="nl-NL" dirty="0">
              <a:cs typeface="Arial"/>
            </a:endParaRPr>
          </a:p>
        </p:txBody>
      </p:sp>
    </p:spTree>
    <p:extLst>
      <p:ext uri="{BB962C8B-B14F-4D97-AF65-F5344CB8AC3E}">
        <p14:creationId xmlns:p14="http://schemas.microsoft.com/office/powerpoint/2010/main" val="74989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C5AA-DBB5-41CD-A680-15CCB3B54ED1}"/>
              </a:ext>
            </a:extLst>
          </p:cNvPr>
          <p:cNvSpPr>
            <a:spLocks noGrp="1"/>
          </p:cNvSpPr>
          <p:nvPr>
            <p:ph type="title"/>
          </p:nvPr>
        </p:nvSpPr>
        <p:spPr>
          <a:xfrm>
            <a:off x="471342" y="261940"/>
            <a:ext cx="6323157" cy="755650"/>
          </a:xfrm>
        </p:spPr>
        <p:txBody>
          <a:bodyPr/>
          <a:lstStyle/>
          <a:p>
            <a:r>
              <a:rPr lang="nl-NL" dirty="0"/>
              <a:t>Moet alles wat kan? </a:t>
            </a:r>
          </a:p>
        </p:txBody>
      </p:sp>
      <p:sp>
        <p:nvSpPr>
          <p:cNvPr id="3" name="Tijdelijke aanduiding voor inhoud 2">
            <a:extLst>
              <a:ext uri="{FF2B5EF4-FFF2-40B4-BE49-F238E27FC236}">
                <a16:creationId xmlns:a16="http://schemas.microsoft.com/office/drawing/2014/main" id="{9115C5F8-5DAA-46EF-885A-851298249A83}"/>
              </a:ext>
            </a:extLst>
          </p:cNvPr>
          <p:cNvSpPr>
            <a:spLocks noGrp="1"/>
          </p:cNvSpPr>
          <p:nvPr>
            <p:ph idx="1"/>
          </p:nvPr>
        </p:nvSpPr>
        <p:spPr>
          <a:xfrm>
            <a:off x="292822" y="1625879"/>
            <a:ext cx="8139978" cy="4462463"/>
          </a:xfrm>
        </p:spPr>
        <p:txBody>
          <a:bodyPr/>
          <a:lstStyle/>
          <a:p>
            <a:pPr marL="0" lvl="0" indent="0">
              <a:buNone/>
            </a:pPr>
            <a:r>
              <a:rPr kumimoji="0" lang="nl-NL" sz="2400" b="0" i="0" u="none" strike="noStrike" kern="1200" cap="none" spc="0" normalizeH="0" baseline="0" noProof="0" dirty="0">
                <a:ln>
                  <a:noFill/>
                </a:ln>
                <a:solidFill>
                  <a:srgbClr val="000000"/>
                </a:solidFill>
                <a:effectLst/>
                <a:uLnTx/>
                <a:uFillTx/>
                <a:latin typeface="Arial" charset="0"/>
                <a:ea typeface="+mn-ea"/>
                <a:cs typeface="+mn-cs"/>
              </a:rPr>
              <a:t>Casus: Gerard is palliatief, heeft al twee palliatieve chemokuren gehad maar deze hadden maar een kort effect. Nu gaat het weer slecht en wil hij graag nog een chemo en de dokter gaat hier in mee. </a:t>
            </a:r>
          </a:p>
          <a:p>
            <a:pPr marL="0" lvl="0" indent="0">
              <a:buNone/>
            </a:pPr>
            <a:endParaRPr lang="nl-NL" dirty="0"/>
          </a:p>
          <a:p>
            <a:pPr marL="423545" lvl="1" indent="-251460"/>
            <a:r>
              <a:rPr lang="nl-NL" dirty="0"/>
              <a:t>Wat is hier aan de hand?</a:t>
            </a:r>
            <a:endParaRPr lang="nl-NL" dirty="0">
              <a:cs typeface="Arial"/>
            </a:endParaRPr>
          </a:p>
          <a:p>
            <a:pPr marL="423545" lvl="1" indent="-251460"/>
            <a:r>
              <a:rPr lang="nl-NL" dirty="0"/>
              <a:t>Welk dilemma ervaar je hier als zorgverlener?</a:t>
            </a:r>
            <a:endParaRPr lang="nl-NL" dirty="0">
              <a:cs typeface="Arial"/>
            </a:endParaRPr>
          </a:p>
          <a:p>
            <a:pPr marL="423545" lvl="1" indent="-251460"/>
            <a:r>
              <a:rPr lang="nl-NL" dirty="0"/>
              <a:t>Hoe zou jij reageren?</a:t>
            </a:r>
            <a:endParaRPr lang="nl-NL" dirty="0">
              <a:cs typeface="Arial"/>
            </a:endParaRPr>
          </a:p>
          <a:p>
            <a:pPr marL="143510" indent="-179705"/>
            <a:endParaRPr lang="nl-NL" dirty="0">
              <a:cs typeface="Arial"/>
            </a:endParaRPr>
          </a:p>
        </p:txBody>
      </p:sp>
    </p:spTree>
    <p:extLst>
      <p:ext uri="{BB962C8B-B14F-4D97-AF65-F5344CB8AC3E}">
        <p14:creationId xmlns:p14="http://schemas.microsoft.com/office/powerpoint/2010/main" val="15401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D1ECC-EF53-4220-9D1E-8E4470FD2872}"/>
              </a:ext>
            </a:extLst>
          </p:cNvPr>
          <p:cNvSpPr>
            <a:spLocks noGrp="1"/>
          </p:cNvSpPr>
          <p:nvPr>
            <p:ph type="title"/>
          </p:nvPr>
        </p:nvSpPr>
        <p:spPr/>
        <p:txBody>
          <a:bodyPr/>
          <a:lstStyle/>
          <a:p>
            <a:r>
              <a:rPr lang="nl-NL"/>
              <a:t>Moet alles wat kan? – reflectievraag doorbehandelen </a:t>
            </a:r>
          </a:p>
        </p:txBody>
      </p:sp>
      <p:sp>
        <p:nvSpPr>
          <p:cNvPr id="3" name="Tijdelijke aanduiding voor inhoud 2">
            <a:extLst>
              <a:ext uri="{FF2B5EF4-FFF2-40B4-BE49-F238E27FC236}">
                <a16:creationId xmlns:a16="http://schemas.microsoft.com/office/drawing/2014/main" id="{EAABE0A2-D81B-4D32-A0ED-0C84467EEA5E}"/>
              </a:ext>
            </a:extLst>
          </p:cNvPr>
          <p:cNvSpPr>
            <a:spLocks noGrp="1"/>
          </p:cNvSpPr>
          <p:nvPr>
            <p:ph idx="1"/>
          </p:nvPr>
        </p:nvSpPr>
        <p:spPr>
          <a:xfrm>
            <a:off x="292821" y="1625879"/>
            <a:ext cx="8407041" cy="4735732"/>
          </a:xfrm>
        </p:spPr>
        <p:txBody>
          <a:bodyPr/>
          <a:lstStyle/>
          <a:p>
            <a:pPr marL="0" indent="0">
              <a:buNone/>
            </a:pPr>
            <a:r>
              <a:rPr lang="nl-NL" dirty="0"/>
              <a:t>Reflectievraag 'Waarom artsen voor agressieve behandelingen kiezen'</a:t>
            </a:r>
          </a:p>
          <a:p>
            <a:pPr marL="0" indent="0">
              <a:lnSpc>
                <a:spcPts val="2700"/>
              </a:lnSpc>
              <a:spcAft>
                <a:spcPts val="0"/>
              </a:spcAft>
              <a:buNone/>
            </a:pPr>
            <a:r>
              <a:rPr lang="nl-NL" sz="1800" dirty="0"/>
              <a:t>Als breed gekeken wordt naar de medische oncologie wordt in de Westerse wereld in de </a:t>
            </a:r>
            <a:r>
              <a:rPr lang="nl-NL" sz="1800" dirty="0">
                <a:solidFill>
                  <a:srgbClr val="11B5E9"/>
                </a:solidFill>
              </a:rPr>
              <a:t>laatste maand van het leven bij ca. 20-40% van de patiënten palliatieve chemotherapie </a:t>
            </a:r>
            <a:r>
              <a:rPr lang="nl-NL" sz="1800" dirty="0">
                <a:solidFill>
                  <a:schemeClr val="tx2"/>
                </a:solidFill>
              </a:rPr>
              <a:t>gegeven.</a:t>
            </a:r>
            <a:r>
              <a:rPr lang="nl-NL" sz="1800" dirty="0">
                <a:solidFill>
                  <a:srgbClr val="11B5E9"/>
                </a:solidFill>
              </a:rPr>
              <a:t> </a:t>
            </a:r>
            <a:r>
              <a:rPr lang="nl-NL" sz="1800" dirty="0"/>
              <a:t>De ASCO (American Society </a:t>
            </a:r>
            <a:r>
              <a:rPr lang="nl-NL" sz="1800" dirty="0" err="1"/>
              <a:t>Clinical</a:t>
            </a:r>
            <a:r>
              <a:rPr lang="nl-NL" sz="1800" dirty="0"/>
              <a:t> </a:t>
            </a:r>
            <a:r>
              <a:rPr lang="nl-NL" sz="1800" dirty="0" err="1"/>
              <a:t>Oncology</a:t>
            </a:r>
            <a:r>
              <a:rPr lang="nl-NL" sz="1800" dirty="0"/>
              <a:t>) acht dergelijke (hoge) percentages ongewenst, ook in de context van waardig sterven, d.w.z. het leven op passende wijze af te kunnen sluiten. </a:t>
            </a:r>
            <a:endParaRPr lang="nl-NL" sz="1800" dirty="0">
              <a:cs typeface="Arial"/>
            </a:endParaRPr>
          </a:p>
          <a:p>
            <a:pPr marL="0" lvl="0" indent="0">
              <a:lnSpc>
                <a:spcPts val="1400"/>
              </a:lnSpc>
              <a:spcAft>
                <a:spcPts val="0"/>
              </a:spcAft>
              <a:buNone/>
            </a:pPr>
            <a:r>
              <a:rPr lang="nl-NL" sz="900" dirty="0"/>
              <a:t>bron: </a:t>
            </a:r>
            <a:r>
              <a:rPr lang="en-GB" sz="900" dirty="0" err="1">
                <a:latin typeface="Arial"/>
                <a:ea typeface="Calibri" panose="020F0502020204030204" pitchFamily="34" charset="0"/>
                <a:cs typeface="Arial"/>
              </a:rPr>
              <a:t>Rochigneux</a:t>
            </a:r>
            <a:r>
              <a:rPr lang="en-GB" sz="900" dirty="0">
                <a:latin typeface="Arial"/>
                <a:ea typeface="Calibri" panose="020F0502020204030204" pitchFamily="34" charset="0"/>
                <a:cs typeface="Arial"/>
              </a:rPr>
              <a:t> P et al. Use of chemotherapy near the end of life: what factors matter? Ann Oncol 2017</a:t>
            </a:r>
            <a:endParaRPr lang="nl-NL" sz="900" dirty="0">
              <a:cs typeface="Arial"/>
            </a:endParaRPr>
          </a:p>
          <a:p>
            <a:pPr marL="179705" lvl="0" indent="-143510">
              <a:spcBef>
                <a:spcPts val="1200"/>
              </a:spcBef>
            </a:pPr>
            <a:r>
              <a:rPr lang="nl-NL" dirty="0"/>
              <a:t>Geef voor jezelf een verklaring waarom (te) agressief doorbehandelen vooralsnog de norm lijkt te zijn?</a:t>
            </a:r>
            <a:endParaRPr lang="nl-NL" dirty="0">
              <a:cs typeface="Arial"/>
            </a:endParaRPr>
          </a:p>
          <a:p>
            <a:pPr marL="424180" lvl="1" indent="-251460">
              <a:spcBef>
                <a:spcPts val="0"/>
              </a:spcBef>
            </a:pPr>
            <a:r>
              <a:rPr lang="nl-NL" dirty="0"/>
              <a:t>Welke mechanismen liggen hier mogelijk aan ten grondslag?</a:t>
            </a:r>
            <a:endParaRPr lang="nl-NL" dirty="0">
              <a:cs typeface="Arial"/>
            </a:endParaRPr>
          </a:p>
          <a:p>
            <a:pPr marL="0" indent="0">
              <a:buNone/>
            </a:pPr>
            <a:endParaRPr lang="nl-NL" sz="1300" dirty="0"/>
          </a:p>
          <a:p>
            <a:pPr marL="0" indent="0">
              <a:buNone/>
            </a:pPr>
            <a:endParaRPr lang="nl-NL" dirty="0"/>
          </a:p>
        </p:txBody>
      </p:sp>
    </p:spTree>
    <p:extLst>
      <p:ext uri="{BB962C8B-B14F-4D97-AF65-F5344CB8AC3E}">
        <p14:creationId xmlns:p14="http://schemas.microsoft.com/office/powerpoint/2010/main" val="164185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a:xfrm>
            <a:off x="481101" y="1592539"/>
            <a:ext cx="7466491" cy="1480748"/>
          </a:xfrm>
        </p:spPr>
        <p:txBody>
          <a:bodyPr/>
          <a:lstStyle/>
          <a:p>
            <a:r>
              <a:rPr lang="nl-NL" dirty="0"/>
              <a:t>Workshop </a:t>
            </a:r>
            <a:br>
              <a:rPr lang="nl-NL" dirty="0"/>
            </a:br>
            <a:br>
              <a:rPr lang="nl-NL" dirty="0"/>
            </a:br>
            <a:r>
              <a:rPr lang="nl-NL" b="1" dirty="0"/>
              <a:t>Complexe omstandigheden in de palliatieve zorg</a:t>
            </a:r>
          </a:p>
        </p:txBody>
      </p:sp>
      <p:sp>
        <p:nvSpPr>
          <p:cNvPr id="8" name="Ondertitel 7"/>
          <p:cNvSpPr>
            <a:spLocks noGrp="1"/>
          </p:cNvSpPr>
          <p:nvPr>
            <p:ph type="subTitle" idx="1"/>
          </p:nvPr>
        </p:nvSpPr>
        <p:spPr>
          <a:xfrm>
            <a:off x="546582" y="3122431"/>
            <a:ext cx="7408983" cy="1726137"/>
          </a:xfrm>
        </p:spPr>
        <p:txBody>
          <a:bodyPr/>
          <a:lstStyle/>
          <a:p>
            <a:endParaRPr lang="nl-NL" dirty="0"/>
          </a:p>
        </p:txBody>
      </p:sp>
      <p:sp>
        <p:nvSpPr>
          <p:cNvPr id="9" name="Tijdelijke aanduiding voor tekst 8"/>
          <p:cNvSpPr>
            <a:spLocks noGrp="1"/>
          </p:cNvSpPr>
          <p:nvPr>
            <p:ph type="body" sz="quarter" idx="10"/>
          </p:nvPr>
        </p:nvSpPr>
        <p:spPr/>
        <p:txBody>
          <a:bodyPr/>
          <a:lstStyle/>
          <a:p>
            <a:endParaRPr lang="nl-NL"/>
          </a:p>
        </p:txBody>
      </p:sp>
      <p:pic>
        <p:nvPicPr>
          <p:cNvPr id="2" name="Afbeelding 1">
            <a:extLst>
              <a:ext uri="{FF2B5EF4-FFF2-40B4-BE49-F238E27FC236}">
                <a16:creationId xmlns:a16="http://schemas.microsoft.com/office/drawing/2014/main" id="{1F4CE52E-91BC-46EA-85E0-75B4647B1703}"/>
              </a:ext>
            </a:extLst>
          </p:cNvPr>
          <p:cNvPicPr>
            <a:picLocks noChangeAspect="1"/>
          </p:cNvPicPr>
          <p:nvPr/>
        </p:nvPicPr>
        <p:blipFill>
          <a:blip r:embed="rId3"/>
          <a:stretch>
            <a:fillRect/>
          </a:stretch>
        </p:blipFill>
        <p:spPr>
          <a:xfrm>
            <a:off x="3347025" y="3637024"/>
            <a:ext cx="4193663" cy="2430592"/>
          </a:xfrm>
          <a:prstGeom prst="rect">
            <a:avLst/>
          </a:prstGeom>
        </p:spPr>
      </p:pic>
    </p:spTree>
    <p:extLst>
      <p:ext uri="{BB962C8B-B14F-4D97-AF65-F5344CB8AC3E}">
        <p14:creationId xmlns:p14="http://schemas.microsoft.com/office/powerpoint/2010/main" val="25227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E3E4E3-CDF1-4C0E-B5C1-11A17DB9F117}"/>
              </a:ext>
            </a:extLst>
          </p:cNvPr>
          <p:cNvSpPr>
            <a:spLocks noGrp="1"/>
          </p:cNvSpPr>
          <p:nvPr>
            <p:ph type="title"/>
          </p:nvPr>
        </p:nvSpPr>
        <p:spPr>
          <a:xfrm>
            <a:off x="471342" y="261940"/>
            <a:ext cx="6310457" cy="755650"/>
          </a:xfrm>
        </p:spPr>
        <p:txBody>
          <a:bodyPr/>
          <a:lstStyle/>
          <a:p>
            <a:r>
              <a:rPr lang="nl-NL"/>
              <a:t>Moet alles wat kan? – analyse eigen casus</a:t>
            </a:r>
          </a:p>
        </p:txBody>
      </p:sp>
      <p:sp>
        <p:nvSpPr>
          <p:cNvPr id="3" name="Tijdelijke aanduiding voor inhoud 2">
            <a:extLst>
              <a:ext uri="{FF2B5EF4-FFF2-40B4-BE49-F238E27FC236}">
                <a16:creationId xmlns:a16="http://schemas.microsoft.com/office/drawing/2014/main" id="{BF08D5C2-7A63-4919-B694-8E93DB5E9792}"/>
              </a:ext>
            </a:extLst>
          </p:cNvPr>
          <p:cNvSpPr>
            <a:spLocks noGrp="1"/>
          </p:cNvSpPr>
          <p:nvPr>
            <p:ph idx="1"/>
          </p:nvPr>
        </p:nvSpPr>
        <p:spPr>
          <a:xfrm>
            <a:off x="292821" y="1625879"/>
            <a:ext cx="8106111" cy="4462463"/>
          </a:xfrm>
        </p:spPr>
        <p:txBody>
          <a:bodyPr/>
          <a:lstStyle/>
          <a:p>
            <a:pPr marL="0" lvl="0" indent="0">
              <a:buNone/>
            </a:pPr>
            <a:r>
              <a:rPr lang="nl-NL" dirty="0"/>
              <a:t>Analyse eigen casus curatieve overbehandeling versus palliatieve onderbehandeling</a:t>
            </a:r>
          </a:p>
          <a:p>
            <a:pPr marL="143510" lvl="0" indent="-179705"/>
            <a:r>
              <a:rPr lang="nl-NL" dirty="0"/>
              <a:t>Waar gaat het in jouw casus over?</a:t>
            </a:r>
            <a:endParaRPr lang="nl-NL" dirty="0">
              <a:cs typeface="Arial"/>
            </a:endParaRPr>
          </a:p>
          <a:p>
            <a:pPr marL="143510" lvl="0" indent="-179705"/>
            <a:r>
              <a:rPr lang="nl-NL" dirty="0"/>
              <a:t>Hoe is dit ontstaan? Welke factoren hebben je beïnvloed voor het maken van deze keuze?</a:t>
            </a:r>
            <a:endParaRPr lang="nl-NL" dirty="0">
              <a:cs typeface="Arial"/>
            </a:endParaRPr>
          </a:p>
          <a:p>
            <a:pPr marL="143510" lvl="0" indent="-179705"/>
            <a:r>
              <a:rPr lang="nl-NL" dirty="0"/>
              <a:t>Welke opvatting had de patiënt over zijn behandeling? </a:t>
            </a:r>
            <a:endParaRPr lang="nl-NL" dirty="0">
              <a:cs typeface="Arial"/>
            </a:endParaRPr>
          </a:p>
          <a:p>
            <a:pPr marL="143510" lvl="0" indent="-179705"/>
            <a:r>
              <a:rPr lang="nl-NL" dirty="0"/>
              <a:t>Hoe verliep de communicatie met patiënt en naaste(n)</a:t>
            </a:r>
            <a:endParaRPr lang="nl-NL" dirty="0">
              <a:cs typeface="Arial"/>
            </a:endParaRPr>
          </a:p>
          <a:p>
            <a:pPr marL="143510" lvl="0" indent="-179705"/>
            <a:r>
              <a:rPr lang="nl-NL" dirty="0"/>
              <a:t>Hoe verliep de communicatie met het team?</a:t>
            </a:r>
            <a:endParaRPr lang="nl-NL" dirty="0">
              <a:cs typeface="Arial"/>
            </a:endParaRPr>
          </a:p>
          <a:p>
            <a:pPr marL="143510" indent="-179705"/>
            <a:r>
              <a:rPr lang="nl-NL" dirty="0"/>
              <a:t>Hoe kijk je achteraf terug op je handelen in deze casus?  </a:t>
            </a:r>
          </a:p>
          <a:p>
            <a:pPr marL="423545" lvl="1" indent="-251460"/>
            <a:r>
              <a:rPr lang="nl-NL" dirty="0"/>
              <a:t>Wat zou je anders doen?</a:t>
            </a:r>
            <a:endParaRPr lang="nl-NL" dirty="0">
              <a:cs typeface="Arial"/>
            </a:endParaRPr>
          </a:p>
          <a:p>
            <a:pPr marL="143510" indent="-179705"/>
            <a:endParaRPr lang="nl-NL" dirty="0">
              <a:cs typeface="Arial"/>
            </a:endParaRPr>
          </a:p>
        </p:txBody>
      </p:sp>
    </p:spTree>
    <p:extLst>
      <p:ext uri="{BB962C8B-B14F-4D97-AF65-F5344CB8AC3E}">
        <p14:creationId xmlns:p14="http://schemas.microsoft.com/office/powerpoint/2010/main" val="1974004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B8005-41C1-4239-A224-DCB1A2D9A160}"/>
              </a:ext>
            </a:extLst>
          </p:cNvPr>
          <p:cNvSpPr>
            <a:spLocks noGrp="1"/>
          </p:cNvSpPr>
          <p:nvPr>
            <p:ph type="title"/>
          </p:nvPr>
        </p:nvSpPr>
        <p:spPr>
          <a:xfrm>
            <a:off x="471342" y="261940"/>
            <a:ext cx="6297757" cy="755650"/>
          </a:xfrm>
        </p:spPr>
        <p:txBody>
          <a:bodyPr/>
          <a:lstStyle/>
          <a:p>
            <a:r>
              <a:rPr lang="nl-NL" dirty="0"/>
              <a:t>Moet alles wat kan? – plenaire bespreking</a:t>
            </a:r>
          </a:p>
        </p:txBody>
      </p:sp>
      <p:sp>
        <p:nvSpPr>
          <p:cNvPr id="3" name="Tijdelijke aanduiding voor inhoud 2">
            <a:extLst>
              <a:ext uri="{FF2B5EF4-FFF2-40B4-BE49-F238E27FC236}">
                <a16:creationId xmlns:a16="http://schemas.microsoft.com/office/drawing/2014/main" id="{2267DE38-6D12-432A-B0C9-F4771E27D400}"/>
              </a:ext>
            </a:extLst>
          </p:cNvPr>
          <p:cNvSpPr>
            <a:spLocks noGrp="1"/>
          </p:cNvSpPr>
          <p:nvPr>
            <p:ph idx="1"/>
          </p:nvPr>
        </p:nvSpPr>
        <p:spPr/>
        <p:txBody>
          <a:bodyPr/>
          <a:lstStyle/>
          <a:p>
            <a:pPr marL="0" indent="0">
              <a:buNone/>
            </a:pPr>
            <a:r>
              <a:rPr lang="nl-NL" dirty="0"/>
              <a:t>Plenaire bespreking eigen casus </a:t>
            </a:r>
            <a:endParaRPr lang="nl-NL" dirty="0">
              <a:cs typeface="Arial"/>
            </a:endParaRPr>
          </a:p>
          <a:p>
            <a:pPr marL="0" indent="0">
              <a:buNone/>
            </a:pPr>
            <a:endParaRPr lang="nl-NL" dirty="0">
              <a:cs typeface="Arial"/>
            </a:endParaRPr>
          </a:p>
          <a:p>
            <a:pPr marL="143510" lvl="0" indent="-179705"/>
            <a:r>
              <a:rPr lang="nl-NL" dirty="0"/>
              <a:t>Handelde je zoals je kon / wilde?</a:t>
            </a:r>
            <a:endParaRPr lang="nl-NL" dirty="0">
              <a:cs typeface="Arial"/>
            </a:endParaRPr>
          </a:p>
          <a:p>
            <a:pPr marL="143510" lvl="0" indent="-179705"/>
            <a:r>
              <a:rPr lang="nl-NL" dirty="0"/>
              <a:t>Hoe denken de anderen over jouw casus?</a:t>
            </a:r>
            <a:endParaRPr lang="nl-NL" dirty="0">
              <a:cs typeface="Arial"/>
            </a:endParaRPr>
          </a:p>
          <a:p>
            <a:pPr marL="0" lvl="0" indent="0">
              <a:buNone/>
            </a:pPr>
            <a:endParaRPr lang="nl-NL" dirty="0"/>
          </a:p>
          <a:p>
            <a:pPr marL="0" lvl="0" indent="0">
              <a:buNone/>
            </a:pPr>
            <a:r>
              <a:rPr lang="nl-NL" dirty="0"/>
              <a:t>Algemeen:</a:t>
            </a:r>
          </a:p>
          <a:p>
            <a:pPr marL="143510" lvl="0" indent="-179705"/>
            <a:r>
              <a:rPr lang="nl-NL" dirty="0"/>
              <a:t>Moet je als zorgverlener altijd mee gaan met de wens van de patiënt? </a:t>
            </a:r>
            <a:endParaRPr lang="nl-NL" dirty="0">
              <a:cs typeface="Arial"/>
            </a:endParaRPr>
          </a:p>
          <a:p>
            <a:pPr marL="143510" indent="-179705"/>
            <a:endParaRPr lang="nl-NL" dirty="0">
              <a:cs typeface="Arial"/>
            </a:endParaRPr>
          </a:p>
        </p:txBody>
      </p:sp>
    </p:spTree>
    <p:extLst>
      <p:ext uri="{BB962C8B-B14F-4D97-AF65-F5344CB8AC3E}">
        <p14:creationId xmlns:p14="http://schemas.microsoft.com/office/powerpoint/2010/main" val="582770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31B77F33-D780-4BEE-8655-A88EEED39603}"/>
              </a:ext>
            </a:extLst>
          </p:cNvPr>
          <p:cNvSpPr>
            <a:spLocks noGrp="1"/>
          </p:cNvSpPr>
          <p:nvPr>
            <p:ph type="body" sz="quarter" idx="16"/>
          </p:nvPr>
        </p:nvSpPr>
        <p:spPr/>
        <p:txBody>
          <a:bodyPr/>
          <a:lstStyle/>
          <a:p>
            <a:r>
              <a:rPr lang="en-US" dirty="0" err="1"/>
              <a:t>Uit</a:t>
            </a:r>
            <a:r>
              <a:rPr lang="en-US" dirty="0"/>
              <a:t>: </a:t>
            </a:r>
            <a:r>
              <a:rPr lang="en-US" dirty="0" err="1"/>
              <a:t>Kerncijfers</a:t>
            </a:r>
            <a:r>
              <a:rPr lang="en-US" dirty="0"/>
              <a:t> palliatieve </a:t>
            </a:r>
            <a:r>
              <a:rPr lang="en-US" dirty="0" err="1"/>
              <a:t>zorg</a:t>
            </a:r>
            <a:r>
              <a:rPr lang="en-US" dirty="0"/>
              <a:t>, 2019</a:t>
            </a:r>
          </a:p>
          <a:p>
            <a:endParaRPr lang="nl-NL" dirty="0"/>
          </a:p>
        </p:txBody>
      </p:sp>
      <p:sp>
        <p:nvSpPr>
          <p:cNvPr id="3" name="Tijdelijke aanduiding voor tekst 2">
            <a:extLst>
              <a:ext uri="{FF2B5EF4-FFF2-40B4-BE49-F238E27FC236}">
                <a16:creationId xmlns:a16="http://schemas.microsoft.com/office/drawing/2014/main" id="{F7DF7620-110D-4B30-8BC3-280EB3671FC1}"/>
              </a:ext>
            </a:extLst>
          </p:cNvPr>
          <p:cNvSpPr>
            <a:spLocks noGrp="1"/>
          </p:cNvSpPr>
          <p:nvPr>
            <p:ph type="body" sz="quarter" idx="14"/>
          </p:nvPr>
        </p:nvSpPr>
        <p:spPr>
          <a:xfrm>
            <a:off x="539998" y="1830404"/>
            <a:ext cx="7375277" cy="2593526"/>
          </a:xfrm>
        </p:spPr>
        <p:txBody>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				Bron Vektis</a:t>
            </a:r>
            <a:r>
              <a:rPr lang="nl-NL" baseline="30000" dirty="0"/>
              <a:t>3</a:t>
            </a:r>
          </a:p>
        </p:txBody>
      </p:sp>
      <p:sp>
        <p:nvSpPr>
          <p:cNvPr id="11" name="Tijdelijke aanduiding voor tekst 10">
            <a:extLst>
              <a:ext uri="{FF2B5EF4-FFF2-40B4-BE49-F238E27FC236}">
                <a16:creationId xmlns:a16="http://schemas.microsoft.com/office/drawing/2014/main" id="{844FD139-4BA9-4756-B6CD-59DD004FBE3D}"/>
              </a:ext>
            </a:extLst>
          </p:cNvPr>
          <p:cNvSpPr>
            <a:spLocks noGrp="1"/>
          </p:cNvSpPr>
          <p:nvPr>
            <p:ph type="body" sz="quarter" idx="17"/>
          </p:nvPr>
        </p:nvSpPr>
        <p:spPr>
          <a:xfrm>
            <a:off x="539999" y="1552942"/>
            <a:ext cx="7204365" cy="719611"/>
          </a:xfrm>
        </p:spPr>
        <p:txBody>
          <a:bodyPr/>
          <a:lstStyle/>
          <a:p>
            <a:pPr>
              <a:lnSpc>
                <a:spcPts val="2500"/>
              </a:lnSpc>
            </a:pPr>
            <a:r>
              <a:rPr lang="nl-NL" dirty="0"/>
              <a:t>Potentiële overbehandeling in de laatste maand van het leven, patiënten met kanker, 2017</a:t>
            </a:r>
          </a:p>
          <a:p>
            <a:endParaRPr lang="nl-NL" dirty="0"/>
          </a:p>
        </p:txBody>
      </p:sp>
      <p:pic>
        <p:nvPicPr>
          <p:cNvPr id="8" name="Afbeelding 7">
            <a:extLst>
              <a:ext uri="{FF2B5EF4-FFF2-40B4-BE49-F238E27FC236}">
                <a16:creationId xmlns:a16="http://schemas.microsoft.com/office/drawing/2014/main" id="{BC33E470-D64D-49E7-B992-0E357A565C81}"/>
              </a:ext>
            </a:extLst>
          </p:cNvPr>
          <p:cNvPicPr>
            <a:picLocks noChangeAspect="1"/>
          </p:cNvPicPr>
          <p:nvPr/>
        </p:nvPicPr>
        <p:blipFill>
          <a:blip r:embed="rId3"/>
          <a:stretch>
            <a:fillRect/>
          </a:stretch>
        </p:blipFill>
        <p:spPr>
          <a:xfrm>
            <a:off x="432421" y="2312361"/>
            <a:ext cx="6305870" cy="3055922"/>
          </a:xfrm>
          <a:prstGeom prst="rect">
            <a:avLst/>
          </a:prstGeom>
        </p:spPr>
      </p:pic>
      <p:sp>
        <p:nvSpPr>
          <p:cNvPr id="2" name="Rechthoek 1">
            <a:extLst>
              <a:ext uri="{FF2B5EF4-FFF2-40B4-BE49-F238E27FC236}">
                <a16:creationId xmlns:a16="http://schemas.microsoft.com/office/drawing/2014/main" id="{5448BDE4-366C-489D-B701-859559942D59}"/>
              </a:ext>
            </a:extLst>
          </p:cNvPr>
          <p:cNvSpPr/>
          <p:nvPr/>
        </p:nvSpPr>
        <p:spPr>
          <a:xfrm>
            <a:off x="539998" y="218992"/>
            <a:ext cx="6183531" cy="861774"/>
          </a:xfrm>
          <a:prstGeom prst="rect">
            <a:avLst/>
          </a:prstGeom>
        </p:spPr>
        <p:txBody>
          <a:bodyPr wrap="square">
            <a:spAutoFit/>
          </a:bodyPr>
          <a:lstStyle/>
          <a:p>
            <a:r>
              <a:rPr lang="nl-NL" sz="2500" kern="0" dirty="0">
                <a:solidFill>
                  <a:srgbClr val="006D8C"/>
                </a:solidFill>
                <a:latin typeface="Arial"/>
                <a:ea typeface="+mj-ea"/>
                <a:cs typeface="+mj-cs"/>
              </a:rPr>
              <a:t>Kerncijfers potentiële overbehandeling in laatste maand van het leven</a:t>
            </a:r>
            <a:endParaRPr lang="nl-NL" dirty="0"/>
          </a:p>
        </p:txBody>
      </p:sp>
    </p:spTree>
    <p:extLst>
      <p:ext uri="{BB962C8B-B14F-4D97-AF65-F5344CB8AC3E}">
        <p14:creationId xmlns:p14="http://schemas.microsoft.com/office/powerpoint/2010/main" val="353448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6AA4F3-B3F0-4C6F-9CC3-0B554D6BEA30}"/>
              </a:ext>
            </a:extLst>
          </p:cNvPr>
          <p:cNvSpPr>
            <a:spLocks noGrp="1"/>
          </p:cNvSpPr>
          <p:nvPr>
            <p:ph type="title"/>
          </p:nvPr>
        </p:nvSpPr>
        <p:spPr/>
        <p:txBody>
          <a:bodyPr/>
          <a:lstStyle/>
          <a:p>
            <a:r>
              <a:rPr lang="nl-NL" dirty="0"/>
              <a:t>Moet alles wat kan? – stellingen</a:t>
            </a:r>
          </a:p>
        </p:txBody>
      </p:sp>
      <p:sp>
        <p:nvSpPr>
          <p:cNvPr id="3" name="Tijdelijke aanduiding voor inhoud 2">
            <a:extLst>
              <a:ext uri="{FF2B5EF4-FFF2-40B4-BE49-F238E27FC236}">
                <a16:creationId xmlns:a16="http://schemas.microsoft.com/office/drawing/2014/main" id="{0171669F-3632-4866-BE57-A993ED6861BE}"/>
              </a:ext>
            </a:extLst>
          </p:cNvPr>
          <p:cNvSpPr>
            <a:spLocks noGrp="1"/>
          </p:cNvSpPr>
          <p:nvPr>
            <p:ph idx="1"/>
          </p:nvPr>
        </p:nvSpPr>
        <p:spPr>
          <a:xfrm>
            <a:off x="292821" y="1612900"/>
            <a:ext cx="8305079" cy="4983160"/>
          </a:xfrm>
        </p:spPr>
        <p:txBody>
          <a:bodyPr/>
          <a:lstStyle/>
          <a:p>
            <a:pPr marL="342900" indent="-342900">
              <a:lnSpc>
                <a:spcPts val="2800"/>
              </a:lnSpc>
              <a:buFont typeface="+mj-lt"/>
              <a:buAutoNum type="arabicPeriod"/>
            </a:pPr>
            <a:r>
              <a:rPr lang="nl-NL" sz="1800" dirty="0"/>
              <a:t>Als diagnostisch onderzoek geen consequenties meer heeft, moet je de patiënt er niet mee belasten.</a:t>
            </a:r>
          </a:p>
          <a:p>
            <a:pPr marL="342900" indent="-342900">
              <a:lnSpc>
                <a:spcPts val="2800"/>
              </a:lnSpc>
              <a:spcBef>
                <a:spcPts val="300"/>
              </a:spcBef>
              <a:buFont typeface="+mj-lt"/>
              <a:buAutoNum type="arabicPeriod"/>
            </a:pPr>
            <a:r>
              <a:rPr lang="nl-NL" sz="1800" dirty="0"/>
              <a:t>Artsen wachten te lang om met patiënten te praten over het naderende levenseinde. </a:t>
            </a:r>
          </a:p>
          <a:p>
            <a:pPr marL="342900" indent="-342900">
              <a:lnSpc>
                <a:spcPts val="2800"/>
              </a:lnSpc>
              <a:spcBef>
                <a:spcPts val="300"/>
              </a:spcBef>
              <a:buFont typeface="+mj-lt"/>
              <a:buAutoNum type="arabicPeriod"/>
            </a:pPr>
            <a:r>
              <a:rPr lang="nl-NL" sz="1800" dirty="0"/>
              <a:t>Praten over het levenseinde gaat niet samen met een gesprek over curatieve opties.</a:t>
            </a:r>
          </a:p>
          <a:p>
            <a:pPr marL="342900" indent="-342900">
              <a:lnSpc>
                <a:spcPts val="2800"/>
              </a:lnSpc>
              <a:spcBef>
                <a:spcPts val="300"/>
              </a:spcBef>
              <a:buFont typeface="+mj-lt"/>
              <a:buAutoNum type="arabicPeriod"/>
            </a:pPr>
            <a:r>
              <a:rPr lang="nl-NL" sz="1800" dirty="0"/>
              <a:t>Artsen behandelen patiënten in de laatste levensfase langer door dan wenselijk is (afgezien van palliatieve behandeling)</a:t>
            </a:r>
          </a:p>
          <a:p>
            <a:pPr marL="342900" indent="-342900">
              <a:lnSpc>
                <a:spcPts val="2800"/>
              </a:lnSpc>
              <a:spcBef>
                <a:spcPts val="300"/>
              </a:spcBef>
              <a:buFont typeface="+mj-lt"/>
              <a:buAutoNum type="arabicPeriod"/>
            </a:pPr>
            <a:r>
              <a:rPr lang="nl-NL" sz="1800" dirty="0"/>
              <a:t>In de laatste fase van het leven is intensieve medische zorg vaak strijdig met wat patiënten in die fase aankunnen.</a:t>
            </a:r>
          </a:p>
          <a:p>
            <a:pPr marL="342900" indent="-342900">
              <a:lnSpc>
                <a:spcPts val="2800"/>
              </a:lnSpc>
              <a:spcBef>
                <a:spcPts val="300"/>
              </a:spcBef>
              <a:buFont typeface="+mj-lt"/>
              <a:buAutoNum type="arabicPeriod"/>
            </a:pPr>
            <a:r>
              <a:rPr lang="nl-NL" sz="1800" dirty="0"/>
              <a:t>Een arts moet pas met een patiënt praten over het naderende levenseinde als deze er zelf om vraagt.</a:t>
            </a:r>
          </a:p>
          <a:p>
            <a:pPr marL="0" lvl="0" indent="0">
              <a:lnSpc>
                <a:spcPts val="3000"/>
              </a:lnSpc>
              <a:buNone/>
            </a:pPr>
            <a:r>
              <a:rPr lang="nl-NL" sz="1000" dirty="0"/>
              <a:t>bron: Visser, J; De arts staat in de behandelmodus. Medisch contact 2012</a:t>
            </a:r>
            <a:endParaRPr lang="nl-NL" sz="1000" dirty="0">
              <a:cs typeface="Arial"/>
            </a:endParaRPr>
          </a:p>
        </p:txBody>
      </p:sp>
    </p:spTree>
    <p:extLst>
      <p:ext uri="{BB962C8B-B14F-4D97-AF65-F5344CB8AC3E}">
        <p14:creationId xmlns:p14="http://schemas.microsoft.com/office/powerpoint/2010/main" val="1761856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B5159-AF29-42E6-BA52-89F5B7CF3B2E}"/>
              </a:ext>
            </a:extLst>
          </p:cNvPr>
          <p:cNvSpPr>
            <a:spLocks noGrp="1"/>
          </p:cNvSpPr>
          <p:nvPr>
            <p:ph type="ctrTitle"/>
          </p:nvPr>
        </p:nvSpPr>
        <p:spPr>
          <a:xfrm>
            <a:off x="466724" y="1465728"/>
            <a:ext cx="7503218" cy="1169895"/>
          </a:xfrm>
        </p:spPr>
        <p:txBody>
          <a:bodyPr/>
          <a:lstStyle/>
          <a:p>
            <a:pPr>
              <a:lnSpc>
                <a:spcPts val="3500"/>
              </a:lnSpc>
            </a:pPr>
            <a:r>
              <a:rPr lang="nl-NL" dirty="0"/>
              <a:t>‘Verlangen naar het einde’ </a:t>
            </a:r>
            <a:br>
              <a:rPr lang="nl-NL" dirty="0"/>
            </a:br>
            <a:r>
              <a:rPr lang="nl-NL" dirty="0"/>
              <a:t>focus euthanasie</a:t>
            </a:r>
          </a:p>
        </p:txBody>
      </p:sp>
      <p:sp>
        <p:nvSpPr>
          <p:cNvPr id="3" name="Ondertitel 2">
            <a:extLst>
              <a:ext uri="{FF2B5EF4-FFF2-40B4-BE49-F238E27FC236}">
                <a16:creationId xmlns:a16="http://schemas.microsoft.com/office/drawing/2014/main" id="{DC1B3119-E939-4D28-928C-061102157A8F}"/>
              </a:ext>
            </a:extLst>
          </p:cNvPr>
          <p:cNvSpPr>
            <a:spLocks noGrp="1"/>
          </p:cNvSpPr>
          <p:nvPr>
            <p:ph type="subTitle" idx="1"/>
          </p:nvPr>
        </p:nvSpPr>
        <p:spPr/>
        <p:txBody>
          <a:bodyPr/>
          <a:lstStyle/>
          <a:p>
            <a:pPr lvl="0"/>
            <a:r>
              <a:rPr lang="nl-NL">
                <a:solidFill>
                  <a:srgbClr val="FFFFFF"/>
                </a:solidFill>
              </a:rPr>
              <a:t>Onderdeel van de workshop Complexe omstandigheden </a:t>
            </a:r>
          </a:p>
        </p:txBody>
      </p:sp>
      <p:sp>
        <p:nvSpPr>
          <p:cNvPr id="4" name="Tijdelijke aanduiding voor tekst 3">
            <a:extLst>
              <a:ext uri="{FF2B5EF4-FFF2-40B4-BE49-F238E27FC236}">
                <a16:creationId xmlns:a16="http://schemas.microsoft.com/office/drawing/2014/main" id="{81322FA4-5FD0-4E5A-8F92-4D7ECF02A5CB}"/>
              </a:ext>
            </a:extLst>
          </p:cNvPr>
          <p:cNvSpPr>
            <a:spLocks noGrp="1"/>
          </p:cNvSpPr>
          <p:nvPr>
            <p:ph type="body" sz="quarter" idx="10"/>
          </p:nvPr>
        </p:nvSpPr>
        <p:spPr/>
        <p:txBody>
          <a:bodyPr/>
          <a:lstStyle/>
          <a:p>
            <a:endParaRPr lang="nl-NL"/>
          </a:p>
        </p:txBody>
      </p:sp>
      <p:pic>
        <p:nvPicPr>
          <p:cNvPr id="5" name="Afbeelding 4">
            <a:extLst>
              <a:ext uri="{FF2B5EF4-FFF2-40B4-BE49-F238E27FC236}">
                <a16:creationId xmlns:a16="http://schemas.microsoft.com/office/drawing/2014/main" id="{553BE2CA-47C0-419B-80B3-BDFC70FB31CD}"/>
              </a:ext>
            </a:extLst>
          </p:cNvPr>
          <p:cNvPicPr>
            <a:picLocks noChangeAspect="1"/>
          </p:cNvPicPr>
          <p:nvPr/>
        </p:nvPicPr>
        <p:blipFill>
          <a:blip r:embed="rId3"/>
          <a:stretch>
            <a:fillRect/>
          </a:stretch>
        </p:blipFill>
        <p:spPr>
          <a:xfrm>
            <a:off x="3724962" y="3551284"/>
            <a:ext cx="3456500" cy="2611092"/>
          </a:xfrm>
          <a:prstGeom prst="rect">
            <a:avLst/>
          </a:prstGeom>
        </p:spPr>
      </p:pic>
    </p:spTree>
    <p:extLst>
      <p:ext uri="{BB962C8B-B14F-4D97-AF65-F5344CB8AC3E}">
        <p14:creationId xmlns:p14="http://schemas.microsoft.com/office/powerpoint/2010/main" val="1208984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46910-D3C5-4709-8358-E6BAFEAC074E}"/>
              </a:ext>
            </a:extLst>
          </p:cNvPr>
          <p:cNvSpPr>
            <a:spLocks noGrp="1"/>
          </p:cNvSpPr>
          <p:nvPr>
            <p:ph type="title"/>
          </p:nvPr>
        </p:nvSpPr>
        <p:spPr/>
        <p:txBody>
          <a:bodyPr/>
          <a:lstStyle/>
          <a:p>
            <a:r>
              <a:rPr lang="nl-NL"/>
              <a:t>Programma ‘Verlangen naar het einde’</a:t>
            </a:r>
          </a:p>
        </p:txBody>
      </p:sp>
      <p:sp>
        <p:nvSpPr>
          <p:cNvPr id="3" name="Tijdelijke aanduiding voor inhoud 2">
            <a:extLst>
              <a:ext uri="{FF2B5EF4-FFF2-40B4-BE49-F238E27FC236}">
                <a16:creationId xmlns:a16="http://schemas.microsoft.com/office/drawing/2014/main" id="{CACB057A-68D4-433B-A553-86E9BB16CD8D}"/>
              </a:ext>
            </a:extLst>
          </p:cNvPr>
          <p:cNvSpPr>
            <a:spLocks noGrp="1"/>
          </p:cNvSpPr>
          <p:nvPr>
            <p:ph idx="1"/>
          </p:nvPr>
        </p:nvSpPr>
        <p:spPr/>
        <p:txBody>
          <a:bodyPr/>
          <a:lstStyle/>
          <a:p>
            <a:pPr marL="143510" indent="-179705"/>
            <a:r>
              <a:rPr lang="nl-NL" dirty="0"/>
              <a:t>Reflectievraag onderdeel 'Lastige vragen'</a:t>
            </a:r>
            <a:endParaRPr lang="nl-NL" dirty="0">
              <a:cs typeface="Arial"/>
            </a:endParaRPr>
          </a:p>
          <a:p>
            <a:pPr marL="143510" lvl="0" indent="-179705"/>
            <a:r>
              <a:rPr lang="nl-NL" dirty="0"/>
              <a:t>Casus Euthanasieverzoek</a:t>
            </a:r>
            <a:endParaRPr lang="nl-NL" dirty="0">
              <a:cs typeface="Arial"/>
            </a:endParaRPr>
          </a:p>
          <a:p>
            <a:pPr marL="423545" lvl="1" indent="-251460"/>
            <a:r>
              <a:rPr lang="nl-NL" dirty="0"/>
              <a:t>bespreken in subgroepen</a:t>
            </a:r>
            <a:endParaRPr lang="nl-NL" dirty="0">
              <a:cs typeface="Arial"/>
            </a:endParaRPr>
          </a:p>
          <a:p>
            <a:pPr marL="143510" indent="-179705"/>
            <a:r>
              <a:rPr lang="nl-NL" dirty="0"/>
              <a:t>Nazorggesprek</a:t>
            </a:r>
            <a:endParaRPr lang="nl-NL" dirty="0">
              <a:cs typeface="Arial"/>
            </a:endParaRPr>
          </a:p>
          <a:p>
            <a:pPr marL="0" indent="0">
              <a:buNone/>
            </a:pPr>
            <a:endParaRPr lang="nl-NL" dirty="0"/>
          </a:p>
        </p:txBody>
      </p:sp>
    </p:spTree>
    <p:extLst>
      <p:ext uri="{BB962C8B-B14F-4D97-AF65-F5344CB8AC3E}">
        <p14:creationId xmlns:p14="http://schemas.microsoft.com/office/powerpoint/2010/main" val="2971451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93A0E5-846F-4079-B7A4-4DA6A20C802D}"/>
              </a:ext>
            </a:extLst>
          </p:cNvPr>
          <p:cNvSpPr>
            <a:spLocks noGrp="1"/>
          </p:cNvSpPr>
          <p:nvPr>
            <p:ph type="title"/>
          </p:nvPr>
        </p:nvSpPr>
        <p:spPr>
          <a:xfrm>
            <a:off x="471342" y="261940"/>
            <a:ext cx="6272357" cy="755650"/>
          </a:xfrm>
        </p:spPr>
        <p:txBody>
          <a:bodyPr/>
          <a:lstStyle/>
          <a:p>
            <a:r>
              <a:rPr lang="nl-NL" dirty="0"/>
              <a:t>Verlangen naar het einde – reflectievraag </a:t>
            </a:r>
          </a:p>
        </p:txBody>
      </p:sp>
      <p:sp>
        <p:nvSpPr>
          <p:cNvPr id="3" name="Tijdelijke aanduiding voor inhoud 2">
            <a:extLst>
              <a:ext uri="{FF2B5EF4-FFF2-40B4-BE49-F238E27FC236}">
                <a16:creationId xmlns:a16="http://schemas.microsoft.com/office/drawing/2014/main" id="{7291429E-4DEB-45E8-9ADD-10CC7888C873}"/>
              </a:ext>
            </a:extLst>
          </p:cNvPr>
          <p:cNvSpPr>
            <a:spLocks noGrp="1"/>
          </p:cNvSpPr>
          <p:nvPr>
            <p:ph idx="1"/>
          </p:nvPr>
        </p:nvSpPr>
        <p:spPr>
          <a:xfrm>
            <a:off x="292821" y="1625879"/>
            <a:ext cx="8135561" cy="4462463"/>
          </a:xfrm>
        </p:spPr>
        <p:txBody>
          <a:bodyPr/>
          <a:lstStyle/>
          <a:p>
            <a:pPr marL="0" indent="0">
              <a:lnSpc>
                <a:spcPts val="2500"/>
              </a:lnSpc>
              <a:buNone/>
            </a:pPr>
            <a:r>
              <a:rPr lang="nl-NL" dirty="0"/>
              <a:t>Reflectievraag onderdeel </a:t>
            </a:r>
            <a:r>
              <a:rPr lang="nl-NL" dirty="0">
                <a:latin typeface="Arial" panose="020B0604020202020204" pitchFamily="34" charset="0"/>
                <a:cs typeface="Arial" panose="020B0604020202020204" pitchFamily="34" charset="0"/>
              </a:rPr>
              <a:t>‘Lastige vragen’: </a:t>
            </a:r>
          </a:p>
          <a:p>
            <a:pPr marL="0" lvl="0" indent="0">
              <a:lnSpc>
                <a:spcPts val="2500"/>
              </a:lnSpc>
              <a:buNone/>
            </a:pPr>
            <a:r>
              <a:rPr lang="nl-NL" sz="1600" dirty="0">
                <a:latin typeface="Arial" panose="020B0604020202020204" pitchFamily="34" charset="0"/>
                <a:cs typeface="Arial" panose="020B0604020202020204" pitchFamily="34" charset="0"/>
              </a:rPr>
              <a:t>Met elkaar praten over het naderende levenseinde blijkt niet altijd vanzelfsprekend te zijn. …deze gesprekken indringend en kunnen lastige vragen oproepen. Vragen ook, waarvoor niet altijd een passend antwoord voorhanden is. …bijvoorbeeld het intense verlangen naar het einde middels euthanasie …</a:t>
            </a:r>
          </a:p>
          <a:p>
            <a:pPr marL="143510" lvl="0" indent="-179705">
              <a:spcBef>
                <a:spcPts val="600"/>
              </a:spcBef>
            </a:pPr>
            <a:r>
              <a:rPr lang="nl-NL" dirty="0"/>
              <a:t>Ben je voldoende toegerust om dergelijke gesprekken aan te gaan?</a:t>
            </a:r>
            <a:endParaRPr lang="nl-NL" dirty="0">
              <a:cs typeface="Arial"/>
            </a:endParaRPr>
          </a:p>
          <a:p>
            <a:pPr marL="143510" lvl="0" indent="-179705">
              <a:spcBef>
                <a:spcPts val="600"/>
              </a:spcBef>
            </a:pPr>
            <a:r>
              <a:rPr lang="nl-NL" dirty="0"/>
              <a:t>Wat gaat goed, wat mist er nog of zou beter kunnen?</a:t>
            </a:r>
            <a:endParaRPr lang="nl-NL" dirty="0">
              <a:cs typeface="Arial"/>
            </a:endParaRPr>
          </a:p>
          <a:p>
            <a:pPr marL="143510" lvl="0" indent="-179705">
              <a:spcBef>
                <a:spcPts val="600"/>
              </a:spcBef>
            </a:pPr>
            <a:r>
              <a:rPr lang="nl-NL" dirty="0"/>
              <a:t>Neem jij of de patiënt het initiatief tot een dergelijk gesprek? En op welk moment vindt dit gesprek plaats? </a:t>
            </a:r>
            <a:endParaRPr lang="nl-NL" dirty="0">
              <a:cs typeface="Arial"/>
            </a:endParaRPr>
          </a:p>
          <a:p>
            <a:pPr marL="0" indent="0">
              <a:buNone/>
            </a:pPr>
            <a:endParaRPr lang="nl-NL" sz="1500" dirty="0"/>
          </a:p>
        </p:txBody>
      </p:sp>
    </p:spTree>
    <p:extLst>
      <p:ext uri="{BB962C8B-B14F-4D97-AF65-F5344CB8AC3E}">
        <p14:creationId xmlns:p14="http://schemas.microsoft.com/office/powerpoint/2010/main" val="417732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6B7B0-1D8D-44FD-846B-EA1AE6EA7F83}"/>
              </a:ext>
            </a:extLst>
          </p:cNvPr>
          <p:cNvSpPr>
            <a:spLocks noGrp="1"/>
          </p:cNvSpPr>
          <p:nvPr>
            <p:ph type="title"/>
          </p:nvPr>
        </p:nvSpPr>
        <p:spPr/>
        <p:txBody>
          <a:bodyPr/>
          <a:lstStyle/>
          <a:p>
            <a:r>
              <a:rPr lang="nl-NL"/>
              <a:t>Verlangen naar het einde – casus euthanasieverzoek</a:t>
            </a:r>
          </a:p>
        </p:txBody>
      </p:sp>
      <p:sp>
        <p:nvSpPr>
          <p:cNvPr id="3" name="Tijdelijke aanduiding voor inhoud 2">
            <a:extLst>
              <a:ext uri="{FF2B5EF4-FFF2-40B4-BE49-F238E27FC236}">
                <a16:creationId xmlns:a16="http://schemas.microsoft.com/office/drawing/2014/main" id="{1FFE1EFD-D370-4FDB-80F5-0783C5A586E4}"/>
              </a:ext>
            </a:extLst>
          </p:cNvPr>
          <p:cNvSpPr>
            <a:spLocks noGrp="1"/>
          </p:cNvSpPr>
          <p:nvPr>
            <p:ph idx="1"/>
          </p:nvPr>
        </p:nvSpPr>
        <p:spPr>
          <a:xfrm>
            <a:off x="292822" y="1625879"/>
            <a:ext cx="8089178" cy="4462463"/>
          </a:xfrm>
        </p:spPr>
        <p:txBody>
          <a:bodyPr/>
          <a:lstStyle/>
          <a:p>
            <a:pPr marL="0" indent="0">
              <a:buNone/>
            </a:pPr>
            <a:r>
              <a:rPr lang="nl-NL" sz="2000" dirty="0"/>
              <a:t>Meneer is 70 jaar. In 2010 is een naar de lever </a:t>
            </a:r>
            <a:r>
              <a:rPr lang="nl-NL" sz="2000" dirty="0">
                <a:solidFill>
                  <a:schemeClr val="bg2"/>
                </a:solidFill>
              </a:rPr>
              <a:t>gemetastaseerde coloncarcinoom</a:t>
            </a:r>
            <a:r>
              <a:rPr lang="nl-NL" sz="2000" dirty="0"/>
              <a:t> gediagnosticeerd. In 2013 ging zijn toestand verder achteruit als gevolg van </a:t>
            </a:r>
            <a:r>
              <a:rPr lang="nl-NL" sz="2000" dirty="0">
                <a:solidFill>
                  <a:schemeClr val="bg2"/>
                </a:solidFill>
              </a:rPr>
              <a:t>toename levermetastasen</a:t>
            </a:r>
            <a:r>
              <a:rPr lang="nl-NL" sz="2000" dirty="0"/>
              <a:t> en </a:t>
            </a:r>
            <a:r>
              <a:rPr lang="nl-NL" sz="2000" dirty="0">
                <a:solidFill>
                  <a:schemeClr val="bg2"/>
                </a:solidFill>
              </a:rPr>
              <a:t>uitzaaiingen in de buik en longen</a:t>
            </a:r>
            <a:r>
              <a:rPr lang="nl-NL" sz="2000" dirty="0"/>
              <a:t>. De behandeling is uitsluitend nog palliatief van aard gericht op verbetering van de kwaliteit van leven. </a:t>
            </a:r>
          </a:p>
          <a:p>
            <a:pPr marL="0" indent="0">
              <a:buNone/>
            </a:pPr>
            <a:r>
              <a:rPr lang="nl-NL" sz="2000" dirty="0"/>
              <a:t>De man is voortdurend </a:t>
            </a:r>
            <a:r>
              <a:rPr lang="nl-NL" sz="2000" dirty="0">
                <a:solidFill>
                  <a:schemeClr val="bg2"/>
                </a:solidFill>
              </a:rPr>
              <a:t>misselijk, lusteloos en vermoeid</a:t>
            </a:r>
            <a:r>
              <a:rPr lang="nl-NL" sz="2000" dirty="0">
                <a:solidFill>
                  <a:schemeClr val="tx2"/>
                </a:solidFill>
              </a:rPr>
              <a:t>,</a:t>
            </a:r>
            <a:r>
              <a:rPr lang="nl-NL" sz="2000" dirty="0">
                <a:solidFill>
                  <a:schemeClr val="bg2"/>
                </a:solidFill>
              </a:rPr>
              <a:t> </a:t>
            </a:r>
            <a:r>
              <a:rPr lang="nl-NL" sz="2000" dirty="0"/>
              <a:t>vrijwel nergens meer toe in instaat en om ergens van te genieten. </a:t>
            </a:r>
          </a:p>
          <a:p>
            <a:pPr marL="0" indent="0">
              <a:buNone/>
            </a:pPr>
            <a:r>
              <a:rPr lang="nl-NL" sz="2000" dirty="0"/>
              <a:t>Hij </a:t>
            </a:r>
            <a:r>
              <a:rPr lang="nl-NL" sz="2000" dirty="0">
                <a:solidFill>
                  <a:schemeClr val="bg2"/>
                </a:solidFill>
              </a:rPr>
              <a:t>ervaart zijn lijden als ondraaglijk</a:t>
            </a:r>
            <a:r>
              <a:rPr lang="nl-NL" sz="2000" dirty="0"/>
              <a:t>. Eerder heeft hij een keer gesproken met zijn arts over euthanasie. En nu heeft hij </a:t>
            </a:r>
            <a:r>
              <a:rPr lang="nl-NL" sz="2000" dirty="0">
                <a:solidFill>
                  <a:schemeClr val="bg2"/>
                </a:solidFill>
              </a:rPr>
              <a:t>bij zijn arts gevraagd om euthanasie</a:t>
            </a:r>
            <a:r>
              <a:rPr lang="nl-NL" sz="2000" dirty="0">
                <a:solidFill>
                  <a:schemeClr val="tx2"/>
                </a:solidFill>
                <a:cs typeface="Arial"/>
              </a:rPr>
              <a:t>.</a:t>
            </a:r>
            <a:endParaRPr lang="nl-NL" sz="1500" dirty="0">
              <a:solidFill>
                <a:schemeClr val="tx2"/>
              </a:solidFill>
              <a:cs typeface="Arial"/>
            </a:endParaRPr>
          </a:p>
        </p:txBody>
      </p:sp>
    </p:spTree>
    <p:extLst>
      <p:ext uri="{BB962C8B-B14F-4D97-AF65-F5344CB8AC3E}">
        <p14:creationId xmlns:p14="http://schemas.microsoft.com/office/powerpoint/2010/main" val="477945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7F1A7-2E8B-40D9-B901-DFC20B96C7DD}"/>
              </a:ext>
            </a:extLst>
          </p:cNvPr>
          <p:cNvSpPr>
            <a:spLocks noGrp="1"/>
          </p:cNvSpPr>
          <p:nvPr>
            <p:ph type="title"/>
          </p:nvPr>
        </p:nvSpPr>
        <p:spPr/>
        <p:txBody>
          <a:bodyPr/>
          <a:lstStyle/>
          <a:p>
            <a:r>
              <a:rPr lang="nl-NL"/>
              <a:t>Verlangen naar het einde </a:t>
            </a:r>
            <a:br>
              <a:rPr lang="nl-NL"/>
            </a:br>
            <a:r>
              <a:rPr lang="nl-NL"/>
              <a:t>- bespreekpunten casus</a:t>
            </a:r>
          </a:p>
        </p:txBody>
      </p:sp>
      <p:sp>
        <p:nvSpPr>
          <p:cNvPr id="3" name="Tijdelijke aanduiding voor inhoud 2">
            <a:extLst>
              <a:ext uri="{FF2B5EF4-FFF2-40B4-BE49-F238E27FC236}">
                <a16:creationId xmlns:a16="http://schemas.microsoft.com/office/drawing/2014/main" id="{BB732E38-E1D0-41E4-B148-C1B649D8CE61}"/>
              </a:ext>
            </a:extLst>
          </p:cNvPr>
          <p:cNvSpPr>
            <a:spLocks noGrp="1"/>
          </p:cNvSpPr>
          <p:nvPr>
            <p:ph idx="1"/>
          </p:nvPr>
        </p:nvSpPr>
        <p:spPr>
          <a:xfrm>
            <a:off x="292822" y="1625879"/>
            <a:ext cx="8101878" cy="4462463"/>
          </a:xfrm>
        </p:spPr>
        <p:txBody>
          <a:bodyPr/>
          <a:lstStyle/>
          <a:p>
            <a:pPr marL="143510" indent="-179705"/>
            <a:r>
              <a:rPr lang="nl-NL" dirty="0"/>
              <a:t>Bedenk op basis van deze casus welke stappen nodig zijn om zijn verzoek in te willigen</a:t>
            </a:r>
            <a:r>
              <a:rPr lang="nl-NL" dirty="0">
                <a:cs typeface="Arial"/>
              </a:rPr>
              <a:t>.</a:t>
            </a:r>
            <a:endParaRPr lang="nl-NL" dirty="0"/>
          </a:p>
          <a:p>
            <a:pPr marL="423545" lvl="1" indent="-251460">
              <a:spcBef>
                <a:spcPts val="600"/>
              </a:spcBef>
            </a:pPr>
            <a:r>
              <a:rPr lang="nl-NL" dirty="0"/>
              <a:t>Wat staat je te doen?</a:t>
            </a:r>
            <a:endParaRPr lang="nl-NL" dirty="0">
              <a:cs typeface="Arial"/>
            </a:endParaRPr>
          </a:p>
          <a:p>
            <a:pPr marL="423545" lvl="1" indent="-251460">
              <a:spcBef>
                <a:spcPts val="600"/>
              </a:spcBef>
            </a:pPr>
            <a:r>
              <a:rPr lang="nl-NL" dirty="0"/>
              <a:t>Hoe beoordeel je de kwaliteit van het verzoek?</a:t>
            </a:r>
            <a:endParaRPr lang="nl-NL" dirty="0">
              <a:cs typeface="Arial"/>
            </a:endParaRPr>
          </a:p>
          <a:p>
            <a:pPr marL="423545" lvl="1" indent="-251460">
              <a:spcBef>
                <a:spcPts val="600"/>
              </a:spcBef>
            </a:pPr>
            <a:r>
              <a:rPr lang="nl-NL" dirty="0"/>
              <a:t>Hoe valt uitzichtloosheid en ondraaglijkheid van het lijden te bepalen?</a:t>
            </a:r>
            <a:endParaRPr lang="nl-NL" dirty="0">
              <a:cs typeface="Arial"/>
            </a:endParaRPr>
          </a:p>
          <a:p>
            <a:pPr marL="423545" lvl="1" indent="-251460">
              <a:spcBef>
                <a:spcPts val="600"/>
              </a:spcBef>
            </a:pPr>
            <a:r>
              <a:rPr lang="nl-NL" dirty="0"/>
              <a:t>Wat is betekenis van een wilsverklaring?</a:t>
            </a:r>
            <a:endParaRPr lang="nl-NL" dirty="0">
              <a:cs typeface="Arial"/>
            </a:endParaRPr>
          </a:p>
          <a:p>
            <a:pPr marL="423545" lvl="1" indent="-251460">
              <a:spcBef>
                <a:spcPts val="600"/>
              </a:spcBef>
            </a:pPr>
            <a:r>
              <a:rPr lang="nl-NL" dirty="0"/>
              <a:t>Wat zijn de gevolgen voor de nabestaanden?</a:t>
            </a:r>
            <a:endParaRPr lang="nl-NL" dirty="0">
              <a:cs typeface="Arial"/>
            </a:endParaRPr>
          </a:p>
          <a:p>
            <a:pPr marL="0" indent="0">
              <a:buNone/>
            </a:pPr>
            <a:endParaRPr lang="nl-NL" dirty="0"/>
          </a:p>
        </p:txBody>
      </p:sp>
    </p:spTree>
    <p:extLst>
      <p:ext uri="{BB962C8B-B14F-4D97-AF65-F5344CB8AC3E}">
        <p14:creationId xmlns:p14="http://schemas.microsoft.com/office/powerpoint/2010/main" val="4110975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F2698-0047-4170-8B5F-517FCF2704EB}"/>
              </a:ext>
            </a:extLst>
          </p:cNvPr>
          <p:cNvSpPr>
            <a:spLocks noGrp="1"/>
          </p:cNvSpPr>
          <p:nvPr>
            <p:ph type="title"/>
          </p:nvPr>
        </p:nvSpPr>
        <p:spPr/>
        <p:txBody>
          <a:bodyPr/>
          <a:lstStyle/>
          <a:p>
            <a:r>
              <a:rPr lang="nl-NL"/>
              <a:t>Evaluatie workshop</a:t>
            </a:r>
          </a:p>
        </p:txBody>
      </p:sp>
      <p:sp>
        <p:nvSpPr>
          <p:cNvPr id="3" name="Tijdelijke aanduiding voor inhoud 2">
            <a:extLst>
              <a:ext uri="{FF2B5EF4-FFF2-40B4-BE49-F238E27FC236}">
                <a16:creationId xmlns:a16="http://schemas.microsoft.com/office/drawing/2014/main" id="{C13C1664-9C5B-435E-9480-89167684A16D}"/>
              </a:ext>
            </a:extLst>
          </p:cNvPr>
          <p:cNvSpPr>
            <a:spLocks noGrp="1"/>
          </p:cNvSpPr>
          <p:nvPr>
            <p:ph idx="1"/>
          </p:nvPr>
        </p:nvSpPr>
        <p:spPr/>
        <p:txBody>
          <a:bodyPr/>
          <a:lstStyle/>
          <a:p>
            <a:pPr marL="143510" lvl="0" indent="-179705"/>
            <a:r>
              <a:rPr lang="nl-NL"/>
              <a:t>Welke aspecten zijn je specifiek bijgebleven?</a:t>
            </a:r>
            <a:endParaRPr lang="nl-NL">
              <a:cs typeface="Arial"/>
            </a:endParaRPr>
          </a:p>
          <a:p>
            <a:pPr marL="143510" lvl="0" indent="-179705"/>
            <a:endParaRPr lang="nl-NL">
              <a:cs typeface="Arial"/>
            </a:endParaRPr>
          </a:p>
          <a:p>
            <a:pPr marL="143510" lvl="0" indent="-179705"/>
            <a:r>
              <a:rPr lang="nl-NL"/>
              <a:t>Wat is er nodig om elkaar in het team en/of jezelf scherp te houden? </a:t>
            </a:r>
            <a:endParaRPr lang="nl-NL">
              <a:cs typeface="Arial"/>
            </a:endParaRPr>
          </a:p>
          <a:p>
            <a:pPr marL="143510" indent="-179705"/>
            <a:endParaRPr lang="nl-NL">
              <a:cs typeface="Arial"/>
            </a:endParaRPr>
          </a:p>
          <a:p>
            <a:pPr marL="143510" indent="-179705"/>
            <a:endParaRPr lang="nl-NL">
              <a:cs typeface="Arial"/>
            </a:endParaRPr>
          </a:p>
        </p:txBody>
      </p:sp>
      <p:pic>
        <p:nvPicPr>
          <p:cNvPr id="4" name="Afbeelding 3">
            <a:extLst>
              <a:ext uri="{FF2B5EF4-FFF2-40B4-BE49-F238E27FC236}">
                <a16:creationId xmlns:a16="http://schemas.microsoft.com/office/drawing/2014/main" id="{CC8B81A1-EEB2-40A8-BDD2-04D91A441452}"/>
              </a:ext>
            </a:extLst>
          </p:cNvPr>
          <p:cNvPicPr>
            <a:picLocks noChangeAspect="1"/>
          </p:cNvPicPr>
          <p:nvPr/>
        </p:nvPicPr>
        <p:blipFill>
          <a:blip r:embed="rId3"/>
          <a:stretch>
            <a:fillRect/>
          </a:stretch>
        </p:blipFill>
        <p:spPr>
          <a:xfrm>
            <a:off x="4425090" y="3656507"/>
            <a:ext cx="2249619" cy="1780186"/>
          </a:xfrm>
          <a:prstGeom prst="rect">
            <a:avLst/>
          </a:prstGeom>
        </p:spPr>
      </p:pic>
    </p:spTree>
    <p:extLst>
      <p:ext uri="{BB962C8B-B14F-4D97-AF65-F5344CB8AC3E}">
        <p14:creationId xmlns:p14="http://schemas.microsoft.com/office/powerpoint/2010/main" val="4245187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67A88-D2BE-496D-9842-AAA0D00F4672}"/>
              </a:ext>
            </a:extLst>
          </p:cNvPr>
          <p:cNvSpPr>
            <a:spLocks noGrp="1"/>
          </p:cNvSpPr>
          <p:nvPr>
            <p:ph type="title"/>
          </p:nvPr>
        </p:nvSpPr>
        <p:spPr/>
        <p:txBody>
          <a:bodyPr/>
          <a:lstStyle/>
          <a:p>
            <a:r>
              <a:rPr lang="nl-NL"/>
              <a:t>Aanbod Complexe omstandigheden</a:t>
            </a:r>
          </a:p>
        </p:txBody>
      </p:sp>
      <p:sp>
        <p:nvSpPr>
          <p:cNvPr id="3" name="Tijdelijke aanduiding voor inhoud 2">
            <a:extLst>
              <a:ext uri="{FF2B5EF4-FFF2-40B4-BE49-F238E27FC236}">
                <a16:creationId xmlns:a16="http://schemas.microsoft.com/office/drawing/2014/main" id="{EF1DEA33-2949-417A-82BD-1C905C4BA9BF}"/>
              </a:ext>
            </a:extLst>
          </p:cNvPr>
          <p:cNvSpPr>
            <a:spLocks noGrp="1"/>
          </p:cNvSpPr>
          <p:nvPr>
            <p:ph idx="1"/>
          </p:nvPr>
        </p:nvSpPr>
        <p:spPr>
          <a:xfrm>
            <a:off x="292822" y="1625879"/>
            <a:ext cx="8282332" cy="4462463"/>
          </a:xfrm>
        </p:spPr>
        <p:txBody>
          <a:bodyPr/>
          <a:lstStyle/>
          <a:p>
            <a:pPr lvl="0"/>
            <a:r>
              <a:rPr lang="nl-NL" dirty="0"/>
              <a:t>‘Arts-patiëntrelatie in zwaar weer’, lastige consulten</a:t>
            </a:r>
          </a:p>
          <a:p>
            <a:pPr lvl="0"/>
            <a:r>
              <a:rPr lang="nl-NL" dirty="0"/>
              <a:t>‘Moet alles wat kan?’</a:t>
            </a:r>
          </a:p>
          <a:p>
            <a:pPr lvl="0"/>
            <a:r>
              <a:rPr lang="nl-NL" dirty="0"/>
              <a:t>‘Verlangen naar het einde’ met focus euthanasie</a:t>
            </a:r>
          </a:p>
          <a:p>
            <a:endParaRPr lang="nl-NL" dirty="0"/>
          </a:p>
        </p:txBody>
      </p:sp>
      <p:pic>
        <p:nvPicPr>
          <p:cNvPr id="4" name="Afbeelding 3">
            <a:extLst>
              <a:ext uri="{FF2B5EF4-FFF2-40B4-BE49-F238E27FC236}">
                <a16:creationId xmlns:a16="http://schemas.microsoft.com/office/drawing/2014/main" id="{5D3E6BE7-E9BB-44B8-BEEF-6E48D26CAD3E}"/>
              </a:ext>
            </a:extLst>
          </p:cNvPr>
          <p:cNvPicPr>
            <a:picLocks noChangeAspect="1"/>
          </p:cNvPicPr>
          <p:nvPr/>
        </p:nvPicPr>
        <p:blipFill>
          <a:blip r:embed="rId3"/>
          <a:stretch>
            <a:fillRect/>
          </a:stretch>
        </p:blipFill>
        <p:spPr>
          <a:xfrm>
            <a:off x="568846" y="3857110"/>
            <a:ext cx="2621507" cy="1969179"/>
          </a:xfrm>
          <a:prstGeom prst="rect">
            <a:avLst/>
          </a:prstGeom>
        </p:spPr>
      </p:pic>
      <p:pic>
        <p:nvPicPr>
          <p:cNvPr id="5" name="Afbeelding 4">
            <a:extLst>
              <a:ext uri="{FF2B5EF4-FFF2-40B4-BE49-F238E27FC236}">
                <a16:creationId xmlns:a16="http://schemas.microsoft.com/office/drawing/2014/main" id="{AB23610E-7ED1-42C3-BBCA-3748DFD0F0F7}"/>
              </a:ext>
            </a:extLst>
          </p:cNvPr>
          <p:cNvPicPr>
            <a:picLocks noChangeAspect="1"/>
          </p:cNvPicPr>
          <p:nvPr/>
        </p:nvPicPr>
        <p:blipFill>
          <a:blip r:embed="rId4"/>
          <a:stretch>
            <a:fillRect/>
          </a:stretch>
        </p:blipFill>
        <p:spPr>
          <a:xfrm>
            <a:off x="3332142" y="3857109"/>
            <a:ext cx="2621507" cy="1969179"/>
          </a:xfrm>
          <a:prstGeom prst="rect">
            <a:avLst/>
          </a:prstGeom>
        </p:spPr>
      </p:pic>
      <p:pic>
        <p:nvPicPr>
          <p:cNvPr id="6" name="Afbeelding 5">
            <a:extLst>
              <a:ext uri="{FF2B5EF4-FFF2-40B4-BE49-F238E27FC236}">
                <a16:creationId xmlns:a16="http://schemas.microsoft.com/office/drawing/2014/main" id="{4BBA461A-11B1-4AD0-9C8C-CE6D6E26FD8A}"/>
              </a:ext>
            </a:extLst>
          </p:cNvPr>
          <p:cNvPicPr>
            <a:picLocks noChangeAspect="1"/>
          </p:cNvPicPr>
          <p:nvPr/>
        </p:nvPicPr>
        <p:blipFill>
          <a:blip r:embed="rId5"/>
          <a:stretch>
            <a:fillRect/>
          </a:stretch>
        </p:blipFill>
        <p:spPr>
          <a:xfrm>
            <a:off x="6095438" y="3857109"/>
            <a:ext cx="2621507" cy="1969179"/>
          </a:xfrm>
          <a:prstGeom prst="rect">
            <a:avLst/>
          </a:prstGeom>
        </p:spPr>
      </p:pic>
    </p:spTree>
    <p:extLst>
      <p:ext uri="{BB962C8B-B14F-4D97-AF65-F5344CB8AC3E}">
        <p14:creationId xmlns:p14="http://schemas.microsoft.com/office/powerpoint/2010/main" val="2130463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42898-DE0A-4CAC-8672-4603D4A53357}"/>
              </a:ext>
            </a:extLst>
          </p:cNvPr>
          <p:cNvSpPr>
            <a:spLocks noGrp="1"/>
          </p:cNvSpPr>
          <p:nvPr>
            <p:ph type="title"/>
          </p:nvPr>
        </p:nvSpPr>
        <p:spPr/>
        <p:txBody>
          <a:bodyPr/>
          <a:lstStyle/>
          <a:p>
            <a:r>
              <a:rPr lang="nl-NL"/>
              <a:t>Bronvermeldingen workshop</a:t>
            </a:r>
            <a:br>
              <a:rPr lang="nl-NL"/>
            </a:br>
            <a:r>
              <a:rPr lang="nl-NL"/>
              <a:t>Complexe omstandigheden</a:t>
            </a:r>
          </a:p>
        </p:txBody>
      </p:sp>
      <p:sp>
        <p:nvSpPr>
          <p:cNvPr id="3" name="Tijdelijke aanduiding voor inhoud 2">
            <a:extLst>
              <a:ext uri="{FF2B5EF4-FFF2-40B4-BE49-F238E27FC236}">
                <a16:creationId xmlns:a16="http://schemas.microsoft.com/office/drawing/2014/main" id="{5EDB98F5-FB07-492A-91B3-2B8186954E27}"/>
              </a:ext>
            </a:extLst>
          </p:cNvPr>
          <p:cNvSpPr>
            <a:spLocks noGrp="1"/>
          </p:cNvSpPr>
          <p:nvPr>
            <p:ph idx="1"/>
          </p:nvPr>
        </p:nvSpPr>
        <p:spPr>
          <a:xfrm>
            <a:off x="292822" y="1625879"/>
            <a:ext cx="8000946" cy="4462463"/>
          </a:xfrm>
        </p:spPr>
        <p:txBody>
          <a:bodyPr/>
          <a:lstStyle/>
          <a:p>
            <a:pPr marL="143510" lvl="0" indent="-179705">
              <a:lnSpc>
                <a:spcPts val="2000"/>
              </a:lnSpc>
              <a:spcBef>
                <a:spcPts val="300"/>
              </a:spcBef>
            </a:pPr>
            <a:r>
              <a:rPr lang="en-GB" sz="1200" dirty="0">
                <a:latin typeface="Arial" panose="020B0604020202020204" pitchFamily="34" charset="0"/>
                <a:ea typeface="Calibri" panose="020F0502020204030204" pitchFamily="34" charset="0"/>
                <a:cs typeface="Arial" panose="020B0604020202020204" pitchFamily="34" charset="0"/>
              </a:rPr>
              <a:t>Back AL et al.; Discussing prognosis ‘How much do you want to know’. Talking to patients who do not want information or who are ambivalent. </a:t>
            </a:r>
            <a:r>
              <a:rPr lang="en-GB" sz="1200" i="1" dirty="0">
                <a:latin typeface="Arial" panose="020B0604020202020204" pitchFamily="34" charset="0"/>
                <a:ea typeface="Calibri" panose="020F0502020204030204" pitchFamily="34" charset="0"/>
                <a:cs typeface="Arial" panose="020B0604020202020204" pitchFamily="34" charset="0"/>
              </a:rPr>
              <a:t>JCO,</a:t>
            </a:r>
            <a:r>
              <a:rPr lang="en-GB" sz="1200" dirty="0">
                <a:latin typeface="Arial" panose="020B0604020202020204" pitchFamily="34" charset="0"/>
                <a:ea typeface="Calibri" panose="020F0502020204030204" pitchFamily="34" charset="0"/>
                <a:cs typeface="Arial" panose="020B0604020202020204" pitchFamily="34" charset="0"/>
              </a:rPr>
              <a:t> 2006</a:t>
            </a:r>
          </a:p>
          <a:p>
            <a:pPr marL="143510" indent="-179705">
              <a:lnSpc>
                <a:spcPts val="2000"/>
              </a:lnSpc>
              <a:spcBef>
                <a:spcPts val="300"/>
              </a:spcBef>
            </a:pPr>
            <a:r>
              <a:rPr lang="nl-NL" sz="1200" b="0" i="0" dirty="0">
                <a:solidFill>
                  <a:schemeClr val="tx2"/>
                </a:solidFill>
                <a:effectLst/>
              </a:rPr>
              <a:t>‘Kankerzorg in beeld: Uitgezaaide kanker in beeld’ (IKNL, 2020). </a:t>
            </a:r>
            <a:r>
              <a:rPr lang="nl-NL" sz="1200" b="0" i="0" dirty="0">
                <a:solidFill>
                  <a:schemeClr val="tx2"/>
                </a:solidFill>
                <a:effectLst/>
                <a:hlinkClick r:id="rId3"/>
              </a:rPr>
              <a:t>IKNL webshop</a:t>
            </a:r>
            <a:endParaRPr lang="nl-NL" sz="1200" kern="1200" dirty="0">
              <a:solidFill>
                <a:schemeClr val="tx2"/>
              </a:solidFill>
              <a:cs typeface="Arial" panose="020B0604020202020204" pitchFamily="34" charset="0"/>
            </a:endParaRPr>
          </a:p>
          <a:p>
            <a:pPr marL="143510" lvl="0" indent="-179705">
              <a:lnSpc>
                <a:spcPts val="2000"/>
              </a:lnSpc>
              <a:spcBef>
                <a:spcPts val="300"/>
              </a:spcBef>
            </a:pPr>
            <a:r>
              <a:rPr lang="nl-NL" sz="1200" dirty="0"/>
              <a:t>Kwaliteitskader palliatieve zorg Nederland. IKNL/Palliactief, 2017 en 2022, </a:t>
            </a:r>
            <a:r>
              <a:rPr lang="nl-NL" sz="1200" dirty="0">
                <a:hlinkClick r:id="rId4"/>
              </a:rPr>
              <a:t>www.pallialine.nl</a:t>
            </a:r>
            <a:endParaRPr lang="nl-NL" sz="1200" dirty="0">
              <a:cs typeface="Arial"/>
            </a:endParaRPr>
          </a:p>
          <a:p>
            <a:pPr marL="143510" lvl="0" indent="-179705">
              <a:lnSpc>
                <a:spcPts val="2000"/>
              </a:lnSpc>
              <a:spcBef>
                <a:spcPts val="300"/>
              </a:spcBef>
            </a:pPr>
            <a:r>
              <a:rPr lang="nl-NL" sz="1200" dirty="0"/>
              <a:t>Numico G, </a:t>
            </a:r>
            <a:r>
              <a:rPr lang="nl-NL" sz="1200" dirty="0" err="1"/>
              <a:t>Trogu</a:t>
            </a:r>
            <a:r>
              <a:rPr lang="nl-NL" sz="1200" dirty="0"/>
              <a:t> A, </a:t>
            </a:r>
            <a:r>
              <a:rPr lang="nl-NL" sz="1200" dirty="0" err="1"/>
              <a:t>Cristofano</a:t>
            </a:r>
            <a:r>
              <a:rPr lang="nl-NL" sz="1200" dirty="0"/>
              <a:t> A, </a:t>
            </a:r>
            <a:r>
              <a:rPr lang="nl-NL" sz="1200" dirty="0" err="1"/>
              <a:t>Mozzicafreddo</a:t>
            </a:r>
            <a:r>
              <a:rPr lang="nl-NL" sz="1200" dirty="0"/>
              <a:t> A, </a:t>
            </a:r>
            <a:r>
              <a:rPr lang="nl-NL" sz="1200" dirty="0" err="1"/>
              <a:t>Courthod</a:t>
            </a:r>
            <a:r>
              <a:rPr lang="nl-NL" sz="1200" dirty="0"/>
              <a:t> G, Franco P, </a:t>
            </a:r>
            <a:r>
              <a:rPr lang="nl-NL" sz="1200" dirty="0" err="1"/>
              <a:t>Silvestris</a:t>
            </a:r>
            <a:r>
              <a:rPr lang="nl-NL" sz="1200" dirty="0"/>
              <a:t> N; </a:t>
            </a:r>
            <a:r>
              <a:rPr lang="en-US" sz="1200" dirty="0"/>
              <a:t>Active treatment given in the last weeks of life: poor quality cancer care or justifiable behavior? </a:t>
            </a:r>
            <a:r>
              <a:rPr lang="nl-NL" sz="1200" i="1" dirty="0" err="1"/>
              <a:t>Supportive</a:t>
            </a:r>
            <a:r>
              <a:rPr lang="nl-NL" sz="1200" i="1" dirty="0"/>
              <a:t> Care in Cancer, </a:t>
            </a:r>
            <a:r>
              <a:rPr lang="nl-NL" sz="1200" dirty="0" err="1"/>
              <a:t>October</a:t>
            </a:r>
            <a:r>
              <a:rPr lang="nl-NL" sz="1200" dirty="0"/>
              <a:t> 2014, Vol. 22 (10): 2813–2819</a:t>
            </a:r>
          </a:p>
          <a:p>
            <a:pPr marL="143510" indent="-179705">
              <a:lnSpc>
                <a:spcPts val="2000"/>
              </a:lnSpc>
              <a:spcBef>
                <a:spcPts val="300"/>
              </a:spcBef>
            </a:pPr>
            <a:r>
              <a:rPr lang="nl-NL" sz="1200" dirty="0"/>
              <a:t>PZNL. Kerncijfers palliatieve zorg, 2019 (www.palliaweb.nl).</a:t>
            </a:r>
            <a:endParaRPr lang="nl-NL" sz="1200" dirty="0">
              <a:cs typeface="Arial"/>
            </a:endParaRPr>
          </a:p>
          <a:p>
            <a:pPr marL="143510" lvl="0" indent="-179705">
              <a:lnSpc>
                <a:spcPts val="2000"/>
              </a:lnSpc>
              <a:spcBef>
                <a:spcPts val="300"/>
              </a:spcBef>
            </a:pPr>
            <a:r>
              <a:rPr lang="nl-NL" sz="1200" dirty="0"/>
              <a:t>Regionaal Toetsingscommissies Euthanasie RTE, Jaarverslag 2017 en 2016. Den Haag, maart 2018 en 2017</a:t>
            </a:r>
            <a:endParaRPr lang="nl-NL" sz="1200" dirty="0">
              <a:cs typeface="Arial"/>
            </a:endParaRPr>
          </a:p>
          <a:p>
            <a:pPr marL="143510" lvl="0" indent="-179705">
              <a:lnSpc>
                <a:spcPts val="2000"/>
              </a:lnSpc>
              <a:spcBef>
                <a:spcPts val="300"/>
              </a:spcBef>
            </a:pPr>
            <a:r>
              <a:rPr lang="en-US" sz="1200" dirty="0" err="1"/>
              <a:t>Rochigneux</a:t>
            </a:r>
            <a:r>
              <a:rPr lang="en-US" sz="1200" dirty="0"/>
              <a:t> P et al.; Use of chemotherapy near the end of life: what factors matter? Ann Oncol 2017</a:t>
            </a:r>
            <a:endParaRPr lang="en-US" sz="1200" dirty="0">
              <a:cs typeface="Arial"/>
            </a:endParaRPr>
          </a:p>
          <a:p>
            <a:pPr marL="143510" lvl="0" indent="-179705">
              <a:lnSpc>
                <a:spcPts val="2000"/>
              </a:lnSpc>
              <a:spcBef>
                <a:spcPts val="300"/>
              </a:spcBef>
            </a:pPr>
            <a:r>
              <a:rPr lang="nl-NL" sz="1200" dirty="0"/>
              <a:t>Santen H van; Moeilijk of lastig? Medisch Contact, 2016, 23 maart: hoofdredactioneel</a:t>
            </a:r>
            <a:endParaRPr lang="nl-NL" sz="1200" dirty="0">
              <a:cs typeface="Arial"/>
            </a:endParaRPr>
          </a:p>
          <a:p>
            <a:pPr marL="143510" lvl="0" indent="-179705">
              <a:lnSpc>
                <a:spcPts val="2000"/>
              </a:lnSpc>
              <a:spcBef>
                <a:spcPts val="300"/>
              </a:spcBef>
            </a:pPr>
            <a:r>
              <a:rPr lang="nl-NL" sz="1200" dirty="0"/>
              <a:t>Schmidt HG et al.; Do </a:t>
            </a:r>
            <a:r>
              <a:rPr lang="nl-NL" sz="1200" dirty="0" err="1"/>
              <a:t>patients</a:t>
            </a:r>
            <a:r>
              <a:rPr lang="nl-NL" sz="1200" dirty="0"/>
              <a:t>' </a:t>
            </a:r>
            <a:r>
              <a:rPr lang="nl-NL" sz="1200" dirty="0" err="1"/>
              <a:t>disruptive</a:t>
            </a:r>
            <a:r>
              <a:rPr lang="nl-NL" sz="1200" dirty="0"/>
              <a:t> </a:t>
            </a:r>
            <a:r>
              <a:rPr lang="nl-NL" sz="1200" dirty="0" err="1"/>
              <a:t>behaviours</a:t>
            </a:r>
            <a:r>
              <a:rPr lang="nl-NL" sz="1200" dirty="0"/>
              <a:t> </a:t>
            </a:r>
            <a:r>
              <a:rPr lang="nl-NL" sz="1200" dirty="0" err="1"/>
              <a:t>influence</a:t>
            </a:r>
            <a:r>
              <a:rPr lang="nl-NL" sz="1200" dirty="0"/>
              <a:t> </a:t>
            </a:r>
            <a:r>
              <a:rPr lang="nl-NL" sz="1200" dirty="0" err="1"/>
              <a:t>the</a:t>
            </a:r>
            <a:r>
              <a:rPr lang="nl-NL" sz="1200" dirty="0"/>
              <a:t> </a:t>
            </a:r>
            <a:r>
              <a:rPr lang="nl-NL" sz="1200" dirty="0" err="1"/>
              <a:t>accuracy</a:t>
            </a:r>
            <a:r>
              <a:rPr lang="nl-NL" sz="1200" dirty="0"/>
              <a:t> of a </a:t>
            </a:r>
            <a:r>
              <a:rPr lang="nl-NL" sz="1200" dirty="0" err="1"/>
              <a:t>doctor's</a:t>
            </a:r>
            <a:r>
              <a:rPr lang="nl-NL" sz="1200" dirty="0"/>
              <a:t> diagnosis? A </a:t>
            </a:r>
            <a:r>
              <a:rPr lang="nl-NL" sz="1200" dirty="0" err="1"/>
              <a:t>randomised</a:t>
            </a:r>
            <a:r>
              <a:rPr lang="nl-NL" sz="1200" dirty="0"/>
              <a:t> experiment. </a:t>
            </a:r>
            <a:r>
              <a:rPr lang="nl-NL" sz="1200" i="1" dirty="0"/>
              <a:t>BMJ </a:t>
            </a:r>
            <a:r>
              <a:rPr lang="nl-NL" sz="1200" i="1" dirty="0" err="1"/>
              <a:t>Quality</a:t>
            </a:r>
            <a:r>
              <a:rPr lang="nl-NL" sz="1200" i="1" dirty="0"/>
              <a:t> &amp; Safety</a:t>
            </a:r>
            <a:r>
              <a:rPr lang="nl-NL" sz="1200" dirty="0"/>
              <a:t>, 07 </a:t>
            </a:r>
            <a:r>
              <a:rPr lang="nl-NL" sz="1200" dirty="0" err="1"/>
              <a:t>March</a:t>
            </a:r>
            <a:r>
              <a:rPr lang="nl-NL" sz="1200" dirty="0"/>
              <a:t> 2016, Vol. 26 (1):19-23.</a:t>
            </a:r>
            <a:endParaRPr lang="nl-NL" sz="1200" dirty="0">
              <a:cs typeface="Arial"/>
            </a:endParaRPr>
          </a:p>
          <a:p>
            <a:pPr marL="143510" lvl="0" indent="-179705">
              <a:lnSpc>
                <a:spcPts val="2000"/>
              </a:lnSpc>
              <a:spcBef>
                <a:spcPts val="300"/>
              </a:spcBef>
            </a:pPr>
            <a:r>
              <a:rPr lang="nl-NL" sz="1200" dirty="0"/>
              <a:t>Stuurgroep Passende zorg in de laatste levensfase; Niet alles wat kan hoeft. </a:t>
            </a:r>
            <a:r>
              <a:rPr lang="nl-NL" sz="1200" i="1" dirty="0"/>
              <a:t>Utrecht,</a:t>
            </a:r>
            <a:r>
              <a:rPr lang="nl-NL" sz="1200" dirty="0"/>
              <a:t> 2015, KNMG</a:t>
            </a:r>
            <a:endParaRPr lang="nl-NL" sz="1200" dirty="0">
              <a:cs typeface="Arial"/>
            </a:endParaRPr>
          </a:p>
          <a:p>
            <a:pPr marL="143510" lvl="0" indent="-179705">
              <a:lnSpc>
                <a:spcPts val="2000"/>
              </a:lnSpc>
              <a:spcBef>
                <a:spcPts val="300"/>
              </a:spcBef>
            </a:pPr>
            <a:r>
              <a:rPr lang="nl-NL" sz="1200" dirty="0"/>
              <a:t>Visser, J, De arts staat in de behandelmodus. </a:t>
            </a:r>
            <a:r>
              <a:rPr lang="nl-NL" sz="1200" i="1" dirty="0"/>
              <a:t>Medisch contact</a:t>
            </a:r>
            <a:r>
              <a:rPr lang="nl-NL" sz="1200" dirty="0"/>
              <a:t>, 2012, 30 mei: levenseinde</a:t>
            </a:r>
            <a:endParaRPr lang="nl-NL" sz="1200" dirty="0">
              <a:cs typeface="Arial"/>
            </a:endParaRPr>
          </a:p>
          <a:p>
            <a:pPr marL="143510" lvl="0" indent="-179705">
              <a:lnSpc>
                <a:spcPts val="2000"/>
              </a:lnSpc>
              <a:spcBef>
                <a:spcPts val="300"/>
              </a:spcBef>
            </a:pPr>
            <a:endParaRPr lang="nl-NL" sz="1200" dirty="0">
              <a:cs typeface="Arial"/>
            </a:endParaRPr>
          </a:p>
          <a:p>
            <a:pPr marL="143510" lvl="0" indent="-179705">
              <a:lnSpc>
                <a:spcPts val="2000"/>
              </a:lnSpc>
              <a:spcBef>
                <a:spcPts val="300"/>
              </a:spcBef>
            </a:pPr>
            <a:endParaRPr lang="nl-NL" sz="1200" dirty="0">
              <a:cs typeface="Arial"/>
            </a:endParaRPr>
          </a:p>
          <a:p>
            <a:pPr marL="143510" lvl="0" indent="-179705">
              <a:lnSpc>
                <a:spcPts val="2000"/>
              </a:lnSpc>
              <a:spcBef>
                <a:spcPts val="300"/>
              </a:spcBef>
            </a:pPr>
            <a:endParaRPr lang="nl-NL" sz="1200" dirty="0">
              <a:cs typeface="Arial"/>
            </a:endParaRPr>
          </a:p>
          <a:p>
            <a:pPr marL="143510" lvl="0" indent="-179705">
              <a:lnSpc>
                <a:spcPts val="2000"/>
              </a:lnSpc>
              <a:spcBef>
                <a:spcPts val="300"/>
              </a:spcBef>
            </a:pPr>
            <a:endParaRPr lang="nl-NL" sz="1200" dirty="0">
              <a:cs typeface="Arial"/>
            </a:endParaRPr>
          </a:p>
        </p:txBody>
      </p:sp>
    </p:spTree>
    <p:extLst>
      <p:ext uri="{BB962C8B-B14F-4D97-AF65-F5344CB8AC3E}">
        <p14:creationId xmlns:p14="http://schemas.microsoft.com/office/powerpoint/2010/main" val="102111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62DC69-9FD6-47F1-A502-1AD57DBEC215}"/>
              </a:ext>
            </a:extLst>
          </p:cNvPr>
          <p:cNvSpPr>
            <a:spLocks noGrp="1"/>
          </p:cNvSpPr>
          <p:nvPr>
            <p:ph type="title"/>
          </p:nvPr>
        </p:nvSpPr>
        <p:spPr>
          <a:xfrm>
            <a:off x="471343" y="261940"/>
            <a:ext cx="6247458" cy="755650"/>
          </a:xfrm>
        </p:spPr>
        <p:txBody>
          <a:bodyPr/>
          <a:lstStyle/>
          <a:p>
            <a:r>
              <a:rPr lang="nl-NL"/>
              <a:t>Kwaliteitskader palliatieve zorg</a:t>
            </a:r>
            <a:r>
              <a:rPr lang="nl-NL">
                <a:cs typeface="Arial"/>
              </a:rPr>
              <a:t> Nederland</a:t>
            </a:r>
            <a:br>
              <a:rPr lang="nl-NL">
                <a:cs typeface="Arial"/>
              </a:rPr>
            </a:br>
            <a:r>
              <a:rPr lang="nl-NL"/>
              <a:t>- kernwaarden en principes</a:t>
            </a:r>
          </a:p>
        </p:txBody>
      </p:sp>
      <p:sp>
        <p:nvSpPr>
          <p:cNvPr id="3" name="Tijdelijke aanduiding voor inhoud 2">
            <a:extLst>
              <a:ext uri="{FF2B5EF4-FFF2-40B4-BE49-F238E27FC236}">
                <a16:creationId xmlns:a16="http://schemas.microsoft.com/office/drawing/2014/main" id="{2A88A0F5-B28F-4CD0-8BE2-720C77C57F25}"/>
              </a:ext>
            </a:extLst>
          </p:cNvPr>
          <p:cNvSpPr>
            <a:spLocks noGrp="1"/>
          </p:cNvSpPr>
          <p:nvPr>
            <p:ph idx="1"/>
          </p:nvPr>
        </p:nvSpPr>
        <p:spPr>
          <a:xfrm>
            <a:off x="292822" y="1625879"/>
            <a:ext cx="8192830" cy="4462463"/>
          </a:xfrm>
        </p:spPr>
        <p:txBody>
          <a:bodyPr/>
          <a:lstStyle/>
          <a:p>
            <a:pPr marL="0" indent="0">
              <a:lnSpc>
                <a:spcPts val="2700"/>
              </a:lnSpc>
              <a:spcBef>
                <a:spcPts val="300"/>
              </a:spcBef>
              <a:buNone/>
            </a:pPr>
            <a:r>
              <a:rPr lang="nl-NL" dirty="0"/>
              <a:t> Uit domein 1: Kernwaarden</a:t>
            </a:r>
            <a:endParaRPr lang="nl-NL" dirty="0">
              <a:cs typeface="Arial"/>
            </a:endParaRPr>
          </a:p>
          <a:p>
            <a:pPr marL="143510" lvl="0" indent="-179705">
              <a:lnSpc>
                <a:spcPts val="3000"/>
              </a:lnSpc>
              <a:spcBef>
                <a:spcPts val="600"/>
              </a:spcBef>
            </a:pPr>
            <a:r>
              <a:rPr lang="nl-NL" sz="2000" dirty="0">
                <a:latin typeface="Arial" panose="020B0604020202020204" pitchFamily="34" charset="0"/>
              </a:rPr>
              <a:t>Zorg bieden met </a:t>
            </a:r>
            <a:r>
              <a:rPr lang="nl-NL" sz="2000" dirty="0">
                <a:solidFill>
                  <a:srgbClr val="11B5E9"/>
                </a:solidFill>
                <a:latin typeface="Arial" panose="020B0604020202020204" pitchFamily="34" charset="0"/>
              </a:rPr>
              <a:t>respect voor de autonomie van de patiënt </a:t>
            </a:r>
            <a:r>
              <a:rPr lang="nl-NL" sz="2000" dirty="0">
                <a:latin typeface="Arial" panose="020B0604020202020204" pitchFamily="34" charset="0"/>
              </a:rPr>
              <a:t>en afgestemd op de </a:t>
            </a:r>
            <a:r>
              <a:rPr lang="nl-NL" sz="2000" dirty="0">
                <a:solidFill>
                  <a:srgbClr val="11B5E9"/>
                </a:solidFill>
                <a:latin typeface="Arial" panose="020B0604020202020204" pitchFamily="34" charset="0"/>
              </a:rPr>
              <a:t>eigenheid en de kwaliteit van leven </a:t>
            </a:r>
            <a:r>
              <a:rPr lang="nl-NL" sz="2000" dirty="0">
                <a:latin typeface="Arial" panose="020B0604020202020204" pitchFamily="34" charset="0"/>
              </a:rPr>
              <a:t>…</a:t>
            </a:r>
            <a:endParaRPr lang="nl-NL" sz="2000" dirty="0">
              <a:latin typeface="Arial" panose="020B0604020202020204" pitchFamily="34" charset="0"/>
              <a:cs typeface="Arial"/>
            </a:endParaRPr>
          </a:p>
          <a:p>
            <a:pPr marL="143510" lvl="0" indent="-179705">
              <a:lnSpc>
                <a:spcPts val="3000"/>
              </a:lnSpc>
              <a:spcBef>
                <a:spcPts val="0"/>
              </a:spcBef>
            </a:pPr>
            <a:r>
              <a:rPr lang="nl-NL" sz="2000" dirty="0">
                <a:latin typeface="Arial" panose="020B0604020202020204" pitchFamily="34" charset="0"/>
              </a:rPr>
              <a:t>De zorgverlener gaat met de patiënt en diens naasten een relatie aan gebaseerd op </a:t>
            </a:r>
            <a:r>
              <a:rPr lang="nl-NL" sz="2000" dirty="0">
                <a:solidFill>
                  <a:srgbClr val="11B5E9"/>
                </a:solidFill>
                <a:latin typeface="Arial" panose="020B0604020202020204" pitchFamily="34" charset="0"/>
              </a:rPr>
              <a:t>wederzijds respect</a:t>
            </a:r>
            <a:r>
              <a:rPr lang="nl-NL" sz="2000" dirty="0">
                <a:latin typeface="Arial" panose="020B0604020202020204" pitchFamily="34" charset="0"/>
              </a:rPr>
              <a:t>,</a:t>
            </a:r>
            <a:r>
              <a:rPr lang="nl-NL" sz="2000" dirty="0">
                <a:solidFill>
                  <a:srgbClr val="11B5E9"/>
                </a:solidFill>
                <a:latin typeface="Arial" panose="020B0604020202020204" pitchFamily="34" charset="0"/>
              </a:rPr>
              <a:t> integriteit en waardigheid</a:t>
            </a:r>
            <a:r>
              <a:rPr lang="nl-NL" sz="2000" dirty="0">
                <a:latin typeface="Arial" panose="020B0604020202020204" pitchFamily="34" charset="0"/>
              </a:rPr>
              <a:t>.</a:t>
            </a:r>
            <a:endParaRPr lang="nl-NL" sz="2000" dirty="0">
              <a:latin typeface="Arial" panose="020B0604020202020204" pitchFamily="34" charset="0"/>
              <a:cs typeface="Arial"/>
            </a:endParaRPr>
          </a:p>
          <a:p>
            <a:pPr marL="143510" lvl="0" indent="-179705">
              <a:lnSpc>
                <a:spcPts val="3000"/>
              </a:lnSpc>
              <a:spcBef>
                <a:spcPts val="0"/>
              </a:spcBef>
            </a:pPr>
            <a:r>
              <a:rPr lang="nl-NL" sz="2000" dirty="0"/>
              <a:t>De zorg wordt afgestemd op de </a:t>
            </a:r>
            <a:r>
              <a:rPr lang="nl-NL" sz="2000" dirty="0">
                <a:solidFill>
                  <a:srgbClr val="11B5E9"/>
                </a:solidFill>
              </a:rPr>
              <a:t>(</a:t>
            </a:r>
            <a:r>
              <a:rPr lang="nl-NL" sz="2000" dirty="0" err="1">
                <a:solidFill>
                  <a:srgbClr val="11B5E9"/>
                </a:solidFill>
              </a:rPr>
              <a:t>inter</a:t>
            </a:r>
            <a:r>
              <a:rPr lang="nl-NL" sz="2000" dirty="0">
                <a:solidFill>
                  <a:srgbClr val="11B5E9"/>
                </a:solidFill>
              </a:rPr>
              <a:t>)persoonlijke, culturele en levensbeschouwelijke waarden, normen, wensen en behoeften rondom leven, ziek zijn en sterven </a:t>
            </a:r>
            <a:r>
              <a:rPr lang="nl-NL" sz="2000" dirty="0"/>
              <a:t>van de patiënt en diens naasten.</a:t>
            </a:r>
            <a:endParaRPr lang="nl-NL" sz="2000" dirty="0">
              <a:cs typeface="Arial"/>
            </a:endParaRPr>
          </a:p>
          <a:p>
            <a:pPr marL="143510" lvl="0" indent="-179705">
              <a:lnSpc>
                <a:spcPts val="3000"/>
              </a:lnSpc>
              <a:spcBef>
                <a:spcPts val="0"/>
              </a:spcBef>
            </a:pPr>
            <a:r>
              <a:rPr lang="nl-NL" sz="2000" dirty="0"/>
              <a:t>De zorgverlener heeft </a:t>
            </a:r>
            <a:r>
              <a:rPr lang="nl-NL" sz="2000" dirty="0">
                <a:solidFill>
                  <a:srgbClr val="11B5E9"/>
                </a:solidFill>
              </a:rPr>
              <a:t>oog voor de grote impact </a:t>
            </a:r>
            <a:r>
              <a:rPr lang="nl-NL" sz="2000" dirty="0"/>
              <a:t>die </a:t>
            </a:r>
            <a:r>
              <a:rPr lang="nl-NL" sz="2000" dirty="0">
                <a:solidFill>
                  <a:srgbClr val="11B5E9"/>
                </a:solidFill>
              </a:rPr>
              <a:t>confrontatie met de naderende dood </a:t>
            </a:r>
            <a:r>
              <a:rPr lang="nl-NL" sz="2000" dirty="0"/>
              <a:t>heeft voor de patiënt en diens naasten.</a:t>
            </a:r>
            <a:endParaRPr lang="nl-NL" sz="2000" dirty="0">
              <a:cs typeface="Arial"/>
            </a:endParaRPr>
          </a:p>
          <a:p>
            <a:pPr marL="143510" indent="-179705">
              <a:buNone/>
            </a:pPr>
            <a:r>
              <a:rPr lang="nl-NL" sz="900" dirty="0">
                <a:cs typeface="Arial"/>
              </a:rPr>
              <a:t>bron: Kwaliteitskader Palliatieve zorg Nederland. IKNL/Palliactief, 2017</a:t>
            </a:r>
            <a:endParaRPr lang="nl-NL" dirty="0">
              <a:cs typeface="Arial"/>
            </a:endParaRPr>
          </a:p>
          <a:p>
            <a:pPr marL="0" indent="0">
              <a:buNone/>
            </a:pPr>
            <a:endParaRPr lang="nl-NL" dirty="0">
              <a:cs typeface="Arial"/>
            </a:endParaRPr>
          </a:p>
          <a:p>
            <a:pPr marL="0" indent="0">
              <a:buNone/>
            </a:pPr>
            <a:endParaRPr lang="nl-NL" dirty="0">
              <a:cs typeface="Arial"/>
            </a:endParaRPr>
          </a:p>
          <a:p>
            <a:pPr marL="143510" indent="-179705"/>
            <a:endParaRPr lang="nl-NL" dirty="0">
              <a:cs typeface="Arial"/>
            </a:endParaRPr>
          </a:p>
        </p:txBody>
      </p:sp>
      <p:pic>
        <p:nvPicPr>
          <p:cNvPr id="4" name="Afbeelding 3">
            <a:extLst>
              <a:ext uri="{FF2B5EF4-FFF2-40B4-BE49-F238E27FC236}">
                <a16:creationId xmlns:a16="http://schemas.microsoft.com/office/drawing/2014/main" id="{37C6E8E1-957C-4ECC-9DE4-CC5C5EF01894}"/>
              </a:ext>
            </a:extLst>
          </p:cNvPr>
          <p:cNvPicPr>
            <a:picLocks noChangeAspect="1"/>
          </p:cNvPicPr>
          <p:nvPr/>
        </p:nvPicPr>
        <p:blipFill>
          <a:blip r:embed="rId3"/>
          <a:stretch>
            <a:fillRect/>
          </a:stretch>
        </p:blipFill>
        <p:spPr>
          <a:xfrm>
            <a:off x="7217869" y="5092733"/>
            <a:ext cx="1571014" cy="1551764"/>
          </a:xfrm>
          <a:prstGeom prst="rect">
            <a:avLst/>
          </a:prstGeom>
        </p:spPr>
      </p:pic>
    </p:spTree>
    <p:extLst>
      <p:ext uri="{BB962C8B-B14F-4D97-AF65-F5344CB8AC3E}">
        <p14:creationId xmlns:p14="http://schemas.microsoft.com/office/powerpoint/2010/main" val="407565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41C6D-1D03-4B66-A9B1-6747EF9D8510}"/>
              </a:ext>
            </a:extLst>
          </p:cNvPr>
          <p:cNvSpPr>
            <a:spLocks noGrp="1"/>
          </p:cNvSpPr>
          <p:nvPr>
            <p:ph type="title"/>
          </p:nvPr>
        </p:nvSpPr>
        <p:spPr>
          <a:xfrm>
            <a:off x="471343" y="261940"/>
            <a:ext cx="6261835" cy="755650"/>
          </a:xfrm>
        </p:spPr>
        <p:txBody>
          <a:bodyPr/>
          <a:lstStyle/>
          <a:p>
            <a:r>
              <a:rPr lang="nl-NL"/>
              <a:t>Kwaliteitskader palliatieve zorg</a:t>
            </a:r>
            <a:r>
              <a:rPr lang="nl-NL">
                <a:cs typeface="Arial"/>
              </a:rPr>
              <a:t> Nederland</a:t>
            </a:r>
            <a:br>
              <a:rPr lang="nl-NL">
                <a:cs typeface="Arial"/>
              </a:rPr>
            </a:br>
            <a:r>
              <a:rPr lang="nl-NL"/>
              <a:t>- kernwaarden en principes</a:t>
            </a:r>
          </a:p>
        </p:txBody>
      </p:sp>
      <p:sp>
        <p:nvSpPr>
          <p:cNvPr id="3" name="Tijdelijke aanduiding voor inhoud 2">
            <a:extLst>
              <a:ext uri="{FF2B5EF4-FFF2-40B4-BE49-F238E27FC236}">
                <a16:creationId xmlns:a16="http://schemas.microsoft.com/office/drawing/2014/main" id="{BD01DD67-E0CD-4514-B78E-1316E68CC3B5}"/>
              </a:ext>
            </a:extLst>
          </p:cNvPr>
          <p:cNvSpPr>
            <a:spLocks noGrp="1"/>
          </p:cNvSpPr>
          <p:nvPr>
            <p:ph idx="1"/>
          </p:nvPr>
        </p:nvSpPr>
        <p:spPr>
          <a:xfrm>
            <a:off x="292822" y="1625879"/>
            <a:ext cx="8063433" cy="4462463"/>
          </a:xfrm>
        </p:spPr>
        <p:txBody>
          <a:bodyPr/>
          <a:lstStyle/>
          <a:p>
            <a:pPr marL="0" indent="0">
              <a:buNone/>
            </a:pPr>
            <a:r>
              <a:rPr lang="nl-NL" dirty="0"/>
              <a:t>Uit domein 1: Principes</a:t>
            </a:r>
          </a:p>
          <a:p>
            <a:pPr marL="143510" lvl="0" indent="-179705">
              <a:lnSpc>
                <a:spcPts val="3000"/>
              </a:lnSpc>
              <a:spcBef>
                <a:spcPts val="600"/>
              </a:spcBef>
              <a:buFont typeface="Arial" panose="020B0604020202020204" pitchFamily="34" charset="0"/>
              <a:buChar char="•"/>
            </a:pPr>
            <a:r>
              <a:rPr lang="nl-NL" sz="2000" dirty="0">
                <a:latin typeface="Arial" panose="020B0604020202020204" pitchFamily="34" charset="0"/>
              </a:rPr>
              <a:t>Alle zorg wordt verleend op een manier die: veiligheid en geborgenheid biedt, </a:t>
            </a:r>
            <a:r>
              <a:rPr lang="nl-NL" sz="2000" dirty="0">
                <a:solidFill>
                  <a:srgbClr val="11B5E9"/>
                </a:solidFill>
                <a:latin typeface="Arial" panose="020B0604020202020204" pitchFamily="34" charset="0"/>
              </a:rPr>
              <a:t>zonder oordeel</a:t>
            </a:r>
            <a:r>
              <a:rPr lang="nl-NL" sz="2000" dirty="0">
                <a:latin typeface="Arial" panose="020B0604020202020204" pitchFamily="34" charset="0"/>
              </a:rPr>
              <a:t>, dwang, discriminatie of intimidatie; </a:t>
            </a:r>
            <a:r>
              <a:rPr lang="nl-NL" sz="2000" dirty="0">
                <a:solidFill>
                  <a:srgbClr val="11B5E9"/>
                </a:solidFill>
                <a:latin typeface="Arial" panose="020B0604020202020204" pitchFamily="34" charset="0"/>
              </a:rPr>
              <a:t>ruimte biedt voor zelfverwerkelijking</a:t>
            </a:r>
            <a:r>
              <a:rPr lang="nl-NL" sz="2000" dirty="0">
                <a:latin typeface="Arial" panose="020B0604020202020204" pitchFamily="34" charset="0"/>
              </a:rPr>
              <a:t>; </a:t>
            </a:r>
            <a:r>
              <a:rPr lang="nl-NL" sz="2000" dirty="0">
                <a:solidFill>
                  <a:srgbClr val="11B5E9"/>
                </a:solidFill>
                <a:latin typeface="Arial" panose="020B0604020202020204" pitchFamily="34" charset="0"/>
              </a:rPr>
              <a:t>geen onnodig risico of last oplevert</a:t>
            </a:r>
            <a:r>
              <a:rPr lang="nl-NL" sz="2000" dirty="0">
                <a:latin typeface="Arial" panose="020B0604020202020204" pitchFamily="34" charset="0"/>
              </a:rPr>
              <a:t>; continuïteit biedt; onnodige </a:t>
            </a:r>
            <a:r>
              <a:rPr lang="nl-NL" sz="2000" dirty="0" err="1">
                <a:latin typeface="Arial" panose="020B0604020202020204" pitchFamily="34" charset="0"/>
              </a:rPr>
              <a:t>dubbeling</a:t>
            </a:r>
            <a:r>
              <a:rPr lang="nl-NL" sz="2000" dirty="0">
                <a:latin typeface="Arial" panose="020B0604020202020204" pitchFamily="34" charset="0"/>
              </a:rPr>
              <a:t> en herhaling voorkomt; privacy en vertrouwelijkheid borgt;</a:t>
            </a:r>
            <a:r>
              <a:rPr lang="nl-NL" sz="2000" dirty="0">
                <a:solidFill>
                  <a:srgbClr val="11B5E9"/>
                </a:solidFill>
                <a:latin typeface="Arial" panose="020B0604020202020204" pitchFamily="34" charset="0"/>
              </a:rPr>
              <a:t> in lijn is met (landelijke) wet- en regelgeving</a:t>
            </a:r>
            <a:r>
              <a:rPr lang="nl-NL" sz="2000" dirty="0">
                <a:solidFill>
                  <a:schemeClr val="tx2"/>
                </a:solidFill>
                <a:cs typeface="Arial"/>
              </a:rPr>
              <a:t>.</a:t>
            </a:r>
          </a:p>
          <a:p>
            <a:pPr marL="143510" indent="-179705">
              <a:lnSpc>
                <a:spcPts val="3000"/>
              </a:lnSpc>
              <a:spcBef>
                <a:spcPts val="600"/>
              </a:spcBef>
              <a:buFont typeface="Arial" panose="020B0604020202020204" pitchFamily="34" charset="0"/>
            </a:pPr>
            <a:endParaRPr lang="nl-NL" sz="2000" dirty="0">
              <a:solidFill>
                <a:schemeClr val="tx2"/>
              </a:solidFill>
              <a:cs typeface="Arial"/>
            </a:endParaRPr>
          </a:p>
          <a:p>
            <a:pPr marL="143510" indent="-179705">
              <a:lnSpc>
                <a:spcPts val="3000"/>
              </a:lnSpc>
              <a:spcBef>
                <a:spcPts val="600"/>
              </a:spcBef>
              <a:buFont typeface="Arial" panose="020B0604020202020204" pitchFamily="34" charset="0"/>
              <a:buChar char="•"/>
            </a:pPr>
            <a:endParaRPr lang="nl-NL" sz="2000" dirty="0">
              <a:solidFill>
                <a:schemeClr val="tx2"/>
              </a:solidFill>
              <a:cs typeface="Arial"/>
            </a:endParaRPr>
          </a:p>
          <a:p>
            <a:pPr marL="0" indent="0">
              <a:lnSpc>
                <a:spcPts val="3000"/>
              </a:lnSpc>
              <a:spcBef>
                <a:spcPts val="600"/>
              </a:spcBef>
              <a:buNone/>
            </a:pPr>
            <a:r>
              <a:rPr lang="nl-NL" sz="900" dirty="0">
                <a:solidFill>
                  <a:schemeClr val="tx2"/>
                </a:solidFill>
                <a:cs typeface="Arial"/>
              </a:rPr>
              <a:t>bron: Kwaliteitskader Palliatieve zorg Nederland. IKNL/Palliactief. 2017</a:t>
            </a:r>
          </a:p>
          <a:p>
            <a:pPr marL="143510" indent="-179705">
              <a:lnSpc>
                <a:spcPts val="3000"/>
              </a:lnSpc>
              <a:spcBef>
                <a:spcPts val="600"/>
              </a:spcBef>
              <a:buFont typeface="Arial" panose="020B0604020202020204" pitchFamily="34" charset="0"/>
            </a:pPr>
            <a:endParaRPr lang="nl-NL" sz="2000" dirty="0">
              <a:solidFill>
                <a:schemeClr val="tx2"/>
              </a:solidFill>
              <a:cs typeface="Arial"/>
            </a:endParaRPr>
          </a:p>
          <a:p>
            <a:pPr marL="143510" indent="-179705">
              <a:lnSpc>
                <a:spcPts val="3000"/>
              </a:lnSpc>
              <a:spcBef>
                <a:spcPts val="600"/>
              </a:spcBef>
              <a:buFont typeface="Arial" panose="020B0604020202020204" pitchFamily="34" charset="0"/>
              <a:buChar char="•"/>
            </a:pPr>
            <a:endParaRPr lang="nl-NL" sz="2000" dirty="0">
              <a:solidFill>
                <a:srgbClr val="11B5E9"/>
              </a:solidFill>
              <a:cs typeface="Arial"/>
            </a:endParaRPr>
          </a:p>
          <a:p>
            <a:pPr marL="0" indent="0">
              <a:lnSpc>
                <a:spcPts val="3000"/>
              </a:lnSpc>
              <a:spcBef>
                <a:spcPts val="600"/>
              </a:spcBef>
              <a:buNone/>
            </a:pPr>
            <a:endParaRPr lang="nl-NL" sz="2000" dirty="0">
              <a:solidFill>
                <a:srgbClr val="11B5E9"/>
              </a:solidFill>
              <a:cs typeface="Arial"/>
            </a:endParaRPr>
          </a:p>
          <a:p>
            <a:pPr marL="143510" indent="-179705"/>
            <a:endParaRPr lang="nl-NL" dirty="0">
              <a:cs typeface="Arial"/>
            </a:endParaRPr>
          </a:p>
        </p:txBody>
      </p:sp>
      <p:pic>
        <p:nvPicPr>
          <p:cNvPr id="4" name="Afbeelding 3">
            <a:extLst>
              <a:ext uri="{FF2B5EF4-FFF2-40B4-BE49-F238E27FC236}">
                <a16:creationId xmlns:a16="http://schemas.microsoft.com/office/drawing/2014/main" id="{3F6FD8EC-8903-44E8-9F5D-51EE4A635B84}"/>
              </a:ext>
            </a:extLst>
          </p:cNvPr>
          <p:cNvPicPr>
            <a:picLocks noChangeAspect="1"/>
          </p:cNvPicPr>
          <p:nvPr/>
        </p:nvPicPr>
        <p:blipFill>
          <a:blip r:embed="rId3"/>
          <a:stretch>
            <a:fillRect/>
          </a:stretch>
        </p:blipFill>
        <p:spPr>
          <a:xfrm>
            <a:off x="6493991" y="4478325"/>
            <a:ext cx="1615580" cy="1597290"/>
          </a:xfrm>
          <a:prstGeom prst="rect">
            <a:avLst/>
          </a:prstGeom>
        </p:spPr>
      </p:pic>
    </p:spTree>
    <p:extLst>
      <p:ext uri="{BB962C8B-B14F-4D97-AF65-F5344CB8AC3E}">
        <p14:creationId xmlns:p14="http://schemas.microsoft.com/office/powerpoint/2010/main" val="32698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D99E2-08A7-4F77-9732-65A72E670A5B}"/>
              </a:ext>
            </a:extLst>
          </p:cNvPr>
          <p:cNvSpPr>
            <a:spLocks noGrp="1"/>
          </p:cNvSpPr>
          <p:nvPr>
            <p:ph type="title"/>
          </p:nvPr>
        </p:nvSpPr>
        <p:spPr>
          <a:xfrm>
            <a:off x="471343" y="261940"/>
            <a:ext cx="6218703" cy="755650"/>
          </a:xfrm>
        </p:spPr>
        <p:txBody>
          <a:bodyPr/>
          <a:lstStyle/>
          <a:p>
            <a:r>
              <a:rPr lang="nl-NL"/>
              <a:t>Kwaliteitskader palliatieve zorg</a:t>
            </a:r>
            <a:r>
              <a:rPr lang="nl-NL">
                <a:cs typeface="Arial"/>
              </a:rPr>
              <a:t> Nederland</a:t>
            </a:r>
            <a:br>
              <a:rPr lang="nl-NL">
                <a:cs typeface="Arial"/>
              </a:rPr>
            </a:br>
            <a:r>
              <a:rPr lang="nl-NL"/>
              <a:t>- kernwaarden en principes</a:t>
            </a:r>
          </a:p>
        </p:txBody>
      </p:sp>
      <p:pic>
        <p:nvPicPr>
          <p:cNvPr id="4" name="Afbeelding 3">
            <a:extLst>
              <a:ext uri="{FF2B5EF4-FFF2-40B4-BE49-F238E27FC236}">
                <a16:creationId xmlns:a16="http://schemas.microsoft.com/office/drawing/2014/main" id="{E04E6405-7458-4D90-859E-ECC4552A2718}"/>
              </a:ext>
            </a:extLst>
          </p:cNvPr>
          <p:cNvPicPr>
            <a:picLocks noChangeAspect="1"/>
          </p:cNvPicPr>
          <p:nvPr/>
        </p:nvPicPr>
        <p:blipFill>
          <a:blip r:embed="rId3"/>
          <a:stretch>
            <a:fillRect/>
          </a:stretch>
        </p:blipFill>
        <p:spPr>
          <a:xfrm>
            <a:off x="6822993" y="4842791"/>
            <a:ext cx="1615580" cy="1597290"/>
          </a:xfrm>
          <a:prstGeom prst="rect">
            <a:avLst/>
          </a:prstGeom>
        </p:spPr>
      </p:pic>
      <p:sp>
        <p:nvSpPr>
          <p:cNvPr id="10" name="Tijdelijke aanduiding voor inhoud 9">
            <a:extLst>
              <a:ext uri="{FF2B5EF4-FFF2-40B4-BE49-F238E27FC236}">
                <a16:creationId xmlns:a16="http://schemas.microsoft.com/office/drawing/2014/main" id="{97E90143-76D5-4B50-BD9B-E26E9ADDA8B7}"/>
              </a:ext>
            </a:extLst>
          </p:cNvPr>
          <p:cNvSpPr>
            <a:spLocks noGrp="1"/>
          </p:cNvSpPr>
          <p:nvPr>
            <p:ph idx="1"/>
          </p:nvPr>
        </p:nvSpPr>
        <p:spPr>
          <a:xfrm>
            <a:off x="292822" y="1625879"/>
            <a:ext cx="8264716" cy="4634991"/>
          </a:xfrm>
        </p:spPr>
        <p:txBody>
          <a:bodyPr/>
          <a:lstStyle/>
          <a:p>
            <a:pPr marL="0" lvl="0" indent="0">
              <a:lnSpc>
                <a:spcPts val="2700"/>
              </a:lnSpc>
              <a:spcBef>
                <a:spcPts val="300"/>
              </a:spcBef>
              <a:buNone/>
            </a:pPr>
            <a:r>
              <a:rPr lang="nl-NL" sz="2000" dirty="0"/>
              <a:t>Domein 2.9: Deskundigheid, criteria 8</a:t>
            </a:r>
            <a:r>
              <a:rPr lang="nl-NL" sz="1600" dirty="0"/>
              <a:t>: De zorgverlener is in staat het </a:t>
            </a:r>
            <a:r>
              <a:rPr lang="nl-NL" sz="1600" dirty="0">
                <a:solidFill>
                  <a:srgbClr val="11B5E9"/>
                </a:solidFill>
              </a:rPr>
              <a:t>complexe gesprek </a:t>
            </a:r>
            <a:r>
              <a:rPr lang="nl-NL" sz="1600" dirty="0"/>
              <a:t>met de patiënt en diens naasten te voeren over het </a:t>
            </a:r>
            <a:r>
              <a:rPr lang="nl-NL" sz="1600" dirty="0">
                <a:solidFill>
                  <a:srgbClr val="11B5E9"/>
                </a:solidFill>
              </a:rPr>
              <a:t>naderende overlijden </a:t>
            </a:r>
            <a:r>
              <a:rPr lang="nl-NL" sz="1600" dirty="0"/>
              <a:t>en de periode na het overlijden. En in het gesprek aandacht te hebben voor waarden, vragen, zorgen en behoeften die in het geding zijn. Hij is daarbij in staat </a:t>
            </a:r>
            <a:r>
              <a:rPr lang="nl-NL" sz="1600" dirty="0">
                <a:solidFill>
                  <a:srgbClr val="11B5E9"/>
                </a:solidFill>
              </a:rPr>
              <a:t>aandacht </a:t>
            </a:r>
            <a:r>
              <a:rPr lang="nl-NL" sz="1600" dirty="0"/>
              <a:t>te hebben </a:t>
            </a:r>
            <a:r>
              <a:rPr lang="nl-NL" sz="1600" dirty="0">
                <a:solidFill>
                  <a:srgbClr val="11B5E9"/>
                </a:solidFill>
              </a:rPr>
              <a:t>voor het recht op (niet) willen weten</a:t>
            </a:r>
            <a:r>
              <a:rPr lang="nl-NL" sz="1600" dirty="0"/>
              <a:t>.</a:t>
            </a:r>
          </a:p>
          <a:p>
            <a:pPr marL="0" lvl="0" indent="0">
              <a:lnSpc>
                <a:spcPts val="2700"/>
              </a:lnSpc>
              <a:spcBef>
                <a:spcPts val="600"/>
              </a:spcBef>
              <a:buNone/>
            </a:pPr>
            <a:r>
              <a:rPr lang="nl-NL" sz="2000" dirty="0"/>
              <a:t>Domein 10: Ethisch en juridisch, standaard 1</a:t>
            </a:r>
            <a:r>
              <a:rPr lang="nl-NL" sz="1600" dirty="0"/>
              <a:t>: De zorgverlener herkent, erkent en verkent de </a:t>
            </a:r>
            <a:r>
              <a:rPr lang="nl-NL" sz="1600" dirty="0">
                <a:solidFill>
                  <a:srgbClr val="11B5E9"/>
                </a:solidFill>
              </a:rPr>
              <a:t>complexe ethische kwesties </a:t>
            </a:r>
            <a:r>
              <a:rPr lang="nl-NL" sz="1600" dirty="0"/>
              <a:t>die zich voor kunnen doen in de zorg voor patiënten met een levensbedreigende aandoening of kwetsbaarheid.</a:t>
            </a:r>
          </a:p>
          <a:p>
            <a:pPr marL="0" lvl="0" indent="0">
              <a:lnSpc>
                <a:spcPts val="2700"/>
              </a:lnSpc>
              <a:spcBef>
                <a:spcPts val="300"/>
              </a:spcBef>
              <a:buNone/>
            </a:pPr>
            <a:r>
              <a:rPr lang="nl-NL" sz="2000" dirty="0"/>
              <a:t>standaard 2:</a:t>
            </a:r>
            <a:r>
              <a:rPr lang="nl-NL" sz="1600" dirty="0"/>
              <a:t> Geldende wet- en regelgeving, erkende medische zorgstandaarden en professionele richtlijnen vormen </a:t>
            </a:r>
            <a:r>
              <a:rPr lang="nl-NL" sz="1600" dirty="0">
                <a:solidFill>
                  <a:srgbClr val="11B5E9"/>
                </a:solidFill>
              </a:rPr>
              <a:t>de kaders waarbinnen waarden </a:t>
            </a:r>
          </a:p>
          <a:p>
            <a:pPr marL="0" lvl="0" indent="0">
              <a:lnSpc>
                <a:spcPts val="2700"/>
              </a:lnSpc>
              <a:spcBef>
                <a:spcPts val="300"/>
              </a:spcBef>
              <a:buNone/>
            </a:pPr>
            <a:r>
              <a:rPr lang="nl-NL" sz="1600" dirty="0">
                <a:solidFill>
                  <a:srgbClr val="11B5E9"/>
                </a:solidFill>
              </a:rPr>
              <a:t>wensen en behoeften van de patiënt </a:t>
            </a:r>
            <a:r>
              <a:rPr lang="nl-NL" sz="1600" dirty="0"/>
              <a:t>of wettelijk vertegenwoordiger </a:t>
            </a:r>
          </a:p>
          <a:p>
            <a:pPr marL="0" lvl="0" indent="0">
              <a:lnSpc>
                <a:spcPts val="2700"/>
              </a:lnSpc>
              <a:spcBef>
                <a:spcPts val="300"/>
              </a:spcBef>
              <a:buNone/>
            </a:pPr>
            <a:r>
              <a:rPr lang="nl-NL" sz="1600" dirty="0"/>
              <a:t>en dienst naasten worden gerespecteerd. </a:t>
            </a:r>
          </a:p>
          <a:p>
            <a:pPr marL="143510" indent="-179705">
              <a:buNone/>
            </a:pPr>
            <a:r>
              <a:rPr lang="nl-NL" sz="900" dirty="0">
                <a:cs typeface="Arial"/>
              </a:rPr>
              <a:t>bron: Kwaliteitskader Palliatieve zorg Nederland. IKNL/Palliactief, 2017</a:t>
            </a:r>
          </a:p>
          <a:p>
            <a:pPr marL="0" lvl="0" indent="0">
              <a:buNone/>
            </a:pPr>
            <a:endParaRPr lang="nl-NL" sz="1200" dirty="0">
              <a:cs typeface="Arial"/>
            </a:endParaRPr>
          </a:p>
        </p:txBody>
      </p:sp>
    </p:spTree>
    <p:extLst>
      <p:ext uri="{BB962C8B-B14F-4D97-AF65-F5344CB8AC3E}">
        <p14:creationId xmlns:p14="http://schemas.microsoft.com/office/powerpoint/2010/main" val="3669675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9BA1F4A-1A10-4494-BF27-1A70CD0C4B3A}"/>
              </a:ext>
            </a:extLst>
          </p:cNvPr>
          <p:cNvSpPr>
            <a:spLocks noGrp="1"/>
          </p:cNvSpPr>
          <p:nvPr>
            <p:ph type="body" sz="quarter" idx="16"/>
          </p:nvPr>
        </p:nvSpPr>
        <p:spPr>
          <a:xfrm>
            <a:off x="495468" y="6312636"/>
            <a:ext cx="4302000" cy="184666"/>
          </a:xfrm>
        </p:spPr>
        <p:txBody>
          <a:bodyPr/>
          <a:lstStyle/>
          <a:p>
            <a:r>
              <a:rPr lang="nl-NL" dirty="0"/>
              <a:t>Uit: Kerncijfers palliatieve zorg, 2022</a:t>
            </a:r>
          </a:p>
        </p:txBody>
      </p:sp>
      <p:sp>
        <p:nvSpPr>
          <p:cNvPr id="11" name="Tijdelijke aanduiding voor tekst 10">
            <a:extLst>
              <a:ext uri="{FF2B5EF4-FFF2-40B4-BE49-F238E27FC236}">
                <a16:creationId xmlns:a16="http://schemas.microsoft.com/office/drawing/2014/main" id="{06106B5C-0789-4D64-B417-9E2679065FD0}"/>
              </a:ext>
            </a:extLst>
          </p:cNvPr>
          <p:cNvSpPr>
            <a:spLocks noGrp="1"/>
          </p:cNvSpPr>
          <p:nvPr>
            <p:ph type="body" sz="quarter" idx="17"/>
          </p:nvPr>
        </p:nvSpPr>
        <p:spPr>
          <a:xfrm>
            <a:off x="580341" y="1633608"/>
            <a:ext cx="7891306" cy="583700"/>
          </a:xfrm>
        </p:spPr>
        <p:txBody>
          <a:bodyPr/>
          <a:lstStyle/>
          <a:p>
            <a:r>
              <a:rPr lang="nl-NL" dirty="0"/>
              <a:t>Doodsoorzaak bij verwachte overlijdens 2021</a:t>
            </a:r>
          </a:p>
        </p:txBody>
      </p:sp>
      <p:sp>
        <p:nvSpPr>
          <p:cNvPr id="2" name="Rechthoek 1">
            <a:extLst>
              <a:ext uri="{FF2B5EF4-FFF2-40B4-BE49-F238E27FC236}">
                <a16:creationId xmlns:a16="http://schemas.microsoft.com/office/drawing/2014/main" id="{8DAFFDFB-E3B2-45E2-8C32-4EA4F8517C72}"/>
              </a:ext>
            </a:extLst>
          </p:cNvPr>
          <p:cNvSpPr/>
          <p:nvPr/>
        </p:nvSpPr>
        <p:spPr>
          <a:xfrm>
            <a:off x="580341" y="239966"/>
            <a:ext cx="5954930" cy="861774"/>
          </a:xfrm>
          <a:prstGeom prst="rect">
            <a:avLst/>
          </a:prstGeom>
        </p:spPr>
        <p:txBody>
          <a:bodyPr wrap="square">
            <a:spAutoFit/>
          </a:bodyPr>
          <a:lstStyle/>
          <a:p>
            <a:r>
              <a:rPr lang="nl-NL" sz="2500" kern="0" dirty="0">
                <a:solidFill>
                  <a:srgbClr val="006D8C"/>
                </a:solidFill>
                <a:latin typeface="Arial"/>
                <a:ea typeface="+mj-ea"/>
                <a:cs typeface="+mj-cs"/>
              </a:rPr>
              <a:t>Palliatieve zorg in Nederland </a:t>
            </a:r>
          </a:p>
          <a:p>
            <a:r>
              <a:rPr lang="nl-NL" sz="2500" kern="0" dirty="0">
                <a:solidFill>
                  <a:srgbClr val="006D8C"/>
                </a:solidFill>
                <a:latin typeface="Arial"/>
                <a:ea typeface="+mj-ea"/>
                <a:cs typeface="+mj-cs"/>
              </a:rPr>
              <a:t>– kerncijfers doodsoorzaken</a:t>
            </a:r>
            <a:endParaRPr lang="nl-NL" dirty="0"/>
          </a:p>
        </p:txBody>
      </p:sp>
      <p:pic>
        <p:nvPicPr>
          <p:cNvPr id="7" name="Afbeelding 6">
            <a:extLst>
              <a:ext uri="{FF2B5EF4-FFF2-40B4-BE49-F238E27FC236}">
                <a16:creationId xmlns:a16="http://schemas.microsoft.com/office/drawing/2014/main" id="{877F7163-2F7A-8D48-438C-D70C9F3CDD32}"/>
              </a:ext>
            </a:extLst>
          </p:cNvPr>
          <p:cNvPicPr>
            <a:picLocks noChangeAspect="1"/>
          </p:cNvPicPr>
          <p:nvPr/>
        </p:nvPicPr>
        <p:blipFill>
          <a:blip r:embed="rId3"/>
          <a:stretch>
            <a:fillRect/>
          </a:stretch>
        </p:blipFill>
        <p:spPr>
          <a:xfrm>
            <a:off x="1566487" y="2087054"/>
            <a:ext cx="4599182" cy="3835913"/>
          </a:xfrm>
          <a:prstGeom prst="rect">
            <a:avLst/>
          </a:prstGeom>
        </p:spPr>
      </p:pic>
    </p:spTree>
    <p:extLst>
      <p:ext uri="{BB962C8B-B14F-4D97-AF65-F5344CB8AC3E}">
        <p14:creationId xmlns:p14="http://schemas.microsoft.com/office/powerpoint/2010/main" val="375797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8C358-8770-420D-93CB-44976EB01D17}"/>
              </a:ext>
            </a:extLst>
          </p:cNvPr>
          <p:cNvSpPr>
            <a:spLocks noGrp="1"/>
          </p:cNvSpPr>
          <p:nvPr>
            <p:ph type="ctrTitle"/>
          </p:nvPr>
        </p:nvSpPr>
        <p:spPr>
          <a:xfrm>
            <a:off x="466724" y="1434388"/>
            <a:ext cx="7524000" cy="1270711"/>
          </a:xfrm>
        </p:spPr>
        <p:txBody>
          <a:bodyPr/>
          <a:lstStyle/>
          <a:p>
            <a:pPr>
              <a:lnSpc>
                <a:spcPts val="3500"/>
              </a:lnSpc>
            </a:pPr>
            <a:r>
              <a:rPr lang="nl-NL" dirty="0">
                <a:solidFill>
                  <a:srgbClr val="FFFFFF"/>
                </a:solidFill>
              </a:rPr>
              <a:t>‘Arts-patiëntrelatie in zwaar weer’</a:t>
            </a:r>
            <a:br>
              <a:rPr lang="nl-NL" dirty="0">
                <a:solidFill>
                  <a:srgbClr val="FFFFFF"/>
                </a:solidFill>
              </a:rPr>
            </a:br>
            <a:r>
              <a:rPr lang="nl-NL" dirty="0">
                <a:solidFill>
                  <a:srgbClr val="FFFFFF"/>
                </a:solidFill>
              </a:rPr>
              <a:t>of lastige consulten</a:t>
            </a:r>
            <a:endParaRPr lang="nl-NL" dirty="0"/>
          </a:p>
        </p:txBody>
      </p:sp>
      <p:sp>
        <p:nvSpPr>
          <p:cNvPr id="4" name="Tijdelijke aanduiding voor tekst 3">
            <a:extLst>
              <a:ext uri="{FF2B5EF4-FFF2-40B4-BE49-F238E27FC236}">
                <a16:creationId xmlns:a16="http://schemas.microsoft.com/office/drawing/2014/main" id="{9A435FC2-CF95-47D0-8A13-F1DB69B63AD9}"/>
              </a:ext>
            </a:extLst>
          </p:cNvPr>
          <p:cNvSpPr>
            <a:spLocks noGrp="1"/>
          </p:cNvSpPr>
          <p:nvPr>
            <p:ph type="body" sz="quarter" idx="10"/>
          </p:nvPr>
        </p:nvSpPr>
        <p:spPr/>
        <p:txBody>
          <a:bodyPr/>
          <a:lstStyle/>
          <a:p>
            <a:endParaRPr lang="nl-NL"/>
          </a:p>
        </p:txBody>
      </p:sp>
      <p:pic>
        <p:nvPicPr>
          <p:cNvPr id="6" name="Afbeelding 5">
            <a:extLst>
              <a:ext uri="{FF2B5EF4-FFF2-40B4-BE49-F238E27FC236}">
                <a16:creationId xmlns:a16="http://schemas.microsoft.com/office/drawing/2014/main" id="{516B76CC-F142-4568-8C17-FEB6EE8AF9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5306" y="3441906"/>
            <a:ext cx="3533651" cy="2650238"/>
          </a:xfrm>
          <a:prstGeom prst="rect">
            <a:avLst/>
          </a:prstGeom>
        </p:spPr>
      </p:pic>
      <p:sp>
        <p:nvSpPr>
          <p:cNvPr id="3" name="Rechthoek 2">
            <a:extLst>
              <a:ext uri="{FF2B5EF4-FFF2-40B4-BE49-F238E27FC236}">
                <a16:creationId xmlns:a16="http://schemas.microsoft.com/office/drawing/2014/main" id="{8329A165-D6E0-4832-B715-F5007D13390A}"/>
              </a:ext>
            </a:extLst>
          </p:cNvPr>
          <p:cNvSpPr/>
          <p:nvPr/>
        </p:nvSpPr>
        <p:spPr>
          <a:xfrm>
            <a:off x="466724" y="3016996"/>
            <a:ext cx="7524000" cy="439287"/>
          </a:xfrm>
          <a:prstGeom prst="rect">
            <a:avLst/>
          </a:prstGeom>
        </p:spPr>
        <p:txBody>
          <a:bodyPr wrap="square">
            <a:spAutoFit/>
          </a:bodyPr>
          <a:lstStyle/>
          <a:p>
            <a:pPr lvl="0">
              <a:lnSpc>
                <a:spcPts val="3000"/>
              </a:lnSpc>
            </a:pPr>
            <a:r>
              <a:rPr lang="nl-NL" sz="2000" kern="0">
                <a:solidFill>
                  <a:srgbClr val="FFFFFF"/>
                </a:solidFill>
                <a:latin typeface="Arial"/>
              </a:rPr>
              <a:t>Onderdeel van de workshop Complexe omstandigheden</a:t>
            </a:r>
          </a:p>
        </p:txBody>
      </p:sp>
    </p:spTree>
    <p:extLst>
      <p:ext uri="{BB962C8B-B14F-4D97-AF65-F5344CB8AC3E}">
        <p14:creationId xmlns:p14="http://schemas.microsoft.com/office/powerpoint/2010/main" val="25450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0662E-1368-42CB-ADCD-D91E07574E55}"/>
              </a:ext>
            </a:extLst>
          </p:cNvPr>
          <p:cNvSpPr>
            <a:spLocks noGrp="1"/>
          </p:cNvSpPr>
          <p:nvPr>
            <p:ph type="title"/>
          </p:nvPr>
        </p:nvSpPr>
        <p:spPr/>
        <p:txBody>
          <a:bodyPr/>
          <a:lstStyle/>
          <a:p>
            <a:r>
              <a:rPr lang="nl-NL"/>
              <a:t>Programma Lastige consulten</a:t>
            </a:r>
          </a:p>
        </p:txBody>
      </p:sp>
      <p:sp>
        <p:nvSpPr>
          <p:cNvPr id="3" name="Tijdelijke aanduiding voor inhoud 2">
            <a:extLst>
              <a:ext uri="{FF2B5EF4-FFF2-40B4-BE49-F238E27FC236}">
                <a16:creationId xmlns:a16="http://schemas.microsoft.com/office/drawing/2014/main" id="{39F2BF3B-D199-49FD-AC74-C3729139E228}"/>
              </a:ext>
            </a:extLst>
          </p:cNvPr>
          <p:cNvSpPr>
            <a:spLocks noGrp="1"/>
          </p:cNvSpPr>
          <p:nvPr>
            <p:ph idx="1"/>
          </p:nvPr>
        </p:nvSpPr>
        <p:spPr/>
        <p:txBody>
          <a:bodyPr/>
          <a:lstStyle/>
          <a:p>
            <a:pPr marL="143510" indent="-179705"/>
            <a:r>
              <a:rPr lang="nl-NL" dirty="0"/>
              <a:t>Reflectievragen over</a:t>
            </a:r>
            <a:r>
              <a:rPr lang="nl-NL" dirty="0">
                <a:cs typeface="Arial"/>
              </a:rPr>
              <a:t> lastige consulten</a:t>
            </a:r>
          </a:p>
          <a:p>
            <a:pPr marL="143510" indent="-179705"/>
            <a:r>
              <a:rPr lang="nl-NL" dirty="0"/>
              <a:t>Rollenspel naar aanleiding van de reflectievragen</a:t>
            </a:r>
            <a:endParaRPr lang="nl-NL" dirty="0">
              <a:cs typeface="Arial"/>
            </a:endParaRPr>
          </a:p>
          <a:p>
            <a:pPr marL="423545" lvl="1" indent="-251460"/>
            <a:r>
              <a:rPr lang="nl-NL" dirty="0"/>
              <a:t>Nabespreken</a:t>
            </a:r>
            <a:endParaRPr lang="nl-NL" dirty="0">
              <a:cs typeface="Arial"/>
            </a:endParaRPr>
          </a:p>
          <a:p>
            <a:pPr marL="143510" indent="-179705"/>
            <a:r>
              <a:rPr lang="nl-NL" dirty="0"/>
              <a:t>Conclusie lastige consulten</a:t>
            </a:r>
            <a:endParaRPr lang="nl-NL" dirty="0">
              <a:cs typeface="Arial"/>
            </a:endParaRPr>
          </a:p>
          <a:p>
            <a:pPr marL="0" indent="0">
              <a:buNone/>
            </a:pPr>
            <a:endParaRPr lang="nl-NL" dirty="0"/>
          </a:p>
        </p:txBody>
      </p:sp>
    </p:spTree>
    <p:extLst>
      <p:ext uri="{BB962C8B-B14F-4D97-AF65-F5344CB8AC3E}">
        <p14:creationId xmlns:p14="http://schemas.microsoft.com/office/powerpoint/2010/main" val="2832075119"/>
      </p:ext>
    </p:extLst>
  </p:cSld>
  <p:clrMapOvr>
    <a:masterClrMapping/>
  </p:clrMapOvr>
</p:sld>
</file>

<file path=ppt/theme/theme1.xml><?xml version="1.0" encoding="utf-8"?>
<a:theme xmlns:a="http://schemas.openxmlformats.org/drawingml/2006/main" name="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 IKNL.potx" id="{565352F6-D3B5-439C-8665-A073A00616DB}" vid="{B74D2525-F836-4701-863D-83BE2C8E47F6}"/>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257D5F8096B4C9D46C35F3E0323B7" ma:contentTypeVersion="10" ma:contentTypeDescription="Een nieuw document maken." ma:contentTypeScope="" ma:versionID="04f14acacf71837bb604ed7e84ea85f4">
  <xsd:schema xmlns:xsd="http://www.w3.org/2001/XMLSchema" xmlns:xs="http://www.w3.org/2001/XMLSchema" xmlns:p="http://schemas.microsoft.com/office/2006/metadata/properties" xmlns:ns2="c63ed0a4-ab18-4dd8-8186-4df2f6b0551e" xmlns:ns3="ea945723-82b9-4727-8c49-998e271cfa53" targetNamespace="http://schemas.microsoft.com/office/2006/metadata/properties" ma:root="true" ma:fieldsID="141213a22f7dbf9641ac80cf314cfe92" ns2:_="" ns3:_="">
    <xsd:import namespace="c63ed0a4-ab18-4dd8-8186-4df2f6b0551e"/>
    <xsd:import namespace="ea945723-82b9-4727-8c49-998e271cfa53"/>
    <xsd:element name="properties">
      <xsd:complexType>
        <xsd:sequence>
          <xsd:element name="documentManagement">
            <xsd:complexType>
              <xsd:all>
                <xsd:element ref="ns2:MediaServiceMetadata" minOccurs="0"/>
                <xsd:element ref="ns2:MediaServiceFastMetadata" minOccurs="0"/>
                <xsd:element ref="ns2:activiteitenplan"/>
                <xsd:element ref="ns2:titel_x0020_film"/>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ed0a4-ab18-4dd8-8186-4df2f6b055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activiteitenplan" ma:index="10" ma:displayName="activiteitenplan" ma:format="Dropdown" ma:internalName="activiteitenplan">
      <xsd:simpleType>
        <xsd:restriction base="dms:Choice">
          <xsd:enumeration value="Jaarplan"/>
          <xsd:enumeration value="1a B-learning"/>
          <xsd:enumeration value="1b animatiefilm"/>
          <xsd:enumeration value="2 Train-de-trainer B-learning"/>
          <xsd:enumeration value="4 Evenwichtige zorgverlener"/>
          <xsd:enumeration value="5a PaTz consulenten"/>
          <xsd:enumeration value="6 Trainen PZNL medewerkers"/>
          <xsd:enumeration value="7a Toetsingskader"/>
          <xsd:enumeration value="8 Specialist PZ inzichtelijk"/>
          <xsd:enumeration value="9 Digiplatform"/>
          <xsd:enumeration value="10 ophalen en brengen ervaringen/uitkomsten PZNL"/>
          <xsd:enumeration value="11 Implementeren uitkomsten palliantie projecten"/>
          <xsd:enumeration value="12 Landelijke samenwerking op inhoud"/>
          <xsd:enumeration value="16 initieel onderwijs generalisten PZ"/>
          <xsd:enumeration value="17 Deelname aan projecten m.b.t. scholing generalist/specialist PZ"/>
          <xsd:enumeration value="18 Bij- en Nascholing generalisten"/>
          <xsd:enumeration value="Overig"/>
        </xsd:restriction>
      </xsd:simpleType>
    </xsd:element>
    <xsd:element name="titel_x0020_film" ma:index="11" ma:displayName="beschrijving" ma:format="Dropdown" ma:internalName="titel_x0020_film">
      <xsd:simpleType>
        <xsd:restriction base="dms:Choice">
          <xsd:enumeration value="Wat is palliatieve zorg"/>
          <xsd:enumeration value="Markeren"/>
          <xsd:enumeration value="Delier"/>
          <xsd:enumeration value="Zingeving"/>
          <xsd:enumeration value="Kwaliteitskader"/>
          <xsd:enumeration value="algemene projectinformatie animaiefilm"/>
          <xsd:enumeration value="Workshop Zorg rondom einde leven"/>
          <xsd:enumeration value="Workshop verlies, verdriet, rouw"/>
          <xsd:enumeration value="Workshop slechtnieuwsgesprek"/>
          <xsd:enumeration value="Workshop introductie pz"/>
          <xsd:enumeration value="Workshop gezamenlijke besluitvorming"/>
          <xsd:enumeration value="Workshop effectief communiceren"/>
          <xsd:enumeration value="Workshop complexe omstandigheden"/>
          <xsd:enumeration value="Workshop krassen op de ziel"/>
          <xsd:enumeration value="B-learning algemeen"/>
          <xsd:enumeration value="Algemeen Evenwichtige zorgverlener"/>
          <xsd:enumeration value="Artikel"/>
          <xsd:enumeration value="NCPZ"/>
          <xsd:enumeration value="congres kwaliteitskader april"/>
          <xsd:enumeration value="train-de-trainer"/>
          <xsd:enumeration value="workshops"/>
          <xsd:enumeration value="algmeen"/>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945723-82b9-4727-8c49-998e271cfa53"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tiviteitenplan xmlns="c63ed0a4-ab18-4dd8-8186-4df2f6b0551e">1a B-learning</activiteitenplan>
    <titel_x0020_film xmlns="c63ed0a4-ab18-4dd8-8186-4df2f6b0551e">Workshop complexe omstandigheden</titel_x0020_film>
    <SharedWithUsers xmlns="ea945723-82b9-4727-8c49-998e271cfa53">
      <UserInfo>
        <DisplayName>Christel Siebenheller</DisplayName>
        <AccountId>37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CF528D-BB76-49E2-8B83-C990A6815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ed0a4-ab18-4dd8-8186-4df2f6b0551e"/>
    <ds:schemaRef ds:uri="ea945723-82b9-4727-8c49-998e271cf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04AC9-BE48-45AC-9763-F851598F7FEF}">
  <ds:schemaRefs>
    <ds:schemaRef ds:uri="http://www.w3.org/XML/1998/namespace"/>
    <ds:schemaRef ds:uri="http://purl.org/dc/dcmitype/"/>
    <ds:schemaRef ds:uri="http://schemas.microsoft.com/office/2006/metadata/properties"/>
    <ds:schemaRef ds:uri="c63ed0a4-ab18-4dd8-8186-4df2f6b0551e"/>
    <ds:schemaRef ds:uri="http://schemas.microsoft.com/office/2006/documentManagement/types"/>
    <ds:schemaRef ds:uri="ea945723-82b9-4727-8c49-998e271cfa53"/>
    <ds:schemaRef ds:uri="http://schemas.openxmlformats.org/package/2006/metadata/core-properties"/>
    <ds:schemaRef ds:uri="http://purl.org/dc/term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9A2D0928-54C7-4011-9558-1FBA97AB42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IKNL</Template>
  <TotalTime>0</TotalTime>
  <Words>4787</Words>
  <Application>Microsoft Office PowerPoint</Application>
  <PresentationFormat>Diavoorstelling (4:3)</PresentationFormat>
  <Paragraphs>360</Paragraphs>
  <Slides>30</Slides>
  <Notes>30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30</vt:i4>
      </vt:variant>
    </vt:vector>
  </HeadingPairs>
  <TitlesOfParts>
    <vt:vector size="35" baseType="lpstr">
      <vt:lpstr>Arial</vt:lpstr>
      <vt:lpstr>Century Gothic</vt:lpstr>
      <vt:lpstr>CenturyGothic</vt:lpstr>
      <vt:lpstr>Minion W01</vt:lpstr>
      <vt:lpstr>IKNL</vt:lpstr>
      <vt:lpstr>Disclaimer</vt:lpstr>
      <vt:lpstr>Workshop   Complexe omstandigheden in de palliatieve zorg</vt:lpstr>
      <vt:lpstr>Aanbod Complexe omstandigheden</vt:lpstr>
      <vt:lpstr>Kwaliteitskader palliatieve zorg Nederland - kernwaarden en principes</vt:lpstr>
      <vt:lpstr>Kwaliteitskader palliatieve zorg Nederland - kernwaarden en principes</vt:lpstr>
      <vt:lpstr>Kwaliteitskader palliatieve zorg Nederland - kernwaarden en principes</vt:lpstr>
      <vt:lpstr>PowerPoint-presentatie</vt:lpstr>
      <vt:lpstr>‘Arts-patiëntrelatie in zwaar weer’ of lastige consulten</vt:lpstr>
      <vt:lpstr>Programma Lastige consulten</vt:lpstr>
      <vt:lpstr>Lastige consulten – reflectievraag </vt:lpstr>
      <vt:lpstr>Lastige consulten – reflectievraag </vt:lpstr>
      <vt:lpstr>Lastige consulten – casus Frank en Marja</vt:lpstr>
      <vt:lpstr>Lastige consulten   – rollenspel casus moeilijke patiënt</vt:lpstr>
      <vt:lpstr>Lastige consulten – nabespreking rollenspel</vt:lpstr>
      <vt:lpstr>Lastige consulten – conclusie wat te doen</vt:lpstr>
      <vt:lpstr>‘Moet alles wat kan?’</vt:lpstr>
      <vt:lpstr>Programma ‘Moet alles wat kan?’</vt:lpstr>
      <vt:lpstr>Moet alles wat kan? </vt:lpstr>
      <vt:lpstr>Moet alles wat kan? – reflectievraag doorbehandelen </vt:lpstr>
      <vt:lpstr>Moet alles wat kan? – analyse eigen casus</vt:lpstr>
      <vt:lpstr>Moet alles wat kan? – plenaire bespreking</vt:lpstr>
      <vt:lpstr>PowerPoint-presentatie</vt:lpstr>
      <vt:lpstr>Moet alles wat kan? – stellingen</vt:lpstr>
      <vt:lpstr>‘Verlangen naar het einde’  focus euthanasie</vt:lpstr>
      <vt:lpstr>Programma ‘Verlangen naar het einde’</vt:lpstr>
      <vt:lpstr>Verlangen naar het einde – reflectievraag </vt:lpstr>
      <vt:lpstr>Verlangen naar het einde – casus euthanasieverzoek</vt:lpstr>
      <vt:lpstr>Verlangen naar het einde  - bespreekpunten casus</vt:lpstr>
      <vt:lpstr>Evaluatie workshop</vt:lpstr>
      <vt:lpstr>Bronvermeldingen workshop Complexe omstandigheden</vt:lpstr>
    </vt:vector>
  </TitlesOfParts>
  <Manager/>
  <Company>IKNL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Complexe omstandigheden</dc:title>
  <dc:subject/>
  <dc:creator>Marieke Giesen</dc:creator>
  <cp:keywords/>
  <dc:description>Sjabloonversie 2.7 - 5 december 2017_x000d_
Lay-out: Weijsters &amp; Kooij_x000d_
Sjablonen: www.joulesunlimited.nl</dc:description>
  <cp:lastModifiedBy>Anke van de Vegte</cp:lastModifiedBy>
  <cp:revision>185</cp:revision>
  <dcterms:created xsi:type="dcterms:W3CDTF">2018-05-22T10:14:13Z</dcterms:created>
  <dcterms:modified xsi:type="dcterms:W3CDTF">2023-09-26T15:34:54Z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0x0101005A6257D5F8096B4C9D46C35F3E0323B7</vt:lpwstr>
  </property>
  <property fmtid="{D5CDD505-2E9C-101B-9397-08002B2CF9AE}" pid="3" name="SharedWithUsers">
    <vt:lpwstr>37;#Christel Siebenheller</vt:lpwstr>
  </property>
  <property fmtid="{D5CDD505-2E9C-101B-9397-08002B2CF9AE}" pid="4" name="AuthorIds_UIVersion_42496">
    <vt:lpwstr>34</vt:lpwstr>
  </property>
</Properties>
</file>