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1"/>
  </p:notesMasterIdLst>
  <p:handoutMasterIdLst>
    <p:handoutMasterId r:id="rId82"/>
  </p:handoutMasterIdLst>
  <p:sldIdLst>
    <p:sldId id="484" r:id="rId2"/>
    <p:sldId id="256" r:id="rId3"/>
    <p:sldId id="257" r:id="rId4"/>
    <p:sldId id="438" r:id="rId5"/>
    <p:sldId id="439" r:id="rId6"/>
    <p:sldId id="440" r:id="rId7"/>
    <p:sldId id="441" r:id="rId8"/>
    <p:sldId id="442" r:id="rId9"/>
    <p:sldId id="444" r:id="rId10"/>
    <p:sldId id="445" r:id="rId11"/>
    <p:sldId id="446" r:id="rId12"/>
    <p:sldId id="447" r:id="rId13"/>
    <p:sldId id="448" r:id="rId14"/>
    <p:sldId id="449"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521" r:id="rId37"/>
    <p:sldId id="523" r:id="rId38"/>
    <p:sldId id="517" r:id="rId39"/>
    <p:sldId id="478" r:id="rId40"/>
    <p:sldId id="481" r:id="rId41"/>
    <p:sldId id="482" r:id="rId42"/>
    <p:sldId id="483" r:id="rId43"/>
    <p:sldId id="485" r:id="rId44"/>
    <p:sldId id="520" r:id="rId45"/>
    <p:sldId id="486" r:id="rId46"/>
    <p:sldId id="487" r:id="rId47"/>
    <p:sldId id="488" r:id="rId48"/>
    <p:sldId id="489" r:id="rId49"/>
    <p:sldId id="493" r:id="rId50"/>
    <p:sldId id="494" r:id="rId51"/>
    <p:sldId id="495" r:id="rId52"/>
    <p:sldId id="496" r:id="rId53"/>
    <p:sldId id="497" r:id="rId54"/>
    <p:sldId id="519" r:id="rId55"/>
    <p:sldId id="490" r:id="rId56"/>
    <p:sldId id="491" r:id="rId57"/>
    <p:sldId id="492" r:id="rId58"/>
    <p:sldId id="498" r:id="rId59"/>
    <p:sldId id="499" r:id="rId60"/>
    <p:sldId id="501" r:id="rId61"/>
    <p:sldId id="502" r:id="rId62"/>
    <p:sldId id="504" r:id="rId63"/>
    <p:sldId id="507" r:id="rId64"/>
    <p:sldId id="508" r:id="rId65"/>
    <p:sldId id="509" r:id="rId66"/>
    <p:sldId id="511" r:id="rId67"/>
    <p:sldId id="512" r:id="rId68"/>
    <p:sldId id="514" r:id="rId69"/>
    <p:sldId id="515" r:id="rId70"/>
    <p:sldId id="516" r:id="rId71"/>
    <p:sldId id="513" r:id="rId72"/>
    <p:sldId id="450" r:id="rId73"/>
    <p:sldId id="451" r:id="rId74"/>
    <p:sldId id="452" r:id="rId75"/>
    <p:sldId id="453" r:id="rId76"/>
    <p:sldId id="454" r:id="rId77"/>
    <p:sldId id="455" r:id="rId78"/>
    <p:sldId id="456" r:id="rId79"/>
    <p:sldId id="258" r:id="rId80"/>
  </p:sldIdLst>
  <p:sldSz cx="20104100" cy="11309350"/>
  <p:notesSz cx="20104100" cy="11309350"/>
  <p:embeddedFontLst>
    <p:embeddedFont>
      <p:font typeface="Calibri" panose="020F0502020204030204" pitchFamily="34" charset="0"/>
      <p:regular r:id="rId83"/>
      <p:bold r:id="rId84"/>
      <p:italic r:id="rId85"/>
      <p:boldItalic r:id="rId86"/>
    </p:embeddedFont>
    <p:embeddedFont>
      <p:font typeface="Century Gothic" panose="020B0502020202020204" pitchFamily="34" charset="0"/>
      <p:regular r:id="rId87"/>
      <p:bold r:id="rId88"/>
      <p:italic r:id="rId89"/>
      <p:boldItalic r:id="rId90"/>
    </p:embeddedFont>
    <p:embeddedFont>
      <p:font typeface="Roboto" panose="02000000000000000000" pitchFamily="2" charset="0"/>
      <p:regular r:id="rId91"/>
      <p:bold r:id="rId92"/>
      <p:italic r:id="rId93"/>
      <p:boldItalic r:id="rId94"/>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 Verlouw" initials="CV" lastIdx="5" clrIdx="0">
    <p:extLst>
      <p:ext uri="{19B8F6BF-5375-455C-9EA6-DF929625EA0E}">
        <p15:presenceInfo xmlns:p15="http://schemas.microsoft.com/office/powerpoint/2012/main" userId="S::c.verlouw@IKNL.NL::c24ff1df-8eb6-4c00-ab64-681ff648ac24" providerId="AD"/>
      </p:ext>
    </p:extLst>
  </p:cmAuthor>
  <p:cmAuthor id="2" name="Jacqueline Schweig" initials="JS" lastIdx="46" clrIdx="1">
    <p:extLst>
      <p:ext uri="{19B8F6BF-5375-455C-9EA6-DF929625EA0E}">
        <p15:presenceInfo xmlns:p15="http://schemas.microsoft.com/office/powerpoint/2012/main" userId="S::jacqueline@schweig.nl::9410e268-dc76-4207-b2af-fb86bc688a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BD18F-A52A-4752-8AC0-A13785E70BC5}" v="1" dt="2021-10-06T06:44:56.54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40" autoAdjust="0"/>
    <p:restoredTop sz="67211" autoAdjust="0"/>
  </p:normalViewPr>
  <p:slideViewPr>
    <p:cSldViewPr>
      <p:cViewPr varScale="1">
        <p:scale>
          <a:sx n="25" d="100"/>
          <a:sy n="25" d="100"/>
        </p:scale>
        <p:origin x="12" y="248"/>
      </p:cViewPr>
      <p:guideLst>
        <p:guide orient="horz" pos="2880"/>
        <p:guide pos="2160"/>
      </p:guideLst>
    </p:cSldViewPr>
  </p:slideViewPr>
  <p:notesTextViewPr>
    <p:cViewPr>
      <p:scale>
        <a:sx n="100" d="100"/>
        <a:sy n="100" d="100"/>
      </p:scale>
      <p:origin x="0" y="0"/>
    </p:cViewPr>
  </p:notesTextViewPr>
  <p:notesViewPr>
    <p:cSldViewPr>
      <p:cViewPr varScale="1">
        <p:scale>
          <a:sx n="70" d="100"/>
          <a:sy n="70" d="100"/>
        </p:scale>
        <p:origin x="129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2.fntdata"/><Relationship Id="rId89" Type="http://schemas.openxmlformats.org/officeDocument/2006/relationships/font" Target="fonts/font7.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90" Type="http://schemas.openxmlformats.org/officeDocument/2006/relationships/font" Target="fonts/font8.fntdata"/><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 Verlouw" userId="c24ff1df-8eb6-4c00-ab64-681ff648ac24" providerId="ADAL" clId="{198BD18F-A52A-4752-8AC0-A13785E70BC5}"/>
    <pc:docChg chg="delSld modSld">
      <pc:chgData name="Caro Verlouw" userId="c24ff1df-8eb6-4c00-ab64-681ff648ac24" providerId="ADAL" clId="{198BD18F-A52A-4752-8AC0-A13785E70BC5}" dt="2021-10-06T06:46:55.860" v="5" actId="47"/>
      <pc:docMkLst>
        <pc:docMk/>
      </pc:docMkLst>
      <pc:sldChg chg="modSp mod">
        <pc:chgData name="Caro Verlouw" userId="c24ff1df-8eb6-4c00-ab64-681ff648ac24" providerId="ADAL" clId="{198BD18F-A52A-4752-8AC0-A13785E70BC5}" dt="2021-10-06T06:46:50.524" v="4" actId="20577"/>
        <pc:sldMkLst>
          <pc:docMk/>
          <pc:sldMk cId="832194055" sldId="511"/>
        </pc:sldMkLst>
        <pc:spChg chg="mod">
          <ac:chgData name="Caro Verlouw" userId="c24ff1df-8eb6-4c00-ab64-681ff648ac24" providerId="ADAL" clId="{198BD18F-A52A-4752-8AC0-A13785E70BC5}" dt="2021-10-06T06:46:50.524" v="4" actId="20577"/>
          <ac:spMkLst>
            <pc:docMk/>
            <pc:sldMk cId="832194055" sldId="511"/>
            <ac:spMk id="7" creationId="{9FE0C022-11C2-D746-9877-112FEDF74538}"/>
          </ac:spMkLst>
        </pc:spChg>
      </pc:sldChg>
      <pc:sldChg chg="del">
        <pc:chgData name="Caro Verlouw" userId="c24ff1df-8eb6-4c00-ab64-681ff648ac24" providerId="ADAL" clId="{198BD18F-A52A-4752-8AC0-A13785E70BC5}" dt="2021-10-06T06:46:55.860" v="5" actId="47"/>
        <pc:sldMkLst>
          <pc:docMk/>
          <pc:sldMk cId="3013336670" sldId="5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B8D32E-A4AD-4616-8C90-C7B8753BD734}"/>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A9ED9747-6CE0-4F03-9956-C0C67623022E}"/>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740469F7-E356-488A-B2B0-6E1FCDEDC089}" type="datetimeFigureOut">
              <a:rPr lang="en-NL" smtClean="0"/>
              <a:t>10/06/2021</a:t>
            </a:fld>
            <a:endParaRPr lang="en-NL"/>
          </a:p>
        </p:txBody>
      </p:sp>
      <p:sp>
        <p:nvSpPr>
          <p:cNvPr id="4" name="Footer Placeholder 3">
            <a:extLst>
              <a:ext uri="{FF2B5EF4-FFF2-40B4-BE49-F238E27FC236}">
                <a16:creationId xmlns:a16="http://schemas.microsoft.com/office/drawing/2014/main" id="{D74F3918-7B67-4C85-B536-4250E3C3FB39}"/>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078605BB-7B4E-40ED-9AFB-8509F0E680E0}"/>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1C37DA2-C96B-4B1D-B8AE-4AAB8548DED6}" type="slidenum">
              <a:rPr lang="en-NL" smtClean="0"/>
              <a:t>‹nr.›</a:t>
            </a:fld>
            <a:endParaRPr lang="en-NL"/>
          </a:p>
        </p:txBody>
      </p:sp>
    </p:spTree>
    <p:extLst>
      <p:ext uri="{BB962C8B-B14F-4D97-AF65-F5344CB8AC3E}">
        <p14:creationId xmlns:p14="http://schemas.microsoft.com/office/powerpoint/2010/main" val="175663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2C8AC6D-82FB-6546-8FB9-BD43CEFB98F4}" type="datetimeFigureOut">
              <a:rPr lang="nl-NL" smtClean="0"/>
              <a:t>6-10-2021</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0E4E3A9-84EA-DE4F-BEC3-A0A325D8B6AE}" type="slidenum">
              <a:rPr lang="nl-NL" smtClean="0"/>
              <a:t>‹nr.›</a:t>
            </a:fld>
            <a:endParaRPr lang="nl-NL"/>
          </a:p>
        </p:txBody>
      </p:sp>
    </p:spTree>
    <p:extLst>
      <p:ext uri="{BB962C8B-B14F-4D97-AF65-F5344CB8AC3E}">
        <p14:creationId xmlns:p14="http://schemas.microsoft.com/office/powerpoint/2010/main" val="1137457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allialine.nl/uploaded/docs/Kwaliteitskader_pz/Meetinstrument_SPICT_NL_May2017.pdf?u=1PpoE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palliatievezorgnoordhollandflevoland.nl/Portals/7/adam/Inhoud/bQKiyLVa5EibAjfJuSxDOQ/Tekst/2018%2010%2002_flyer%20wachtkamer_v1_horizontaal%20uw%20wensen.pdf" TargetMode="External"/><Relationship Id="rId3" Type="http://schemas.openxmlformats.org/officeDocument/2006/relationships/hyperlink" Target="https://palliatievezorgnoordhollandflevoland.nl/Portals/7/adam/Inhoud/bQKiyLVa5EibAjfJuSxDOQ/Tekst/2019_Handreiking%20voor%20implementatie%20van%20proactieve%20zorgplanning_werkbeschrijvingen%20en%20hulpmiddelen_def.pdf" TargetMode="External"/><Relationship Id="rId7" Type="http://schemas.openxmlformats.org/officeDocument/2006/relationships/hyperlink" Target="https://palliatievezorgnoordhollandflevoland.nl/Portals/7/adam/Inhoud/bQKiyLVa5EibAjfJuSxDOQ/Tekst/Voorbereiding%20op%20het%20gesprek%20over%20uw%20behandelwensen_vragen%20voor%20patienten_def.pdf"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palliatievezorgnoordhollandflevoland.nl/Portals/7/adam/Inhoud/bQKiyLVa5EibAjfJuSxDOQ/Tekst/In%20gesprek%20over%20uw%20behandelwensen_brief%20voor%20patienten_def.pdf" TargetMode="External"/><Relationship Id="rId11" Type="http://schemas.openxmlformats.org/officeDocument/2006/relationships/hyperlink" Target="https://palliatievezorgnoordhollandflevoland.nl/Portals/7/adam/Inhoud/bQKiyLVa5EibAjfJuSxDOQ/Tekst/2019_Mogelijke%20aanknopingspunten%20voor%20onderwijs_ACP.pdf" TargetMode="External"/><Relationship Id="rId5" Type="http://schemas.openxmlformats.org/officeDocument/2006/relationships/hyperlink" Target="https://palliatievezorgnoordhollandflevoland.nl/Portals/7/adam/Inhoud/bQKiyLVa5EibAjfJuSxDOQ/Tekst/2020_Behandelwensenformulier%20proactieve%20zorgplanning_def.pdf" TargetMode="External"/><Relationship Id="rId10" Type="http://schemas.openxmlformats.org/officeDocument/2006/relationships/hyperlink" Target="https://palliatievezorgnoordhollandflevoland.nl/Portals/7/adam/Inhoud/bQKiyLVa5EibAjfJuSxDOQ/Tekst/Factsheet%20Diversiteit%20en%20ACP.pdf" TargetMode="External"/><Relationship Id="rId4" Type="http://schemas.openxmlformats.org/officeDocument/2006/relationships/hyperlink" Target="https://palliatievezorgnoordhollandflevoland.nl/Portals/7/adam/Inhoud/bQKiyLVa5EibAjfJuSxDOQ/Tekst/2019_Handreiking%20voor%20implementatie%20van%20proactieve%20zorgplanning_toelichting_def.pdf" TargetMode="External"/><Relationship Id="rId9" Type="http://schemas.openxmlformats.org/officeDocument/2006/relationships/hyperlink" Target="https://palliatievezorgnoordhollandflevoland.nl/Portals/7/adam/Inhoud/bQKiyLVa5EibAjfJuSxDOQ/Tekst/2018%2010%2002_flyer%20wachtkamer_v2_horizontaal%20in%20gesprek.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youtube.com/watch?v=JfUxsqPCRL8"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netwerkpalliatievezorg.nl/Portals/137/Zorgpad/180719%20DEF%20Implementatietoolbox%20Gesprekswijzer.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haros.nl/kennisbank/draaiboek-voor-een-voorlichtingsbijeenkomst-over-palliatieve-zorg-voor-migrantenvoorlichter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zonmw.nl/nl/over-zonmw/onderwijs/programmas/project-detail/palliantie-meer-dan-zorg/pro-actieve-palliatieve-zorg-voor-mensen-met-een-ernstige-psychiatrische-aandoening-ontwikkeling-i/"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rPr>
              <a:t>Inhoud: </a:t>
            </a:r>
            <a:r>
              <a:rPr lang="nl-NL" dirty="0"/>
              <a:t>Deze PowerPoint presentatie hoort bij de handleiding voor het organiseren van bijeenkomsten over markeren en proactieve zorgplanning. In deze PowerPoint zijn korte definities van de essenties opgenomen. Daarnaast is er voor iedere essentie een icoon opgenomen. De voorzitter kan de definities en de iconen gebruiken als input voor zijn eigen presentatie. </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a:t>
            </a:fld>
            <a:endParaRPr lang="nl-NL"/>
          </a:p>
        </p:txBody>
      </p:sp>
    </p:spTree>
    <p:extLst>
      <p:ext uri="{BB962C8B-B14F-4D97-AF65-F5344CB8AC3E}">
        <p14:creationId xmlns:p14="http://schemas.microsoft.com/office/powerpoint/2010/main" val="235583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u="sng" dirty="0"/>
              <a:t>Inhoud: </a:t>
            </a:r>
            <a:r>
              <a:rPr lang="nl-NL" u="none" dirty="0"/>
              <a:t>bij markeren zijn er twee hulpmiddelen beschikbaar; de meetinstrumenten Surprise Question en de SPICT NL </a:t>
            </a:r>
            <a:r>
              <a:rPr lang="en-US" sz="1800" u="none" strike="noStrike" dirty="0">
                <a:solidFill>
                  <a:srgbClr val="11B5E9"/>
                </a:solidFill>
                <a:effectLst/>
                <a:latin typeface="Century Gothic" panose="020B0502020202020204" pitchFamily="34" charset="0"/>
                <a:ea typeface="Calibri" panose="020F0502020204030204" pitchFamily="34" charset="0"/>
                <a:hlinkClick r:id="rId3"/>
              </a:rPr>
              <a:t>Meetinstrument_SPICT_NL_May2017.pdf (pallialine.nl)</a:t>
            </a:r>
            <a:endParaRPr lang="nl-N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Surprise Question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10</a:t>
            </a:fld>
            <a:endParaRPr lang="nl-NL"/>
          </a:p>
        </p:txBody>
      </p:sp>
    </p:spTree>
    <p:extLst>
      <p:ext uri="{BB962C8B-B14F-4D97-AF65-F5344CB8AC3E}">
        <p14:creationId xmlns:p14="http://schemas.microsoft.com/office/powerpoint/2010/main" val="179757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en-US" sz="1200" dirty="0">
                <a:effectLst/>
                <a:latin typeface="Century Gothic" panose="020B0502020202020204" pitchFamily="34" charset="0"/>
                <a:ea typeface="Calibri" panose="020F0502020204030204" pitchFamily="34" charset="0"/>
                <a:cs typeface="Arial" panose="020B0604020202020204" pitchFamily="34" charset="0"/>
              </a:rPr>
              <a:t>de Surprise Question </a:t>
            </a:r>
            <a:r>
              <a:rPr lang="nl-NL" sz="1200" dirty="0">
                <a:effectLst/>
                <a:latin typeface="Century Gothic" panose="020B0502020202020204" pitchFamily="34" charset="0"/>
                <a:ea typeface="Calibri" panose="020F0502020204030204" pitchFamily="34" charset="0"/>
                <a:cs typeface="Arial" panose="020B0604020202020204" pitchFamily="34" charset="0"/>
              </a:rPr>
              <a:t>is een vraag die iedere zorgverlener zichzelf kan stellen. De vraag helpt zorgverleners om de palliatieve fase tijdig te herkennen. De nadruk in deze zin ligt op het woord verbazen, het gaat over een ‘niet pluis’ gevoel en niet zozeer om een opsomming van feiten (voorbeeld: ‘mevrouw is nog zo kwiek’). </a:t>
            </a:r>
            <a:r>
              <a:rPr lang="nl-NL" sz="1200" kern="1200" dirty="0">
                <a:solidFill>
                  <a:schemeClr val="tx1"/>
                </a:solidFill>
                <a:effectLst/>
                <a:latin typeface="Century Gothic" panose="020B0502020202020204" pitchFamily="34" charset="0"/>
                <a:ea typeface="+mn-ea"/>
                <a:cs typeface="Arial" panose="020B0604020202020204" pitchFamily="34" charset="0"/>
              </a:rPr>
              <a:t>Vraag aan de groep of zij de SQ kennen en hier mogelijk ervaring mee hebben. Is dit niet het geval? Vraag dan aan de groep een voorbeeld te geven van een patiënt waarbij de SQ volgens hun met een ‘nee’ beantwoord kan worden (met andere woorden; men is niet verbaas als deze patiënt binnen een jaar kan overlijden). </a:t>
            </a:r>
            <a:endParaRPr lang="nl-N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uitleg SPICT NL</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11</a:t>
            </a:fld>
            <a:endParaRPr lang="nl-NL"/>
          </a:p>
        </p:txBody>
      </p:sp>
    </p:spTree>
    <p:extLst>
      <p:ext uri="{BB962C8B-B14F-4D97-AF65-F5344CB8AC3E}">
        <p14:creationId xmlns:p14="http://schemas.microsoft.com/office/powerpoint/2010/main" val="1436976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kort toelichten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De SPICT is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een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handreiking</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om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personen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te</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identificeren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die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een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verhoogd</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risico</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hebben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op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achteruitgang</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van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hun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gezondheid</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Hyperlink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naar</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het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hulpmiddel</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https://</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www.pallialine.nl</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/uploaded/docs/</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Kwaliteitskader_pz</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/Meetinstrument_SPICT_NL_May2017.pdf?u=1PpoEp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Suggestie</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de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afbeelding</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is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niet</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goed</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leesbaar</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door de link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te</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openen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kun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je het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hulpmiddel</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leesbaar</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op scherm </a:t>
            </a:r>
            <a:r>
              <a:rPr lang="en-US" sz="1200" dirty="0" err="1">
                <a:effectLst/>
                <a:latin typeface="Century Gothic" panose="020B0502020202020204" pitchFamily="34" charset="0"/>
                <a:ea typeface="Times New Roman" panose="02020603050405020304" pitchFamily="18" charset="0"/>
                <a:cs typeface="Arial" panose="020B0604020202020204" pitchFamily="34" charset="0"/>
              </a:rPr>
              <a:t>tonen</a:t>
            </a:r>
            <a:r>
              <a:rPr lang="en-US" sz="1200" dirty="0">
                <a:effectLst/>
                <a:latin typeface="Century Gothic" panose="020B0502020202020204" pitchFamily="34" charset="0"/>
                <a:ea typeface="Times New Roman" panose="02020603050405020304" pitchFamily="18"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12</a:t>
            </a:fld>
            <a:endParaRPr lang="nl-NL"/>
          </a:p>
        </p:txBody>
      </p:sp>
    </p:spTree>
    <p:extLst>
      <p:ext uri="{BB962C8B-B14F-4D97-AF65-F5344CB8AC3E}">
        <p14:creationId xmlns:p14="http://schemas.microsoft.com/office/powerpoint/2010/main" val="351405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uitleg definitie proactieve zorgplanning </a:t>
            </a:r>
            <a:endParaRPr lang="nl-NL" u="sng"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13</a:t>
            </a:fld>
            <a:endParaRPr lang="nl-NL"/>
          </a:p>
        </p:txBody>
      </p:sp>
    </p:spTree>
    <p:extLst>
      <p:ext uri="{BB962C8B-B14F-4D97-AF65-F5344CB8AC3E}">
        <p14:creationId xmlns:p14="http://schemas.microsoft.com/office/powerpoint/2010/main" val="20720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kort toelichten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Inhoud: </a:t>
            </a:r>
            <a:r>
              <a:rPr lang="nl-NL" sz="1200" dirty="0">
                <a:effectLst/>
                <a:latin typeface="Century Gothic" panose="020B0502020202020204" pitchFamily="34" charset="0"/>
                <a:ea typeface="Calibri" panose="020F0502020204030204" pitchFamily="34" charset="0"/>
                <a:cs typeface="Arial" panose="020B0604020202020204" pitchFamily="34" charset="0"/>
              </a:rPr>
              <a:t>Als zorgverlener ben je je bewust dat patiënten, die een verhoogde kans hebben om achteruit te gaan en te overlijden, behoefte kunnen hebben aan palliatieve zorg. Om zo goed mogelijk afgestemde palliatieve zorg te bieden is het belangrijk om de behandelwensen- en grenzen van de patiënt te kennen. Je wilt daarom in een vroeg stadium van het ziekteproces het gesprek met de patiënt hierover voeren en checken of hij of zij daarvoor openstaat.  </a:t>
            </a:r>
            <a:br>
              <a:rPr lang="nl-NL" sz="1200" dirty="0">
                <a:effectLst/>
                <a:latin typeface="Calibri" panose="020F0502020204030204" pitchFamily="34" charset="0"/>
                <a:ea typeface="Calibri" panose="020F0502020204030204" pitchFamily="34" charset="0"/>
              </a:rPr>
            </a:br>
            <a:r>
              <a:rPr lang="nl-NL" sz="1000" kern="1200" dirty="0">
                <a:solidFill>
                  <a:schemeClr val="tx1"/>
                </a:solidFill>
                <a:effectLst/>
                <a:latin typeface="+mn-lt"/>
                <a:ea typeface="+mn-ea"/>
                <a:cs typeface="+mn-cs"/>
              </a:rPr>
              <a:t>Volgende dia: video ‘Proactieve zorgplanning in de praktijk’ en video proactieve zorgplanning onderdeel huisartsenzorg</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14</a:t>
            </a:fld>
            <a:endParaRPr lang="nl-NL"/>
          </a:p>
        </p:txBody>
      </p:sp>
    </p:spTree>
    <p:extLst>
      <p:ext uri="{BB962C8B-B14F-4D97-AF65-F5344CB8AC3E}">
        <p14:creationId xmlns:p14="http://schemas.microsoft.com/office/powerpoint/2010/main" val="186318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de film kijken in zijn geheel of in fragmenten</a:t>
            </a:r>
            <a:endParaRPr lang="nl-NL" u="sng" dirty="0"/>
          </a:p>
          <a:p>
            <a:r>
              <a:rPr lang="nl-NL" u="sng" dirty="0"/>
              <a:t>Inhoud: </a:t>
            </a:r>
            <a:r>
              <a:rPr lang="nl-NL" sz="1200" dirty="0">
                <a:effectLst/>
                <a:latin typeface="Century Gothic" panose="020B0502020202020204" pitchFamily="34" charset="0"/>
                <a:ea typeface="Calibri" panose="020F0502020204030204" pitchFamily="34" charset="0"/>
                <a:cs typeface="Times New Roman" panose="02020603050405020304" pitchFamily="18" charset="0"/>
              </a:rPr>
              <a:t>huisartsen en praktijkondersteuners vertellen hoe zij proactieve zorgplanning in de praktijk toepassen. Is proactieve zorgplanning belangrijk voor de huisarts zelf, met wie voeren ze deze gesprekken, hoe belangrijk is het betrekken van naaste en waar lopen ze tegenaan? Daarnaast wordt er gesproken over de samenwerking tussen de huisartsen en praktijkondersteuners. In de volgende acht slides wordt de film in fragmenten opgeknipt. </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keuze uit film 1 fragment 1 t/m 8 en film 2 fragment 1 t/m 0</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15</a:t>
            </a:fld>
            <a:endParaRPr lang="nl-NL"/>
          </a:p>
        </p:txBody>
      </p:sp>
    </p:spTree>
    <p:extLst>
      <p:ext uri="{BB962C8B-B14F-4D97-AF65-F5344CB8AC3E}">
        <p14:creationId xmlns:p14="http://schemas.microsoft.com/office/powerpoint/2010/main" val="824206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fragment 1 Wat betekent proactieve zorgplanning voor jou? bekijken en met elkaar bespreken. Minuut </a:t>
            </a:r>
            <a:r>
              <a:rPr lang="nl-NL" sz="1200" dirty="0">
                <a:solidFill>
                  <a:srgbClr val="1F3864"/>
                </a:solidFill>
                <a:effectLst/>
                <a:latin typeface="Century Gothic" panose="020B0502020202020204" pitchFamily="34" charset="0"/>
                <a:ea typeface="Times New Roman" panose="02020603050405020304" pitchFamily="18" charset="0"/>
              </a:rPr>
              <a:t>01:00 – 02:46 </a:t>
            </a:r>
            <a:endParaRPr lang="nl-NL" u="none" dirty="0"/>
          </a:p>
          <a:p>
            <a:r>
              <a:rPr lang="nl-NL" u="sng" dirty="0"/>
              <a:t>Inhoud</a:t>
            </a:r>
            <a:r>
              <a:rPr lang="nl-NL" u="none" dirty="0"/>
              <a:t>: in dit fragment vertellen huisartsen en praktijkondersteuners wat proactieve zorgplanning voor hun betekent. Voorbeeldvraag: </a:t>
            </a:r>
            <a:r>
              <a:rPr lang="nl-NL" sz="1000" u="none" dirty="0">
                <a:solidFill>
                  <a:srgbClr val="1F3864"/>
                </a:solidFill>
                <a:effectLst/>
                <a:latin typeface="Century Gothic" panose="020B0502020202020204" pitchFamily="34" charset="0"/>
              </a:rPr>
              <a:t>wat betekent proactieve zorgplanning voor jullie? Wat valt je op in het fragment?</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16</a:t>
            </a:fld>
            <a:endParaRPr lang="nl-NL"/>
          </a:p>
        </p:txBody>
      </p:sp>
    </p:spTree>
    <p:extLst>
      <p:ext uri="{BB962C8B-B14F-4D97-AF65-F5344CB8AC3E}">
        <p14:creationId xmlns:p14="http://schemas.microsoft.com/office/powerpoint/2010/main" val="469743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2 Met wie voer je de gesprekken bekijken en bespreken. Minuut </a:t>
            </a:r>
            <a:r>
              <a:rPr lang="nl-NL" sz="12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03:00 – 04:59. </a:t>
            </a:r>
            <a:endParaRPr lang="nl-NL" u="sng" dirty="0"/>
          </a:p>
          <a:p>
            <a:r>
              <a:rPr lang="nl-NL" u="sng" dirty="0"/>
              <a:t>Inhoud: </a:t>
            </a:r>
            <a:r>
              <a:rPr lang="nl-NL" u="none" dirty="0"/>
              <a:t>In dit fragment vertellen huisartsen en praktijkondersteuners met wie zij in gesprek gaan zoals (kwetsbare) ouderen, patiënten die in het ziekenhuis hebben gelegen of een slechte diagnose gekregen hebben. Voorbeeldvraag: met welke patiënten/cliënten/bewoners/gasten zouden jullie in gesprek willen? Voor welke van deze patiënten kunnen we de SQ toepassen? </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17</a:t>
            </a:fld>
            <a:endParaRPr lang="nl-NL"/>
          </a:p>
        </p:txBody>
      </p:sp>
    </p:spTree>
    <p:extLst>
      <p:ext uri="{BB962C8B-B14F-4D97-AF65-F5344CB8AC3E}">
        <p14:creationId xmlns:p14="http://schemas.microsoft.com/office/powerpoint/2010/main" val="167652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3 Hoe begin je en waar heb je het over? bekijken en bespreken. Minuut </a:t>
            </a:r>
            <a:r>
              <a:rPr lang="nl-NL" sz="12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05:00 – 07:35 </a:t>
            </a:r>
            <a:endParaRPr lang="nl-NL" u="sng" dirty="0"/>
          </a:p>
          <a:p>
            <a:r>
              <a:rPr lang="nl-NL" u="sng" dirty="0"/>
              <a:t>Inhoud: </a:t>
            </a:r>
            <a:r>
              <a:rPr lang="nl-NL" u="none" dirty="0"/>
              <a:t>In dit fragment vertellen huisartsen en praktijkondersteuners  hoe zij het gesprek beginnen en waar zij het over hebben. Dit gesprek verloopt vaak heel natuurlijk en sluit aan op de situatie van de patiënt. Het gesprek gaat doorgaans over wat voor iemand belangrijk is. Voorbeeldvraag: op welk moment in het zorgproces kunnen wij/jullie beginnen met proactieve zorgplanning? En welke vragen zouden jullie willen stellen?</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18</a:t>
            </a:fld>
            <a:endParaRPr lang="nl-NL"/>
          </a:p>
        </p:txBody>
      </p:sp>
    </p:spTree>
    <p:extLst>
      <p:ext uri="{BB962C8B-B14F-4D97-AF65-F5344CB8AC3E}">
        <p14:creationId xmlns:p14="http://schemas.microsoft.com/office/powerpoint/2010/main" val="199906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4 Hoe belangrijk is het betrekken van naasten? bekijken en bespreken </a:t>
            </a:r>
            <a:r>
              <a:rPr lang="nl-NL" sz="12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07:36 – 09:06 </a:t>
            </a:r>
            <a:endParaRPr lang="nl-NL" u="sng" dirty="0"/>
          </a:p>
          <a:p>
            <a:r>
              <a:rPr lang="nl-NL" u="sng" dirty="0"/>
              <a:t>Inhoud: voorbeeldvraag: </a:t>
            </a:r>
            <a:r>
              <a:rPr lang="nl-NL" u="none" dirty="0"/>
              <a:t>In dit fragment vertellen huisartsen en praktijkondersteuners over het betrekken van naasten. Het is belangrijk dat de naasten op de hoogte zijn van de behandelwensen- en grenzen omdat de nabestaanden er een beter gevoel aan over kunnen houden als de laatste levensfase is gegaan zoals de patiënt dit wilde.  Vragen: hoe denken jullie over het betrekken van naasten? Hoe kunnen we dat aanpakken?</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19</a:t>
            </a:fld>
            <a:endParaRPr lang="nl-NL"/>
          </a:p>
        </p:txBody>
      </p:sp>
    </p:spTree>
    <p:extLst>
      <p:ext uri="{BB962C8B-B14F-4D97-AF65-F5344CB8AC3E}">
        <p14:creationId xmlns:p14="http://schemas.microsoft.com/office/powerpoint/2010/main" val="224952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Versie oktober 2021</a:t>
            </a:r>
          </a:p>
          <a:p>
            <a:r>
              <a:rPr lang="nl-NL" dirty="0" err="1"/>
              <a:t>Openingsdia</a:t>
            </a:r>
            <a:endParaRPr lang="nl-NL" dirty="0"/>
          </a:p>
          <a:p>
            <a:r>
              <a:rPr lang="nl-NL" dirty="0"/>
              <a:t>thema invullen</a:t>
            </a:r>
          </a:p>
          <a:p>
            <a:r>
              <a:rPr lang="nl-NL" dirty="0"/>
              <a:t>Volgende dia: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a:t>
            </a:fld>
            <a:endParaRPr lang="nl-NL"/>
          </a:p>
        </p:txBody>
      </p:sp>
    </p:spTree>
    <p:extLst>
      <p:ext uri="{BB962C8B-B14F-4D97-AF65-F5344CB8AC3E}">
        <p14:creationId xmlns:p14="http://schemas.microsoft.com/office/powerpoint/2010/main" val="2135411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5 Hoe is de samenwerking tussen de huisarts en de praktijkondersteuner? bekijken en bespreken. Minuut </a:t>
            </a:r>
            <a:r>
              <a:rPr lang="nl-NL" sz="12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09:12 – 11:34 </a:t>
            </a:r>
            <a:endParaRPr lang="nl-NL" u="sng" dirty="0"/>
          </a:p>
          <a:p>
            <a:r>
              <a:rPr lang="nl-NL" u="sng" dirty="0"/>
              <a:t>Inhoud: </a:t>
            </a:r>
            <a:r>
              <a:rPr lang="nl-NL" u="none" dirty="0"/>
              <a:t>In dit fragment vertellen huisartsen en praktijkondersteuners over de onderlinge samenwerking.  De praktijkondersteuners volgen de ouderen en benaderen deze actief.  De huisartsen leggen de behandelwensen- en grenzen vast en zorgen voor een overdracht. Voorbeeldvraag: hoe kunnen wij de samenwerking organiseren? Wat zijn de aandachtspunten?</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20</a:t>
            </a:fld>
            <a:endParaRPr lang="nl-NL"/>
          </a:p>
        </p:txBody>
      </p:sp>
    </p:spTree>
    <p:extLst>
      <p:ext uri="{BB962C8B-B14F-4D97-AF65-F5344CB8AC3E}">
        <p14:creationId xmlns:p14="http://schemas.microsoft.com/office/powerpoint/2010/main" val="2892011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6 Hoe leg je het gesprek vast? bekijken en bespreken. Minuut </a:t>
            </a:r>
            <a:r>
              <a:rPr lang="nl-NL" sz="12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11:35 – 12:48 </a:t>
            </a:r>
            <a:endParaRPr lang="nl-NL" u="sng" dirty="0"/>
          </a:p>
          <a:p>
            <a:r>
              <a:rPr lang="nl-NL" u="sng" dirty="0"/>
              <a:t>Inhoud: </a:t>
            </a:r>
            <a:r>
              <a:rPr lang="nl-NL" u="none" dirty="0"/>
              <a:t>In dit fragment vertelt een huisarts dat ze graag ziet dat de patiënt zelf zijn behandelwensen- en grenzen opschrijft. Deze komen in het dossier en kunnen gedeeld worden. </a:t>
            </a:r>
          </a:p>
          <a:p>
            <a:r>
              <a:rPr lang="nl-NL" u="none" dirty="0"/>
              <a:t>Voorbeeldvraag: op welke manier gaan wij de gesprekken vastleggen? </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21</a:t>
            </a:fld>
            <a:endParaRPr lang="nl-NL"/>
          </a:p>
        </p:txBody>
      </p:sp>
    </p:spTree>
    <p:extLst>
      <p:ext uri="{BB962C8B-B14F-4D97-AF65-F5344CB8AC3E}">
        <p14:creationId xmlns:p14="http://schemas.microsoft.com/office/powerpoint/2010/main" val="3937455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7 Waar loop je tegenaan? bekijken en bespreken. Minuut </a:t>
            </a:r>
            <a:r>
              <a:rPr lang="nl-NL" sz="12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12:49 – 15:54 </a:t>
            </a:r>
            <a:endParaRPr lang="nl-NL" u="sng" dirty="0"/>
          </a:p>
          <a:p>
            <a:r>
              <a:rPr lang="nl-NL" u="sng" dirty="0"/>
              <a:t>Inhoud: </a:t>
            </a:r>
            <a:r>
              <a:rPr lang="nl-NL" u="none" dirty="0"/>
              <a:t>In dit fragment vertellen huisartsen en praktijkondersteuners waar zij tegenaan lopen bij proactieve zorgplanning. Zoals behandelwensen die medisch gezien niet zinvol zijn en patiënten die niet openstaan voor het gesprek. Voorbeeldvragen: wat valt je op in dit fragment? Tegen welke punten verwachten wij zelf aan te lopen? Kunnen we daar op voorhand rekening mee houden?</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22</a:t>
            </a:fld>
            <a:endParaRPr lang="nl-NL"/>
          </a:p>
        </p:txBody>
      </p:sp>
    </p:spTree>
    <p:extLst>
      <p:ext uri="{BB962C8B-B14F-4D97-AF65-F5344CB8AC3E}">
        <p14:creationId xmlns:p14="http://schemas.microsoft.com/office/powerpoint/2010/main" val="186904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8 Welke tips heb je voor collega’s? bekijken en bespreken. Minuut </a:t>
            </a:r>
            <a:r>
              <a:rPr lang="nl-NL" sz="12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15:55 – 17:06 </a:t>
            </a:r>
            <a:endParaRPr lang="nl-NL" u="sng" dirty="0"/>
          </a:p>
          <a:p>
            <a:r>
              <a:rPr lang="nl-NL" u="sng" dirty="0"/>
              <a:t>Inhoud: voorbeeldvraag: </a:t>
            </a:r>
            <a:r>
              <a:rPr lang="nl-NL" u="none" dirty="0"/>
              <a:t>In dit fragment geven huisartsen en praktijkondersteuners tips zoals zet je koudwatervrees aan de kant, volg een scholing en pak het op als team/regio.  </a:t>
            </a:r>
          </a:p>
          <a:p>
            <a:r>
              <a:rPr lang="nl-NL" u="none" dirty="0"/>
              <a:t>Vraag: aan welke tip heb jij wat? </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23</a:t>
            </a:fld>
            <a:endParaRPr lang="nl-NL"/>
          </a:p>
        </p:txBody>
      </p:sp>
    </p:spTree>
    <p:extLst>
      <p:ext uri="{BB962C8B-B14F-4D97-AF65-F5344CB8AC3E}">
        <p14:creationId xmlns:p14="http://schemas.microsoft.com/office/powerpoint/2010/main" val="3342826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film of fragmenten bekijken en met elkaar bespreken</a:t>
            </a:r>
          </a:p>
          <a:p>
            <a:r>
              <a:rPr lang="nl-NL" u="sng" dirty="0"/>
              <a:t>Inhoud: </a:t>
            </a:r>
            <a:r>
              <a:rPr lang="nl-NL" u="none" dirty="0"/>
              <a:t>Een Amsterdamse huisarts deelt haar ervaringen met proactieve zorgplanning. </a:t>
            </a:r>
            <a:r>
              <a:rPr lang="nl-NL" sz="1200" u="none" dirty="0">
                <a:effectLst/>
                <a:latin typeface="Century Gothic" panose="020B0502020202020204" pitchFamily="34" charset="0"/>
                <a:ea typeface="Calibri" panose="020F0502020204030204" pitchFamily="34" charset="0"/>
                <a:cs typeface="Times New Roman" panose="02020603050405020304" pitchFamily="18" charset="0"/>
              </a:rPr>
              <a:t>Is </a:t>
            </a:r>
            <a:r>
              <a:rPr lang="nl-NL" sz="1200" dirty="0">
                <a:effectLst/>
                <a:latin typeface="Century Gothic" panose="020B0502020202020204" pitchFamily="34" charset="0"/>
                <a:ea typeface="Calibri" panose="020F0502020204030204" pitchFamily="34" charset="0"/>
                <a:cs typeface="Times New Roman" panose="02020603050405020304" pitchFamily="18" charset="0"/>
              </a:rPr>
              <a:t>proactieve zorgplanning belangrijk voor de huisarts zelf, met wie voeren ze deze gesprekken, hoe belangrijk is het betrekken van naaste en waar loopt zij tegenaan? Daarnaast wordt er gesproken over de religieuze achtergrond van patiënten en de inzet van hulpmiddelen. </a:t>
            </a:r>
            <a:endParaRPr lang="nl-NL"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24</a:t>
            </a:fld>
            <a:endParaRPr lang="nl-NL"/>
          </a:p>
        </p:txBody>
      </p:sp>
    </p:spTree>
    <p:extLst>
      <p:ext uri="{BB962C8B-B14F-4D97-AF65-F5344CB8AC3E}">
        <p14:creationId xmlns:p14="http://schemas.microsoft.com/office/powerpoint/2010/main" val="3405035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fragment 1 wat betekent proactieve zorgplanning voor jou? bekijken en met elkaar bespreken. Minuut </a:t>
            </a:r>
            <a:r>
              <a:rPr lang="nl-NL" sz="18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01:03 – 01:33 </a:t>
            </a:r>
            <a:endParaRPr lang="nl-NL" u="none" dirty="0"/>
          </a:p>
          <a:p>
            <a:r>
              <a:rPr lang="nl-NL" u="sng" dirty="0"/>
              <a:t>Inhoud: </a:t>
            </a:r>
            <a:r>
              <a:rPr lang="nl-NL" sz="1200" u="none" dirty="0"/>
              <a:t>In dit fragment vertelt een huisarts wat proactieve zorgplanning voor haar betekent. Zij vindt het belangrijk om mensen bewust te maken van hun laatste levensfase. Als je dit bespreekt en weet kun je beter aansluiten op hun wensen en grenzen. Voorbeeldvraag: </a:t>
            </a:r>
            <a:r>
              <a:rPr lang="nl-NL" sz="1200" u="none" dirty="0">
                <a:solidFill>
                  <a:srgbClr val="1F3864"/>
                </a:solidFill>
                <a:effectLst/>
                <a:latin typeface="Century Gothic" panose="020B0502020202020204" pitchFamily="34" charset="0"/>
              </a:rPr>
              <a:t>Wat valt je op in het fragment? Wat betekent proactieve zorgplanning voor jou?</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25</a:t>
            </a:fld>
            <a:endParaRPr lang="nl-NL"/>
          </a:p>
        </p:txBody>
      </p:sp>
    </p:spTree>
    <p:extLst>
      <p:ext uri="{BB962C8B-B14F-4D97-AF65-F5344CB8AC3E}">
        <p14:creationId xmlns:p14="http://schemas.microsoft.com/office/powerpoint/2010/main" val="629492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2 Is proactieve zorgplanning belangrijk voor de huisarts zelf? bekijken en bespreken. Minuut </a:t>
            </a:r>
            <a:r>
              <a:rPr lang="nl-NL" sz="12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01:34 – 02:46 </a:t>
            </a:r>
            <a:endParaRPr lang="nl-NL" u="sng" dirty="0"/>
          </a:p>
          <a:p>
            <a:r>
              <a:rPr lang="nl-NL" u="sng" dirty="0"/>
              <a:t>Inhoud: </a:t>
            </a:r>
            <a:r>
              <a:rPr lang="nl-NL" sz="1200" u="none" dirty="0"/>
              <a:t>In dit fragment vertelt een huisarts  wat proactieve zorgplanning voor haar betekent. Als ze de wensen en grenzen van de patiënt kent kan ze beter met de patiënt meelopen en anticiperen en bijsturen waar nodig. </a:t>
            </a:r>
            <a:r>
              <a:rPr lang="nl-NL" sz="1200" u="sng" dirty="0"/>
              <a:t>V</a:t>
            </a:r>
            <a:r>
              <a:rPr lang="nl-NL" u="sng" dirty="0"/>
              <a:t>oorbeeldvraag: </a:t>
            </a:r>
            <a:r>
              <a:rPr lang="nl-NL" u="none" dirty="0"/>
              <a:t>hoe staan jullie hierin? Welke waarde heeft proactieve zorgplanning voor jullie?</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26</a:t>
            </a:fld>
            <a:endParaRPr lang="nl-NL"/>
          </a:p>
        </p:txBody>
      </p:sp>
    </p:spTree>
    <p:extLst>
      <p:ext uri="{BB962C8B-B14F-4D97-AF65-F5344CB8AC3E}">
        <p14:creationId xmlns:p14="http://schemas.microsoft.com/office/powerpoint/2010/main" val="1420785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3 Met wie voer je de gesprekken bekijken en bespreken. Minuut </a:t>
            </a:r>
            <a:r>
              <a:rPr lang="nl-NL" sz="1200" dirty="0">
                <a:effectLst/>
                <a:latin typeface="Century Gothic" panose="020B0502020202020204" pitchFamily="34" charset="0"/>
                <a:ea typeface="Calibri" panose="020F0502020204030204" pitchFamily="34" charset="0"/>
                <a:cs typeface="Times New Roman" panose="02020603050405020304" pitchFamily="18" charset="0"/>
              </a:rPr>
              <a:t>02:56 – 04:11 </a:t>
            </a:r>
            <a:endParaRPr lang="nl-NL" u="sng" dirty="0"/>
          </a:p>
          <a:p>
            <a:r>
              <a:rPr lang="nl-NL" u="sng" dirty="0"/>
              <a:t>Inhoud: </a:t>
            </a:r>
            <a:r>
              <a:rPr lang="nl-NL" sz="1200" u="none" dirty="0"/>
              <a:t>In dit fragment vertelt een huisarts met wie de gesprekken voert zoals ouderen die nieuw in de praktijk zijn of bij een ernstige of terminale aandoening.</a:t>
            </a:r>
            <a:endParaRPr lang="nl-NL" u="sng" dirty="0"/>
          </a:p>
          <a:p>
            <a:r>
              <a:rPr lang="nl-NL" u="none" dirty="0"/>
              <a:t>voorbeeldvraag: met welke patiënten/cliënten/bewoners/gasten zouden jullie in gesprek willen? Voor welke van deze patiënten kunnen we de SQ toepassen? </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27</a:t>
            </a:fld>
            <a:endParaRPr lang="nl-NL"/>
          </a:p>
        </p:txBody>
      </p:sp>
    </p:spTree>
    <p:extLst>
      <p:ext uri="{BB962C8B-B14F-4D97-AF65-F5344CB8AC3E}">
        <p14:creationId xmlns:p14="http://schemas.microsoft.com/office/powerpoint/2010/main" val="320376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fragment 4 Hoe begin je en waar heb je het over? bekijken en bespreken. Minuut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04:12 – 05:21 </a:t>
            </a:r>
            <a:endParaRPr lang="nl-NL" u="sng" dirty="0"/>
          </a:p>
          <a:p>
            <a:r>
              <a:rPr lang="nl-NL" u="sng" dirty="0"/>
              <a:t>Inhoud: </a:t>
            </a:r>
            <a:r>
              <a:rPr lang="nl-NL" sz="1200" u="none" dirty="0"/>
              <a:t>In dit fragment vertelt een huisarts welke vragen zij aan de patiënt stelt: ‘wat vind jij belangrijk’, ‘waar hecht jij waarde aan? </a:t>
            </a:r>
            <a:endParaRPr lang="nl-NL" u="sng" dirty="0"/>
          </a:p>
          <a:p>
            <a:r>
              <a:rPr lang="nl-NL" u="none" dirty="0"/>
              <a:t>voorbeeldvraag: op welk moment in het zorgproces kunnen wij/jullie beginnen met proactieve zorgplanning? En welke vragen zouden jullie willen stellen?</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28</a:t>
            </a:fld>
            <a:endParaRPr lang="nl-NL"/>
          </a:p>
        </p:txBody>
      </p:sp>
    </p:spTree>
    <p:extLst>
      <p:ext uri="{BB962C8B-B14F-4D97-AF65-F5344CB8AC3E}">
        <p14:creationId xmlns:p14="http://schemas.microsoft.com/office/powerpoint/2010/main" val="1924028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fragment 5 Hoe belangrijk is het betrekken van naasten? bekijken en bespreken. Minuut </a:t>
            </a:r>
            <a:r>
              <a:rPr lang="nl-NL" sz="1200" dirty="0">
                <a:effectLst/>
                <a:latin typeface="Century Gothic" panose="020B0502020202020204" pitchFamily="34" charset="0"/>
                <a:ea typeface="Calibri" panose="020F0502020204030204" pitchFamily="34" charset="0"/>
                <a:cs typeface="Times New Roman" panose="02020603050405020304" pitchFamily="18" charset="0"/>
              </a:rPr>
              <a:t>05:22 – 05:59</a:t>
            </a:r>
            <a:r>
              <a:rPr lang="nl-NL" u="none" dirty="0"/>
              <a:t> </a:t>
            </a:r>
            <a:endParaRPr lang="nl-NL" u="sng" dirty="0"/>
          </a:p>
          <a:p>
            <a:r>
              <a:rPr lang="nl-NL" u="sng" dirty="0"/>
              <a:t>Inhoud: voorbeeldvraag: </a:t>
            </a:r>
            <a:r>
              <a:rPr lang="nl-NL" sz="1200" u="none" dirty="0"/>
              <a:t>In dit fragment vertelt een huisarts over het belang van het betrekken van naasten. Zij stimuleer patiënten om uitgesproken behandelwensen- en grenzen te delen met naasten. V</a:t>
            </a:r>
            <a:r>
              <a:rPr lang="nl-NL" u="sng" dirty="0"/>
              <a:t>oorbeeldvraag: </a:t>
            </a:r>
            <a:r>
              <a:rPr lang="nl-NL" u="none" dirty="0"/>
              <a:t>hoe denken jullie over het betrekken van naasten? Hoe kunnen we dat aanpakken?</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29</a:t>
            </a:fld>
            <a:endParaRPr lang="nl-NL"/>
          </a:p>
        </p:txBody>
      </p:sp>
    </p:spTree>
    <p:extLst>
      <p:ext uri="{BB962C8B-B14F-4D97-AF65-F5344CB8AC3E}">
        <p14:creationId xmlns:p14="http://schemas.microsoft.com/office/powerpoint/2010/main" val="250014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Blok 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rPr>
              <a:t>Werkvorm: </a:t>
            </a:r>
            <a:r>
              <a:rPr lang="nl-NL" sz="1200" u="none" kern="1200" dirty="0">
                <a:solidFill>
                  <a:schemeClr val="tx1"/>
                </a:solidFill>
                <a:effectLst/>
                <a:latin typeface="+mn-lt"/>
                <a:ea typeface="+mn-ea"/>
                <a:cs typeface="+mn-cs"/>
              </a:rPr>
              <a:t>toelichting </a:t>
            </a:r>
          </a:p>
          <a:p>
            <a:pPr marL="1348740" indent="-1348740"/>
            <a:r>
              <a:rPr lang="nl-NL" sz="1200" u="sng" kern="1200" dirty="0">
                <a:solidFill>
                  <a:schemeClr val="tx1"/>
                </a:solidFill>
                <a:effectLst/>
                <a:latin typeface="+mn-lt"/>
                <a:ea typeface="+mn-ea"/>
                <a:cs typeface="+mn-cs"/>
              </a:rPr>
              <a:t>Inhoud: </a:t>
            </a:r>
            <a:r>
              <a:rPr lang="nl-NL" sz="1200" u="none" kern="1200" dirty="0">
                <a:solidFill>
                  <a:schemeClr val="tx1"/>
                </a:solidFill>
                <a:effectLst/>
                <a:latin typeface="+mn-lt"/>
                <a:ea typeface="+mn-ea"/>
                <a:cs typeface="+mn-cs"/>
              </a:rPr>
              <a:t>toelichting op het programma. </a:t>
            </a:r>
            <a:r>
              <a:rPr lang="nl-NL" sz="1800" b="1"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Introductie </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Welkom door de voorzitter. Doel en aanleiding van de </a:t>
            </a:r>
          </a:p>
          <a:p>
            <a:pPr marL="1348740" indent="-1348740">
              <a:lnSpc>
                <a:spcPts val="1300"/>
              </a:lnSpc>
            </a:pP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bijeenkomst presenteren. Eventueel een voorstelrondje.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Themaverkenning en wensen voor de toekomst</a:t>
            </a: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1348740" indent="-1348740">
              <a:lnSpc>
                <a:spcPts val="1300"/>
              </a:lnSpc>
            </a:pP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Aan de hand van video’s, vragen en stellingen met elkaar in gesprek over het thema en de kwaliteitsverbetering</a:t>
            </a:r>
          </a:p>
          <a:p>
            <a:pPr marL="1348740" indent="-1348740">
              <a:lnSpc>
                <a:spcPts val="1300"/>
              </a:lnSpc>
            </a:pP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die met elkaar gemaakt kan worden.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Conclusie wensen voor de toekomst</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Korte nabespreking. Wat viel op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tijdens de themaverkenning?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Acties voor verbetering benoemen</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Met elkaar in gesprek. Benoemen van acties</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voor verbetering om wensen voor de toekomst te realiseren. En benoemen welke hulpmiddelen daarbij kunnen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helpen. </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Acties voor verbetering verzamelen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Nabespreking en verhelderingsvragen stellen zodat alle verzamelde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acties voor alle deelnemers duidelijk zijn om in het volgende blok te kunnen prioriteren. </a:t>
            </a: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Prioriteren</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Met elkaar in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gesprek. Hoe gaan we verder met dit onderwerp? Prioriteren van acties en mogelijke eigenaren toekennen.</a:t>
            </a:r>
          </a:p>
          <a:p>
            <a:pPr marL="1348740" indent="-1348740">
              <a:lnSpc>
                <a:spcPts val="1300"/>
              </a:lnSpc>
            </a:pPr>
            <a:r>
              <a:rPr lang="nl-NL" sz="1800" b="1"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Afronding</a:t>
            </a:r>
            <a:r>
              <a:rPr lang="nl-NL" sz="1800" b="1"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 </a:t>
            </a: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De voorzitter geeft een korte samenvatting van de bijeenkomst en de gemaakte afspraken. De </a:t>
            </a:r>
          </a:p>
          <a:p>
            <a:pPr marL="1348740" indent="-1348740">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voorzitter vraagt aan de deelnemers hoe ze de bijeenkomst ervaren hebben.</a:t>
            </a: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1348740" indent="-1348740">
              <a:lnSpc>
                <a:spcPts val="1300"/>
              </a:lnSpc>
            </a:pPr>
            <a:r>
              <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rPr>
              <a:t>Volgende dia welkom en introductie</a:t>
            </a:r>
          </a:p>
          <a:p>
            <a:pPr marL="1348740" indent="-1348740">
              <a:lnSpc>
                <a:spcPts val="1300"/>
              </a:lnSpc>
            </a:pP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1348740" indent="-1348740">
              <a:lnSpc>
                <a:spcPts val="1300"/>
              </a:lnSpc>
            </a:pP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a:lnSpc>
                <a:spcPts val="1300"/>
              </a:lnSpc>
            </a:pPr>
            <a:r>
              <a:rPr lang="nl-NL" sz="18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 </a:t>
            </a:r>
            <a:endParaRPr lang="nl-NL" sz="18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a:lnSpc>
                <a:spcPts val="1300"/>
              </a:lnSpc>
            </a:pP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welkom en introductie</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a:t>
            </a:fld>
            <a:endParaRPr lang="nl-NL"/>
          </a:p>
        </p:txBody>
      </p:sp>
    </p:spTree>
    <p:extLst>
      <p:ext uri="{BB962C8B-B14F-4D97-AF65-F5344CB8AC3E}">
        <p14:creationId xmlns:p14="http://schemas.microsoft.com/office/powerpoint/2010/main" val="998779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fragment 6  Hoe houd je rekening met de religieuze achtergrond van mensen? bekijken en bespreken. Minuut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06:00 - 07:38 </a:t>
            </a:r>
            <a:endParaRPr lang="nl-NL" u="sng" dirty="0"/>
          </a:p>
          <a:p>
            <a:r>
              <a:rPr lang="nl-NL" u="sng" dirty="0"/>
              <a:t>Inhoud: </a:t>
            </a:r>
            <a:r>
              <a:rPr lang="nl-NL" sz="1200" u="none" dirty="0"/>
              <a:t>In dit fragment vertelt een huisarts  hoe zij rekening houdt met religie. Bij mensen met een Moslim achtergrond is dit wel eens lastig, het kan helpen om deze vraag te stellen in het bijzijn van de kinderen. </a:t>
            </a:r>
            <a:r>
              <a:rPr lang="nl-NL" sz="1200" u="sng" dirty="0"/>
              <a:t>V</a:t>
            </a:r>
            <a:r>
              <a:rPr lang="nl-NL" u="sng" dirty="0"/>
              <a:t>oorbeeldvraag: </a:t>
            </a:r>
            <a:r>
              <a:rPr lang="nl-NL" u="none" dirty="0"/>
              <a:t>hoe kunnen wij rekening houden met de religieuze achtergrond van de patiënten? Wat hebben we hiervoor nodig?</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30</a:t>
            </a:fld>
            <a:endParaRPr lang="nl-NL"/>
          </a:p>
        </p:txBody>
      </p:sp>
    </p:spTree>
    <p:extLst>
      <p:ext uri="{BB962C8B-B14F-4D97-AF65-F5344CB8AC3E}">
        <p14:creationId xmlns:p14="http://schemas.microsoft.com/office/powerpoint/2010/main" val="2707364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fragment 7 Maak je gebruik van hulpmiddelen? bekijken en bespreken. Minuut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07:39 – 08:16 </a:t>
            </a:r>
            <a:endParaRPr lang="nl-NL" u="sng" dirty="0"/>
          </a:p>
          <a:p>
            <a:r>
              <a:rPr lang="nl-NL" u="sng" dirty="0"/>
              <a:t>Inhoud: </a:t>
            </a:r>
            <a:r>
              <a:rPr lang="nl-NL" sz="1200" u="none" dirty="0"/>
              <a:t>In dit fragment vertelt een huisarts dat zij gebruik maakt van een keuzehulpmiddel voor de patiënt.</a:t>
            </a:r>
          </a:p>
          <a:p>
            <a:r>
              <a:rPr lang="nl-NL" u="sng" dirty="0"/>
              <a:t>voorbeeldvraag: </a:t>
            </a:r>
            <a:r>
              <a:rPr lang="nl-NL" u="none" dirty="0"/>
              <a:t>welke hulpmiddelen willen jullie inzetten en op welke manier?</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31</a:t>
            </a:fld>
            <a:endParaRPr lang="nl-NL"/>
          </a:p>
        </p:txBody>
      </p:sp>
    </p:spTree>
    <p:extLst>
      <p:ext uri="{BB962C8B-B14F-4D97-AF65-F5344CB8AC3E}">
        <p14:creationId xmlns:p14="http://schemas.microsoft.com/office/powerpoint/2010/main" val="3739722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fragment 8 Waar loop je tegenaan? bekijken en bespreken. Minuut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08:17 – 10:43 </a:t>
            </a:r>
            <a:endParaRPr lang="nl-NL" u="sng" dirty="0"/>
          </a:p>
          <a:p>
            <a:r>
              <a:rPr lang="nl-NL" u="sng" dirty="0"/>
              <a:t>Inhoud: </a:t>
            </a:r>
            <a:r>
              <a:rPr lang="nl-NL" sz="1200" u="none" dirty="0"/>
              <a:t>In dit fragment vertelt een huisarts dat het haar opvalt dat mensen niet zo voorbereid zijn om te spreken over het levenseinde. Soms hebben mensen te hoge verwachtingen van de geneeskunde. Verder vertelt zij dat ze tegenkomt dat mensen alles willen vastleggen. V</a:t>
            </a:r>
            <a:r>
              <a:rPr lang="nl-NL" u="none" dirty="0"/>
              <a:t>oorbeeldvragen: wat valt je op in dit fragment? Tegen welke punten verwachten wij zelf aan te lopen? Kunnen we daar op voorhand rekening mee houden?</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32</a:t>
            </a:fld>
            <a:endParaRPr lang="nl-NL"/>
          </a:p>
        </p:txBody>
      </p:sp>
    </p:spTree>
    <p:extLst>
      <p:ext uri="{BB962C8B-B14F-4D97-AF65-F5344CB8AC3E}">
        <p14:creationId xmlns:p14="http://schemas.microsoft.com/office/powerpoint/2010/main" val="3544952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fragment 9 Welke tips heb je voor collega’s? bekijken en bespreken. Minuut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10:44 – 11:44 </a:t>
            </a:r>
            <a:r>
              <a:rPr lang="nl-NL" u="none" dirty="0"/>
              <a:t> </a:t>
            </a:r>
            <a:endParaRPr lang="nl-NL" u="sng" dirty="0"/>
          </a:p>
          <a:p>
            <a:r>
              <a:rPr lang="nl-NL" u="sng" dirty="0"/>
              <a:t>Inhoud: </a:t>
            </a:r>
            <a:r>
              <a:rPr lang="nl-NL" sz="1200" u="none" dirty="0"/>
              <a:t>In dit fragment geeft de huisarts de volgende tip: doen! Het is zwaar en doet een </a:t>
            </a:r>
            <a:r>
              <a:rPr lang="nl-NL" sz="1200" u="none" dirty="0" err="1"/>
              <a:t>appèl</a:t>
            </a:r>
            <a:r>
              <a:rPr lang="nl-NL" sz="1200" u="none" dirty="0"/>
              <a:t> op jezelf maar je kunt goed bijdragen aan een goede/fijne laatste levensfase.</a:t>
            </a:r>
            <a:endParaRPr lang="nl-NL" u="sng" dirty="0"/>
          </a:p>
          <a:p>
            <a:r>
              <a:rPr lang="nl-NL" u="sng" dirty="0"/>
              <a:t>voorbeeldvraag: </a:t>
            </a:r>
            <a:r>
              <a:rPr lang="nl-NL" u="none" dirty="0"/>
              <a:t>aan welke tip heb jij wat? </a:t>
            </a:r>
            <a:endParaRPr lang="nl-NL" sz="10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33</a:t>
            </a:fld>
            <a:endParaRPr lang="nl-NL"/>
          </a:p>
        </p:txBody>
      </p:sp>
    </p:spTree>
    <p:extLst>
      <p:ext uri="{BB962C8B-B14F-4D97-AF65-F5344CB8AC3E}">
        <p14:creationId xmlns:p14="http://schemas.microsoft.com/office/powerpoint/2010/main" val="1952207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De voorzitter kan één of enkele hulpmiddelen naar keuze selecteren. Daarnaast kan de voorzitter ervoor kiezen om alle hulpmiddelen als overzicht te presenteren en daarna het gesprek te gaan over welke hulpmiddelen er mogelijk passend zijn bij het team de organisatie of het netwerk. De dia’s over de gesprekwijzer vindt je vanaf dia 53. De dia’s voor mensen met een migratieachtergrond vanaf dia 65.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leidraad proactieve zorgplanning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34</a:t>
            </a:fld>
            <a:endParaRPr lang="nl-NL"/>
          </a:p>
        </p:txBody>
      </p:sp>
    </p:spTree>
    <p:extLst>
      <p:ext uri="{BB962C8B-B14F-4D97-AF65-F5344CB8AC3E}">
        <p14:creationId xmlns:p14="http://schemas.microsoft.com/office/powerpoint/2010/main" val="3869607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De leidraad biedt een overzicht van stappen om tot individuele behandelwensen en -grenzen te komen. Hyperlink: </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https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palliaweb.nl</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getmedia</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/1e1ce663-6f7d-46ac-a47a-c8cb589597b7/Leidraad-proactieve-zorgplanning-(ACP)_22102020_new.pdf</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35</a:t>
            </a:fld>
            <a:endParaRPr lang="nl-NL"/>
          </a:p>
        </p:txBody>
      </p:sp>
    </p:spTree>
    <p:extLst>
      <p:ext uri="{BB962C8B-B14F-4D97-AF65-F5344CB8AC3E}">
        <p14:creationId xmlns:p14="http://schemas.microsoft.com/office/powerpoint/2010/main" val="873593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korte toelichting, bespreken</a:t>
            </a:r>
            <a:endParaRPr lang="nl-NL" u="sng" dirty="0"/>
          </a:p>
          <a:p>
            <a:pPr algn="l">
              <a:buFont typeface="Arial" panose="020B0604020202020204" pitchFamily="34" charset="0"/>
              <a:buNone/>
            </a:pPr>
            <a:r>
              <a:rPr lang="nl-NL" u="sng" dirty="0"/>
              <a:t>Inhoud: </a:t>
            </a:r>
            <a:r>
              <a:rPr lang="nl-NL" b="0" i="0" dirty="0">
                <a:solidFill>
                  <a:srgbClr val="2C408B"/>
                </a:solidFill>
                <a:effectLst/>
                <a:latin typeface="century-gothic"/>
              </a:rPr>
              <a:t>een </a:t>
            </a:r>
            <a:r>
              <a:rPr lang="nl-NL" b="0" i="0" dirty="0" err="1">
                <a:solidFill>
                  <a:srgbClr val="2C408B"/>
                </a:solidFill>
                <a:effectLst/>
                <a:latin typeface="century-gothic"/>
              </a:rPr>
              <a:t>toolbox</a:t>
            </a:r>
            <a:r>
              <a:rPr lang="nl-NL" b="0" i="0" dirty="0">
                <a:solidFill>
                  <a:srgbClr val="2C408B"/>
                </a:solidFill>
                <a:effectLst/>
                <a:latin typeface="century-gothic"/>
              </a:rPr>
              <a:t> voor implementatie van proactieve zorgplanning in de huisartsenpraktijk of regio.</a:t>
            </a:r>
          </a:p>
          <a:p>
            <a:r>
              <a:rPr lang="nl-NL" dirty="0"/>
              <a:t>Volgende dia: afhankelijk van het gekozen programma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36</a:t>
            </a:fld>
            <a:endParaRPr lang="nl-NL"/>
          </a:p>
        </p:txBody>
      </p:sp>
    </p:spTree>
    <p:extLst>
      <p:ext uri="{BB962C8B-B14F-4D97-AF65-F5344CB8AC3E}">
        <p14:creationId xmlns:p14="http://schemas.microsoft.com/office/powerpoint/2010/main" val="42235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korte toelichting, bespreken</a:t>
            </a:r>
            <a:endParaRPr lang="nl-NL" u="sng" dirty="0"/>
          </a:p>
          <a:p>
            <a:pPr algn="l">
              <a:buFont typeface="Arial" panose="020B0604020202020204" pitchFamily="34" charset="0"/>
              <a:buNone/>
            </a:pPr>
            <a:r>
              <a:rPr lang="nl-NL" u="sng" dirty="0"/>
              <a:t>Inhoud: </a:t>
            </a:r>
            <a:r>
              <a:rPr lang="nl-NL" u="none" dirty="0"/>
              <a:t>document met aanbevelingen voor gebruik, implementatie en borging van ACP</a:t>
            </a:r>
          </a:p>
          <a:p>
            <a:pPr algn="l">
              <a:buFont typeface="Arial" panose="020B0604020202020204" pitchFamily="34" charset="0"/>
              <a:buNone/>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37</a:t>
            </a:fld>
            <a:endParaRPr lang="nl-NL"/>
          </a:p>
        </p:txBody>
      </p:sp>
    </p:spTree>
    <p:extLst>
      <p:ext uri="{BB962C8B-B14F-4D97-AF65-F5344CB8AC3E}">
        <p14:creationId xmlns:p14="http://schemas.microsoft.com/office/powerpoint/2010/main" val="2020699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De voorzitter kan één of enkele hulpmiddelen naar keuze selecteren. Daarnaast kan de voorzitter ervoor kiezen om alle hulpmiddelen als overzicht te presenteren en daarna het gesprek te gaan over welke hulpmiddelen er mogelijk passend zijn bij het team de organisatie of het netwerk.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38</a:t>
            </a:fld>
            <a:endParaRPr lang="nl-NL"/>
          </a:p>
        </p:txBody>
      </p:sp>
    </p:spTree>
    <p:extLst>
      <p:ext uri="{BB962C8B-B14F-4D97-AF65-F5344CB8AC3E}">
        <p14:creationId xmlns:p14="http://schemas.microsoft.com/office/powerpoint/2010/main" val="4096934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Werkvorm: </a:t>
            </a:r>
            <a:r>
              <a:rPr lang="nl-NL" u="none" dirty="0"/>
              <a:t>korte toelichting, bespreken</a:t>
            </a:r>
            <a:endParaRPr lang="nl-NL" u="sng" dirty="0"/>
          </a:p>
          <a:p>
            <a:r>
              <a:rPr lang="nl-NL" u="sng" dirty="0"/>
              <a:t>Inhoud: </a:t>
            </a:r>
            <a:r>
              <a:rPr lang="nl-NL" dirty="0"/>
              <a:t>Dit formulier is ontwikkeld om afspraken voortkomend uit het proces van proactieve zorgplanning eenduidig vast te leggen. Het is GEEN afvinklijst. Het kan alleen na deskundig en genuanceerd gesprek door een zorgverlener worden ingevuld. Handreikingen voor het voeren van deze gesprekken zijn te vinden in de ‘Leidraad voor het proces en uniform vastleggen van proactieve zorgplanning (advance care planning, ACP) naar aanleiding van de COVID-19- pandemie’</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39</a:t>
            </a:fld>
            <a:endParaRPr lang="nl-NL"/>
          </a:p>
        </p:txBody>
      </p:sp>
    </p:spTree>
    <p:extLst>
      <p:ext uri="{BB962C8B-B14F-4D97-AF65-F5344CB8AC3E}">
        <p14:creationId xmlns:p14="http://schemas.microsoft.com/office/powerpoint/2010/main" val="87537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Blok </a:t>
            </a:r>
            <a:r>
              <a:rPr lang="nl-NL" sz="1200" b="0" kern="1200" dirty="0">
                <a:solidFill>
                  <a:schemeClr val="tx1"/>
                </a:solidFill>
                <a:effectLst/>
                <a:latin typeface="+mn-lt"/>
                <a:ea typeface="+mn-ea"/>
                <a:cs typeface="+mn-cs"/>
              </a:rPr>
              <a:t>1 </a:t>
            </a:r>
            <a:r>
              <a:rPr lang="nl-NL" sz="18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(15 min)</a:t>
            </a:r>
            <a:endParaRPr lang="nl-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rPr>
              <a:t>Werkvorm: </a:t>
            </a:r>
            <a:r>
              <a:rPr lang="nl-NL" sz="1200" u="none" kern="1200" dirty="0">
                <a:solidFill>
                  <a:schemeClr val="tx1"/>
                </a:solidFill>
                <a:effectLst/>
                <a:latin typeface="+mn-lt"/>
                <a:ea typeface="+mn-ea"/>
                <a:cs typeface="+mn-cs"/>
              </a:rPr>
              <a:t>toelichting en </a:t>
            </a:r>
            <a:r>
              <a:rPr lang="nl-NL" sz="1200" kern="1200" dirty="0">
                <a:solidFill>
                  <a:schemeClr val="tx1"/>
                </a:solidFill>
                <a:effectLst/>
                <a:latin typeface="+mn-lt"/>
                <a:ea typeface="+mn-ea"/>
                <a:cs typeface="+mn-cs"/>
              </a:rPr>
              <a:t>groepsgesprek: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rPr>
              <a:t>Inhoud: </a:t>
            </a:r>
            <a:r>
              <a:rPr lang="nl-NL" sz="1200" kern="1200" dirty="0">
                <a:solidFill>
                  <a:schemeClr val="tx1"/>
                </a:solidFill>
                <a:effectLst/>
                <a:latin typeface="+mn-lt"/>
                <a:ea typeface="+mn-ea"/>
                <a:cs typeface="+mn-cs"/>
              </a:rPr>
              <a:t>Je kunt er voor kiezen om een korte voorstelronde te doen.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a:t>
            </a:r>
            <a:r>
              <a:rPr lang="nl-NL" sz="1800" b="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Themaverkenning en wensen voor de toekomst</a:t>
            </a:r>
            <a:endParaRPr lang="nl-NL" sz="1800" b="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a:t>
            </a:fld>
            <a:endParaRPr lang="nl-NL"/>
          </a:p>
        </p:txBody>
      </p:sp>
    </p:spTree>
    <p:extLst>
      <p:ext uri="{BB962C8B-B14F-4D97-AF65-F5344CB8AC3E}">
        <p14:creationId xmlns:p14="http://schemas.microsoft.com/office/powerpoint/2010/main" val="940759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40</a:t>
            </a:fld>
            <a:endParaRPr lang="nl-NL"/>
          </a:p>
        </p:txBody>
      </p:sp>
    </p:spTree>
    <p:extLst>
      <p:ext uri="{BB962C8B-B14F-4D97-AF65-F5344CB8AC3E}">
        <p14:creationId xmlns:p14="http://schemas.microsoft.com/office/powerpoint/2010/main" val="374526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r>
              <a:rPr lang="nl-NL" u="sng" dirty="0"/>
              <a:t> </a:t>
            </a:r>
          </a:p>
          <a:p>
            <a:pPr marL="0" lvl="0" indent="0">
              <a:lnSpc>
                <a:spcPts val="1300"/>
              </a:lnSpc>
              <a:buFont typeface="Symbol" panose="05050102010706020507" pitchFamily="18" charset="2"/>
              <a:buNone/>
            </a:pPr>
            <a:r>
              <a:rPr lang="nl-NL" u="sng" dirty="0"/>
              <a:t>Inhoud</a:t>
            </a:r>
            <a:r>
              <a:rPr lang="nl-NL" u="none" dirty="0"/>
              <a:t>: </a:t>
            </a:r>
            <a:r>
              <a:rPr lang="nl-NL" sz="1200" u="none" dirty="0">
                <a:effectLst/>
                <a:latin typeface="Century Gothic" panose="020B0502020202020204" pitchFamily="34" charset="0"/>
                <a:ea typeface="Times New Roman" panose="02020603050405020304" pitchFamily="18" charset="0"/>
                <a:cs typeface="Maiandra GD" panose="020E0502030308020204" pitchFamily="34" charset="0"/>
              </a:rPr>
              <a:t>E-book voor de patiënt </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‘Praat op tijd over uw levenseinde’ [</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https</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www.patz.nu</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wp</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-content/</a:t>
            </a:r>
            <a:r>
              <a:rPr lang="nl-NL" sz="1200" dirty="0" err="1">
                <a:effectLst/>
                <a:latin typeface="Century Gothic" panose="020B0502020202020204" pitchFamily="34" charset="0"/>
                <a:ea typeface="Times New Roman" panose="02020603050405020304" pitchFamily="18" charset="0"/>
                <a:cs typeface="Maiandra GD" panose="020E0502030308020204" pitchFamily="34" charset="0"/>
              </a:rPr>
              <a:t>uploads</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/2020/05/Pati%C3%ABntenfederatie-ebook.pdf]. Een PDF over het praten met de dokter over grenzen, wensen en verwachtingen rond het levenseinde. </a:t>
            </a:r>
            <a:r>
              <a:rPr lang="nl-NL" sz="1200" dirty="0">
                <a:effectLst/>
                <a:latin typeface="Arial" panose="020B0604020202020204" pitchFamily="34" charset="0"/>
                <a:ea typeface="Times New Roman" panose="02020603050405020304" pitchFamily="18" charset="0"/>
                <a:cs typeface="Maiandra GD" panose="020E0502030308020204" pitchFamily="34" charset="0"/>
              </a:rPr>
              <a:t> </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41</a:t>
            </a:fld>
            <a:endParaRPr lang="nl-NL"/>
          </a:p>
        </p:txBody>
      </p:sp>
    </p:spTree>
    <p:extLst>
      <p:ext uri="{BB962C8B-B14F-4D97-AF65-F5344CB8AC3E}">
        <p14:creationId xmlns:p14="http://schemas.microsoft.com/office/powerpoint/2010/main" val="662173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keuzehulp voor patiënten en naasten die helpt bij het nadenken over wensen voor zorg en behandeling, en het bespreken en vastleggen daarvan. </a:t>
            </a:r>
            <a:r>
              <a:rPr lang="nl-NL" sz="1200" dirty="0">
                <a:effectLst/>
                <a:latin typeface="Century Gothic" panose="020B0502020202020204" pitchFamily="34" charset="0"/>
                <a:ea typeface="Calibri" panose="020F0502020204030204" pitchFamily="34" charset="0"/>
                <a:cs typeface="Arial" panose="020B0604020202020204" pitchFamily="34" charset="0"/>
              </a:rPr>
              <a:t>De keuzehulp is beschikbaar op </a:t>
            </a:r>
            <a:r>
              <a:rPr lang="nl-NL" sz="1200" dirty="0" err="1">
                <a:effectLst/>
                <a:latin typeface="Century Gothic" panose="020B0502020202020204" pitchFamily="34" charset="0"/>
                <a:ea typeface="Calibri" panose="020F0502020204030204" pitchFamily="34" charset="0"/>
                <a:cs typeface="Arial" panose="020B0604020202020204" pitchFamily="34" charset="0"/>
              </a:rPr>
              <a:t>www.thuisarts.nl</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Video keuzehulp</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42</a:t>
            </a:fld>
            <a:endParaRPr lang="nl-NL"/>
          </a:p>
        </p:txBody>
      </p:sp>
    </p:spTree>
    <p:extLst>
      <p:ext uri="{BB962C8B-B14F-4D97-AF65-F5344CB8AC3E}">
        <p14:creationId xmlns:p14="http://schemas.microsoft.com/office/powerpoint/2010/main" val="1520333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In dit twee minuten durende filmpje ‘Hoe de keuzehulp helpt om je behandelwensen ‘op papier’ te zetten’ [</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https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www.youtube.com</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watch?v</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=UY5iaEhijb4] wordt het hulpmiddel toegelicht door een onderzoeker. Een patiënt en naaste vertellen over hun ervaringen met de keuzehulp.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t>
            </a:r>
            <a:r>
              <a:rPr lang="nl-NL" sz="10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Wachtkamerfilmpje ‘Praat op tijd over uw levenseinde’ </a:t>
            </a:r>
            <a:endParaRPr lang="nl-NL"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43</a:t>
            </a:fld>
            <a:endParaRPr lang="nl-NL"/>
          </a:p>
        </p:txBody>
      </p:sp>
    </p:spTree>
    <p:extLst>
      <p:ext uri="{BB962C8B-B14F-4D97-AF65-F5344CB8AC3E}">
        <p14:creationId xmlns:p14="http://schemas.microsoft.com/office/powerpoint/2010/main" val="4238518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u="none" dirty="0"/>
              <a:t>folder met </a:t>
            </a:r>
            <a:r>
              <a:rPr lang="nl-NL" b="0" i="0" dirty="0">
                <a:solidFill>
                  <a:srgbClr val="2C408B"/>
                </a:solidFill>
                <a:effectLst/>
                <a:latin typeface="century-gothic"/>
              </a:rPr>
              <a:t>informatie voor patiënten en familie over behandelbeperkingen.</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44</a:t>
            </a:fld>
            <a:endParaRPr lang="nl-NL"/>
          </a:p>
        </p:txBody>
      </p:sp>
    </p:spTree>
    <p:extLst>
      <p:ext uri="{BB962C8B-B14F-4D97-AF65-F5344CB8AC3E}">
        <p14:creationId xmlns:p14="http://schemas.microsoft.com/office/powerpoint/2010/main" val="615159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Een animatie van ruim 1 minuut (zonder geluid) over het nadenken, bespreken en vastleggen van wensen rondom het levenseinde.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45</a:t>
            </a:fld>
            <a:endParaRPr lang="nl-NL"/>
          </a:p>
        </p:txBody>
      </p:sp>
    </p:spTree>
    <p:extLst>
      <p:ext uri="{BB962C8B-B14F-4D97-AF65-F5344CB8AC3E}">
        <p14:creationId xmlns:p14="http://schemas.microsoft.com/office/powerpoint/2010/main" val="3628751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Arial" panose="020B0604020202020204" pitchFamily="34" charset="0"/>
                <a:ea typeface="Times New Roman" panose="02020603050405020304" pitchFamily="18" charset="0"/>
                <a:cs typeface="Maiandra GD" panose="020E0502030308020204" pitchFamily="34" charset="0"/>
              </a:rPr>
              <a:t>E</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en animatie van twee minuten (zonder geluid) met voorbeelden waarom het goed is dat patiënten tijdig praten over het levenseinde.</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46</a:t>
            </a:fld>
            <a:endParaRPr lang="nl-NL"/>
          </a:p>
        </p:txBody>
      </p:sp>
    </p:spTree>
    <p:extLst>
      <p:ext uri="{BB962C8B-B14F-4D97-AF65-F5344CB8AC3E}">
        <p14:creationId xmlns:p14="http://schemas.microsoft.com/office/powerpoint/2010/main" val="433006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bij ouderen.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47</a:t>
            </a:fld>
            <a:endParaRPr lang="nl-NL"/>
          </a:p>
        </p:txBody>
      </p:sp>
    </p:spTree>
    <p:extLst>
      <p:ext uri="{BB962C8B-B14F-4D97-AF65-F5344CB8AC3E}">
        <p14:creationId xmlns:p14="http://schemas.microsoft.com/office/powerpoint/2010/main" val="2715647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a:lnSpc>
                <a:spcPts val="1300"/>
              </a:lnSpc>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Het behandelwensenformulier bestaat uit 2 pagina’s met vragen over de behandelwensen van de patiënt.  Dit formulier wordt ingevuld door de huisarts.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a:lnSpc>
                <a:spcPts val="1300"/>
              </a:lnSpc>
            </a:pPr>
            <a:r>
              <a:rPr lang="nl-NL" sz="1200" dirty="0">
                <a:effectLst/>
                <a:latin typeface="Century Gothic" panose="020B0502020202020204" pitchFamily="34" charset="0"/>
                <a:ea typeface="Times New Roman" panose="02020603050405020304" pitchFamily="18" charset="0"/>
                <a:cs typeface="Arial" panose="020B0604020202020204" pitchFamily="34" charset="0"/>
              </a:rPr>
              <a:t>Het behandelwensenformulier maakt deel uit van een set schriftelijke implementatiematerialen (handreiking deel 1 en handreiking deel 2 , brief voor patiënten, voorbereidende vragen voor patiënten [, poster 1 en poster 2. De implementatiematerialen worden in samenhang met elkaar toegepast </a:t>
            </a:r>
            <a:r>
              <a:rPr lang="nl-NL" sz="1200" dirty="0">
                <a:effectLst/>
                <a:latin typeface="Century Gothic" panose="020B0502020202020204" pitchFamily="34" charset="0"/>
                <a:ea typeface="Calibri" panose="020F0502020204030204" pitchFamily="34" charset="0"/>
                <a:cs typeface="Calibri" panose="020F0502020204030204" pitchFamily="34" charset="0"/>
              </a:rPr>
              <a:t>(zie dia 49).</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48</a:t>
            </a:fld>
            <a:endParaRPr lang="nl-NL"/>
          </a:p>
        </p:txBody>
      </p:sp>
    </p:spTree>
    <p:extLst>
      <p:ext uri="{BB962C8B-B14F-4D97-AF65-F5344CB8AC3E}">
        <p14:creationId xmlns:p14="http://schemas.microsoft.com/office/powerpoint/2010/main" val="475582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en bespreken</a:t>
            </a:r>
            <a:endParaRPr lang="nl-NL" u="sng" dirty="0"/>
          </a:p>
          <a:p>
            <a:r>
              <a:rPr lang="nl-NL" u="sng" dirty="0"/>
              <a:t>Inhoud: </a:t>
            </a:r>
            <a:r>
              <a:rPr lang="nl-NL" sz="1000" dirty="0">
                <a:effectLst/>
                <a:latin typeface="Century Gothic" panose="020B0502020202020204" pitchFamily="34" charset="0"/>
                <a:ea typeface="Calibri" panose="020F0502020204030204" pitchFamily="34" charset="0"/>
                <a:cs typeface="Calibri" panose="020F0502020204030204" pitchFamily="34" charset="0"/>
              </a:rPr>
              <a:t>De set bestaat uit </a:t>
            </a:r>
          </a:p>
          <a:p>
            <a:pPr algn="l">
              <a:buFont typeface="Arial" panose="020B0604020202020204" pitchFamily="34" charset="0"/>
              <a:buChar char="•"/>
            </a:pPr>
            <a:r>
              <a:rPr lang="nl-NL" sz="1200" b="0" i="0" dirty="0">
                <a:solidFill>
                  <a:srgbClr val="1D1C1B"/>
                </a:solidFill>
                <a:effectLst/>
                <a:latin typeface="Roboto" panose="02000000000000000000" pitchFamily="2" charset="0"/>
              </a:rPr>
              <a:t>Handreiking deel 1: </a:t>
            </a:r>
            <a:r>
              <a:rPr lang="nl-NL" sz="1200" b="0" i="0" u="none" strike="noStrike" dirty="0">
                <a:solidFill>
                  <a:srgbClr val="007BFF"/>
                </a:solidFill>
                <a:effectLst/>
                <a:latin typeface="Roboto" panose="02000000000000000000" pitchFamily="2" charset="0"/>
                <a:hlinkClick r:id="rId3"/>
              </a:rPr>
              <a:t>werkbeschrijvingen en hulpmiddelen</a:t>
            </a:r>
            <a:endParaRPr lang="nl-NL" sz="1200" b="0" i="0" dirty="0">
              <a:solidFill>
                <a:srgbClr val="1D1C1B"/>
              </a:solidFill>
              <a:effectLst/>
              <a:latin typeface="Roboto" panose="02000000000000000000" pitchFamily="2" charset="0"/>
            </a:endParaRPr>
          </a:p>
          <a:p>
            <a:pPr algn="l">
              <a:buFont typeface="Arial" panose="020B0604020202020204" pitchFamily="34" charset="0"/>
              <a:buChar char="•"/>
            </a:pPr>
            <a:r>
              <a:rPr lang="nl-NL" sz="1200" b="0" i="0" dirty="0">
                <a:solidFill>
                  <a:srgbClr val="1D1C1B"/>
                </a:solidFill>
                <a:effectLst/>
                <a:latin typeface="Roboto" panose="02000000000000000000" pitchFamily="2" charset="0"/>
              </a:rPr>
              <a:t>Handreiking deel 2: </a:t>
            </a:r>
            <a:r>
              <a:rPr lang="nl-NL" sz="1200" b="0" i="0" u="none" strike="noStrike" dirty="0">
                <a:solidFill>
                  <a:srgbClr val="007BFF"/>
                </a:solidFill>
                <a:effectLst/>
                <a:latin typeface="Roboto" panose="02000000000000000000" pitchFamily="2" charset="0"/>
                <a:hlinkClick r:id="rId4"/>
              </a:rPr>
              <a:t>toelichting bij de werkbeschrijvingen en hulpmiddelen</a:t>
            </a:r>
            <a:endParaRPr lang="nl-NL" sz="1200" b="0" i="0" dirty="0">
              <a:solidFill>
                <a:srgbClr val="1D1C1B"/>
              </a:solidFill>
              <a:effectLst/>
              <a:latin typeface="Roboto" panose="02000000000000000000" pitchFamily="2" charset="0"/>
            </a:endParaRPr>
          </a:p>
          <a:p>
            <a:pPr algn="l">
              <a:buFont typeface="Arial" panose="020B0604020202020204" pitchFamily="34" charset="0"/>
              <a:buChar char="•"/>
            </a:pPr>
            <a:r>
              <a:rPr lang="nl-NL" sz="1200" b="0" i="0" u="none" strike="noStrike" dirty="0">
                <a:solidFill>
                  <a:srgbClr val="007BFF"/>
                </a:solidFill>
                <a:effectLst/>
                <a:latin typeface="Roboto" panose="02000000000000000000" pitchFamily="2" charset="0"/>
                <a:hlinkClick r:id="rId5"/>
              </a:rPr>
              <a:t>Behandelwensenformulier</a:t>
            </a:r>
            <a:endParaRPr lang="nl-NL" sz="1200" b="0" i="0" dirty="0">
              <a:solidFill>
                <a:srgbClr val="1D1C1B"/>
              </a:solidFill>
              <a:effectLst/>
              <a:latin typeface="Roboto" panose="02000000000000000000" pitchFamily="2" charset="0"/>
            </a:endParaRPr>
          </a:p>
          <a:p>
            <a:pPr algn="l">
              <a:buFont typeface="Arial" panose="020B0604020202020204" pitchFamily="34" charset="0"/>
              <a:buChar char="•"/>
            </a:pPr>
            <a:r>
              <a:rPr lang="nl-NL" sz="1200" b="0" i="0" u="none" strike="noStrike" dirty="0">
                <a:solidFill>
                  <a:srgbClr val="007BFF"/>
                </a:solidFill>
                <a:effectLst/>
                <a:latin typeface="Roboto" panose="02000000000000000000" pitchFamily="2" charset="0"/>
                <a:hlinkClick r:id="rId6"/>
              </a:rPr>
              <a:t>brief </a:t>
            </a:r>
            <a:r>
              <a:rPr lang="nl-NL" sz="1200" b="0" i="0" dirty="0">
                <a:solidFill>
                  <a:srgbClr val="1D1C1B"/>
                </a:solidFill>
                <a:effectLst/>
                <a:latin typeface="Roboto" panose="02000000000000000000" pitchFamily="2" charset="0"/>
              </a:rPr>
              <a:t>voor patiënten </a:t>
            </a:r>
          </a:p>
          <a:p>
            <a:pPr algn="l">
              <a:buFont typeface="Arial" panose="020B0604020202020204" pitchFamily="34" charset="0"/>
              <a:buChar char="•"/>
            </a:pPr>
            <a:r>
              <a:rPr lang="nl-NL" sz="1200" b="0" i="0" u="none" strike="noStrike" dirty="0">
                <a:solidFill>
                  <a:srgbClr val="007BFF"/>
                </a:solidFill>
                <a:effectLst/>
                <a:latin typeface="Roboto" panose="02000000000000000000" pitchFamily="2" charset="0"/>
                <a:hlinkClick r:id="rId7"/>
              </a:rPr>
              <a:t>Voorbereidende vragen</a:t>
            </a:r>
            <a:r>
              <a:rPr lang="nl-NL" sz="1200" b="0" i="0" dirty="0">
                <a:solidFill>
                  <a:srgbClr val="1D1C1B"/>
                </a:solidFill>
                <a:effectLst/>
                <a:latin typeface="Roboto" panose="02000000000000000000" pitchFamily="2" charset="0"/>
              </a:rPr>
              <a:t> voor patiënten </a:t>
            </a:r>
          </a:p>
          <a:p>
            <a:pPr algn="l">
              <a:buFont typeface="Arial" panose="020B0604020202020204" pitchFamily="34" charset="0"/>
              <a:buChar char="•"/>
            </a:pPr>
            <a:r>
              <a:rPr lang="nl-NL" sz="1200" b="0" i="0" dirty="0">
                <a:solidFill>
                  <a:srgbClr val="1D1C1B"/>
                </a:solidFill>
                <a:effectLst/>
                <a:latin typeface="Roboto" panose="02000000000000000000" pitchFamily="2" charset="0"/>
              </a:rPr>
              <a:t>Poster voor de wachtkamer, </a:t>
            </a:r>
            <a:r>
              <a:rPr lang="nl-NL" sz="1200" b="0" i="0" u="none" strike="noStrike" dirty="0">
                <a:solidFill>
                  <a:srgbClr val="007BFF"/>
                </a:solidFill>
                <a:effectLst/>
                <a:latin typeface="Roboto" panose="02000000000000000000" pitchFamily="2" charset="0"/>
                <a:hlinkClick r:id="rId8"/>
              </a:rPr>
              <a:t>versie 1</a:t>
            </a:r>
            <a:r>
              <a:rPr lang="nl-NL" sz="1200" b="0" i="0" dirty="0">
                <a:solidFill>
                  <a:srgbClr val="1D1C1B"/>
                </a:solidFill>
                <a:effectLst/>
                <a:latin typeface="Roboto" panose="02000000000000000000" pitchFamily="2" charset="0"/>
              </a:rPr>
              <a:t> en </a:t>
            </a:r>
            <a:r>
              <a:rPr lang="nl-NL" sz="1200" b="0" i="0" u="none" strike="noStrike" dirty="0">
                <a:solidFill>
                  <a:srgbClr val="007BFF"/>
                </a:solidFill>
                <a:effectLst/>
                <a:latin typeface="Roboto" panose="02000000000000000000" pitchFamily="2" charset="0"/>
                <a:hlinkClick r:id="rId9"/>
              </a:rPr>
              <a:t>versie 2</a:t>
            </a:r>
            <a:r>
              <a:rPr lang="nl-NL" sz="1200" b="0" i="0" dirty="0">
                <a:solidFill>
                  <a:srgbClr val="1D1C1B"/>
                </a:solidFill>
                <a:effectLst/>
                <a:latin typeface="Roboto" panose="02000000000000000000" pitchFamily="2" charset="0"/>
              </a:rPr>
              <a:t> </a:t>
            </a:r>
          </a:p>
          <a:p>
            <a:pPr algn="l">
              <a:buFont typeface="Arial" panose="020B0604020202020204" pitchFamily="34" charset="0"/>
              <a:buChar char="•"/>
            </a:pPr>
            <a:r>
              <a:rPr lang="nl-NL" sz="1200" b="0" i="0" u="none" strike="noStrike" dirty="0">
                <a:solidFill>
                  <a:srgbClr val="007BFF"/>
                </a:solidFill>
                <a:effectLst/>
                <a:latin typeface="Roboto" panose="02000000000000000000" pitchFamily="2" charset="0"/>
                <a:hlinkClick r:id="rId10"/>
              </a:rPr>
              <a:t>Factsheet </a:t>
            </a:r>
            <a:r>
              <a:rPr lang="nl-NL" sz="1200" b="0" i="0" dirty="0">
                <a:solidFill>
                  <a:srgbClr val="1D1C1B"/>
                </a:solidFill>
                <a:effectLst/>
                <a:latin typeface="Roboto" panose="02000000000000000000" pitchFamily="2" charset="0"/>
              </a:rPr>
              <a:t>‘ACP en Diversiteit’ (auteurs: M. </a:t>
            </a:r>
            <a:r>
              <a:rPr lang="nl-NL" sz="1200" b="0" i="0" dirty="0" err="1">
                <a:solidFill>
                  <a:srgbClr val="1D1C1B"/>
                </a:solidFill>
                <a:effectLst/>
                <a:latin typeface="Roboto" panose="02000000000000000000" pitchFamily="2" charset="0"/>
              </a:rPr>
              <a:t>Torensma</a:t>
            </a:r>
            <a:r>
              <a:rPr lang="nl-NL" sz="1200" b="0" i="0" dirty="0">
                <a:solidFill>
                  <a:srgbClr val="1D1C1B"/>
                </a:solidFill>
                <a:effectLst/>
                <a:latin typeface="Roboto" panose="02000000000000000000" pitchFamily="2" charset="0"/>
              </a:rPr>
              <a:t> &amp; J.L. Suurmond)</a:t>
            </a:r>
          </a:p>
          <a:p>
            <a:pPr algn="l">
              <a:buFont typeface="Arial" panose="020B0604020202020204" pitchFamily="34" charset="0"/>
              <a:buChar char="•"/>
            </a:pPr>
            <a:r>
              <a:rPr lang="nl-NL" sz="1200" b="0" i="0" u="none" strike="noStrike" dirty="0">
                <a:solidFill>
                  <a:srgbClr val="007BFF"/>
                </a:solidFill>
                <a:effectLst/>
                <a:latin typeface="Roboto" panose="02000000000000000000" pitchFamily="2" charset="0"/>
                <a:hlinkClick r:id="rId11"/>
              </a:rPr>
              <a:t>Mogelijke aanknopingspunten</a:t>
            </a:r>
            <a:r>
              <a:rPr lang="nl-NL" sz="1200" b="0" i="0" dirty="0">
                <a:solidFill>
                  <a:srgbClr val="1D1C1B"/>
                </a:solidFill>
                <a:effectLst/>
                <a:latin typeface="Roboto" panose="02000000000000000000" pitchFamily="2" charset="0"/>
              </a:rPr>
              <a:t> bij onderwijs over ACP</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49</a:t>
            </a:fld>
            <a:endParaRPr lang="nl-NL"/>
          </a:p>
        </p:txBody>
      </p:sp>
    </p:spTree>
    <p:extLst>
      <p:ext uri="{BB962C8B-B14F-4D97-AF65-F5344CB8AC3E}">
        <p14:creationId xmlns:p14="http://schemas.microsoft.com/office/powerpoint/2010/main" val="361897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Blok 2 </a:t>
            </a:r>
            <a:r>
              <a:rPr lang="nl-NL" sz="18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(20 min)</a:t>
            </a:r>
            <a:endParaRPr lang="nl-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Werkvorm: presentatie van (meerdere) hulpmiddelen, groepsgesprek. De voorzitter heeft hierbij de keuze uit dia 6 t/m 72</a:t>
            </a:r>
          </a:p>
          <a:p>
            <a:pPr marL="0" marR="0" lvl="0" indent="0" algn="l" defTabSz="914400" rtl="0" eaLnBrk="1" fontAlgn="auto" latinLnBrk="0" hangingPunct="1">
              <a:lnSpc>
                <a:spcPct val="90000"/>
              </a:lnSpc>
              <a:spcBef>
                <a:spcPts val="1000"/>
              </a:spcBef>
              <a:spcAft>
                <a:spcPts val="0"/>
              </a:spcAft>
              <a:buClrTx/>
              <a:buSzTx/>
              <a:buFontTx/>
              <a:buNone/>
              <a:tabLst/>
              <a:defRPr/>
            </a:pPr>
            <a:r>
              <a:rPr lang="nl-NL" sz="1200" kern="1200" dirty="0">
                <a:solidFill>
                  <a:schemeClr val="tx1"/>
                </a:solidFill>
                <a:effectLst/>
                <a:latin typeface="+mn-lt"/>
                <a:ea typeface="+mn-ea"/>
                <a:cs typeface="+mn-cs"/>
              </a:rPr>
              <a:t>Inhoud: </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Aan de hand van inspirerende/prikkelende video’s, vragen en stellingen met elkaar in gesprek over het thema en de kwaliteitsverbetering die met elkaar gemaakt kan worden. </a:t>
            </a:r>
            <a:endParaRPr lang="nl-NL" sz="1200" kern="1200" dirty="0">
              <a:solidFill>
                <a:schemeClr val="tx1"/>
              </a:solidFill>
              <a:effectLst/>
              <a:latin typeface="+mn-lt"/>
              <a:ea typeface="+mn-ea"/>
              <a:cs typeface="+mn-cs"/>
            </a:endParaRPr>
          </a:p>
          <a:p>
            <a:pPr>
              <a:lnSpc>
                <a:spcPct val="90000"/>
              </a:lnSpc>
              <a:spcBef>
                <a:spcPts val="1000"/>
              </a:spcBef>
            </a:pPr>
            <a:r>
              <a:rPr lang="nl-NL" dirty="0">
                <a:cs typeface="Calibri"/>
              </a:rPr>
              <a:t>Volgende dia: afhankelijk van het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a:t>
            </a:fld>
            <a:endParaRPr lang="nl-NL"/>
          </a:p>
        </p:txBody>
      </p:sp>
    </p:spTree>
    <p:extLst>
      <p:ext uri="{BB962C8B-B14F-4D97-AF65-F5344CB8AC3E}">
        <p14:creationId xmlns:p14="http://schemas.microsoft.com/office/powerpoint/2010/main" val="3837665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Op deze dia zie je de eerste opsomming, op de volgende dia staat het vervolg van deze opsomming.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50</a:t>
            </a:fld>
            <a:endParaRPr lang="nl-NL"/>
          </a:p>
        </p:txBody>
      </p:sp>
    </p:spTree>
    <p:extLst>
      <p:ext uri="{BB962C8B-B14F-4D97-AF65-F5344CB8AC3E}">
        <p14:creationId xmlns:p14="http://schemas.microsoft.com/office/powerpoint/2010/main" val="935387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a:lnSpc>
                <a:spcPts val="1300"/>
              </a:lnSpc>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De brief van 2 A4 is voor patiënten ter voorbereiding op het behandelwensen gesprek /ACP gesprek</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a:lnSpc>
                <a:spcPts val="1300"/>
              </a:lnSpc>
            </a:pPr>
            <a:r>
              <a:rPr lang="nl-NL" sz="1200" dirty="0">
                <a:effectLst/>
                <a:latin typeface="Century Gothic" panose="020B0502020202020204" pitchFamily="34" charset="0"/>
                <a:ea typeface="Times New Roman" panose="02020603050405020304" pitchFamily="18" charset="0"/>
                <a:cs typeface="Arial" panose="020B0604020202020204" pitchFamily="34" charset="0"/>
              </a:rPr>
              <a:t>De brief kan vooraf aan het behandelwensen gesprek door de huisarts, praktijkondersteuner of doktersassistent worden meegegeven aan de patiënt.  De brief kan samen worden meegegeven met 11 voorbereidende vragen zodat de patiënt zich kan voorbereiden op het gesprek.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a:lnSpc>
                <a:spcPts val="1300"/>
              </a:lnSpc>
            </a:pPr>
            <a:r>
              <a:rPr lang="nl-NL" sz="1200" dirty="0">
                <a:effectLst/>
                <a:latin typeface="Century Gothic" panose="020B0502020202020204" pitchFamily="34" charset="0"/>
                <a:ea typeface="Times New Roman" panose="02020603050405020304" pitchFamily="18" charset="0"/>
                <a:cs typeface="Arial" panose="020B0604020202020204" pitchFamily="34" charset="0"/>
              </a:rPr>
              <a:t>De brief en de voorbereidende vragen maken deel uit van een set schriftelijke implementatiematerialen (handreiking deel 1 en handreiking deel 2 , behandelwensenformulier, poster 1 en poster 2). De implementatiematerialen worden in samenhang met elkaar toegepast.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51</a:t>
            </a:fld>
            <a:endParaRPr lang="nl-NL"/>
          </a:p>
        </p:txBody>
      </p:sp>
    </p:spTree>
    <p:extLst>
      <p:ext uri="{BB962C8B-B14F-4D97-AF65-F5344CB8AC3E}">
        <p14:creationId xmlns:p14="http://schemas.microsoft.com/office/powerpoint/2010/main" val="3390637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u="none" dirty="0"/>
              <a:t>voorbereidende vragen </a:t>
            </a:r>
            <a:r>
              <a:rPr lang="nl-NL" sz="1200" dirty="0">
                <a:effectLst/>
                <a:latin typeface="Century Gothic" panose="020B0502020202020204" pitchFamily="34" charset="0"/>
                <a:ea typeface="Calibri" panose="020F0502020204030204" pitchFamily="34" charset="0"/>
                <a:cs typeface="Calibri" panose="020F0502020204030204" pitchFamily="34" charset="0"/>
              </a:rPr>
              <a:t>welke samen met de brief meegeven worden aan de patiënt vooraf aan het behandelwensen gesprek</a:t>
            </a:r>
            <a:endParaRPr lang="nl-NL"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52</a:t>
            </a:fld>
            <a:endParaRPr lang="nl-NL"/>
          </a:p>
        </p:txBody>
      </p:sp>
    </p:spTree>
    <p:extLst>
      <p:ext uri="{BB962C8B-B14F-4D97-AF65-F5344CB8AC3E}">
        <p14:creationId xmlns:p14="http://schemas.microsoft.com/office/powerpoint/2010/main" val="4261896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a:lnSpc>
                <a:spcPts val="1300"/>
              </a:lnSpc>
            </a:pPr>
            <a:r>
              <a:rPr lang="nl-NL" u="sng" dirty="0"/>
              <a:t>Inhoud: </a:t>
            </a:r>
            <a:r>
              <a:rPr lang="nl-NL" b="0" i="0" dirty="0">
                <a:solidFill>
                  <a:srgbClr val="1D1C1B"/>
                </a:solidFill>
                <a:effectLst/>
                <a:latin typeface="Roboto" panose="02000000000000000000" pitchFamily="2" charset="0"/>
              </a:rPr>
              <a:t>Poster voor de wachtkamer </a:t>
            </a:r>
            <a:r>
              <a:rPr lang="nl-NL" sz="1200" dirty="0">
                <a:effectLst/>
                <a:latin typeface="Century Gothic" panose="020B0502020202020204" pitchFamily="34" charset="0"/>
                <a:ea typeface="Calibri" panose="020F0502020204030204" pitchFamily="34" charset="0"/>
                <a:cs typeface="Calibri" panose="020F0502020204030204" pitchFamily="34" charset="0"/>
              </a:rPr>
              <a:t>van de huisartsenpraktijk om patiënten te activeren in gesprek te gaan met de huisarts over behandelwensen.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De posters kunnen worden afgedrukt en opgehangen in de wachtkamer. De posters maken deel uit van een set schriftelijke implementatiematerialen (handreiking deel 1 en handreiking deel 2, brief voor patiënten, voorbereidende vragen voor patiënten, poster 1 en poster 2. </a:t>
            </a:r>
            <a:r>
              <a:rPr lang="nl-NL" sz="1200" dirty="0">
                <a:effectLst/>
                <a:latin typeface="Arial" panose="020B0604020202020204" pitchFamily="34" charset="0"/>
                <a:ea typeface="Times New Roman" panose="02020603050405020304" pitchFamily="18" charset="0"/>
                <a:cs typeface="Arial" panose="020B0604020202020204" pitchFamily="34" charset="0"/>
              </a:rPr>
              <a:t>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De implementatiematerialen worden in samenhang met elkaar toegepast. </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53</a:t>
            </a:fld>
            <a:endParaRPr lang="nl-NL"/>
          </a:p>
        </p:txBody>
      </p:sp>
    </p:spTree>
    <p:extLst>
      <p:ext uri="{BB962C8B-B14F-4D97-AF65-F5344CB8AC3E}">
        <p14:creationId xmlns:p14="http://schemas.microsoft.com/office/powerpoint/2010/main" val="666800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bij ouderen.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54</a:t>
            </a:fld>
            <a:endParaRPr lang="nl-NL"/>
          </a:p>
        </p:txBody>
      </p:sp>
    </p:spTree>
    <p:extLst>
      <p:ext uri="{BB962C8B-B14F-4D97-AF65-F5344CB8AC3E}">
        <p14:creationId xmlns:p14="http://schemas.microsoft.com/office/powerpoint/2010/main" val="1312602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de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Gesprekswijzer proactieve zorgplanning bij dementie en vergeetachtigheid [</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https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netwerkpalliatievezorg.nl</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/Portals/22/SAXION%20Gesprekswijzer.pdf] is een gesprekshulp voor zorgverleners in de eerste lijn die helpt bij het voorbereiden en voeren van gesprekken met mensen met dementie en hun naasten. </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video Gesprekswijzer</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55</a:t>
            </a:fld>
            <a:endParaRPr lang="nl-NL"/>
          </a:p>
        </p:txBody>
      </p:sp>
    </p:spTree>
    <p:extLst>
      <p:ext uri="{BB962C8B-B14F-4D97-AF65-F5344CB8AC3E}">
        <p14:creationId xmlns:p14="http://schemas.microsoft.com/office/powerpoint/2010/main" val="2381045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 de video (4 minuten) bekijken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in de video Verdieping in je werk I innoveren met ouderen [</a:t>
            </a:r>
            <a:r>
              <a:rPr lang="nl-NL" sz="1800" dirty="0">
                <a:hlinkClick r:id="rId3"/>
              </a:rPr>
              <a:t>Verdieping in je werk | Innoveren met Ouderen - YouTube</a:t>
            </a:r>
            <a:r>
              <a:rPr lang="nl-NL" sz="1200" dirty="0">
                <a:effectLst/>
                <a:latin typeface="Arial" panose="020B0604020202020204" pitchFamily="34" charset="0"/>
                <a:ea typeface="Times New Roman" panose="02020603050405020304" pitchFamily="18" charset="0"/>
                <a:cs typeface="Maiandra GD" panose="020E0502030308020204" pitchFamily="34" charset="0"/>
              </a:rPr>
              <a:t>] </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wordt uitgelegd hoe de Gesprekwijzer in de praktijk wordt toegepast.</a:t>
            </a:r>
            <a:r>
              <a:rPr lang="nl-NL" sz="1200" kern="1200" dirty="0">
                <a:solidFill>
                  <a:schemeClr val="tx1"/>
                </a:solidFill>
                <a:effectLst/>
                <a:latin typeface="Arial" panose="020B0604020202020204" pitchFamily="34" charset="0"/>
                <a:ea typeface="Times New Roman" panose="02020603050405020304" pitchFamily="18" charset="0"/>
                <a:cs typeface="Maiandra GD" panose="020E0502030308020204" pitchFamily="34" charset="0"/>
              </a:rPr>
              <a:t> Voorbeeldvragen bij bespreken video: wat valt je op in de video? Denken jullie dat de Gesprekshulp een geschikt hulpmiddel voor ons team/organisatie/netwerk is? </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56</a:t>
            </a:fld>
            <a:endParaRPr lang="nl-NL"/>
          </a:p>
        </p:txBody>
      </p:sp>
    </p:spTree>
    <p:extLst>
      <p:ext uri="{BB962C8B-B14F-4D97-AF65-F5344CB8AC3E}">
        <p14:creationId xmlns:p14="http://schemas.microsoft.com/office/powerpoint/2010/main" val="1722541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en 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u="none" dirty="0"/>
              <a:t>de </a:t>
            </a:r>
            <a:r>
              <a:rPr lang="nl-NL" u="none" dirty="0" err="1"/>
              <a:t>implementatietoolbox</a:t>
            </a:r>
            <a:r>
              <a:rPr lang="nl-NL" u="none" dirty="0"/>
              <a:t> </a:t>
            </a:r>
            <a:r>
              <a:rPr lang="nl-NL" sz="1200" u="sng" dirty="0"/>
              <a:t>b</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iedt handvatten voor de implementatie van de Gesprekwijzer in de 1</a:t>
            </a:r>
            <a:r>
              <a:rPr lang="nl-NL" sz="1200" baseline="30000" dirty="0">
                <a:effectLst/>
                <a:latin typeface="Century Gothic" panose="020B0502020202020204" pitchFamily="34" charset="0"/>
                <a:ea typeface="Times New Roman" panose="02020603050405020304" pitchFamily="18" charset="0"/>
                <a:cs typeface="Maiandra GD" panose="020E0502030308020204" pitchFamily="34" charset="0"/>
              </a:rPr>
              <a:t>e</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 lijn. In het document wordt het volgende besproken: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Waarom proactieve zorgplanning bij dementie? 2. Wat is de Gesprekswijzer en hoe kunt u er mee aan de slag? 3. Voorwaarden voor implementatie 4. Implementatiehandleiding deel I: Implementatie van de Gesprekswijzer – hoe pakt u dat aan? 5. Implementatiehandleiding deel II: Ondersteunende materialen voor de verschillende implementatiefasen 5.1 Fase van oriëntatie: • Ervaringen van zorgverleners uit de pilot met gebruik van de Gesprekswijzer Proactieve Zorgplanning 5.2 Fase van inzicht en acceptatie: • Instructiemateriaal voor gebruik van de Gesprekswijzer Proactieve Zorgplanning 5.3 Fase van verandering en behoud: • Een train – de trainer module voor projectleiders binnen instellingen/afdelingen. Er zijn literatuurreferenties en een verantwoording opgenomen.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Arial" charset="0"/>
                <a:ea typeface="+mn-ea"/>
                <a:cs typeface="+mn-cs"/>
              </a:rPr>
              <a:t>Hyperlink naar </a:t>
            </a:r>
            <a:r>
              <a:rPr lang="nl-NL" sz="1200" kern="1200" dirty="0" err="1">
                <a:solidFill>
                  <a:schemeClr val="tx1"/>
                </a:solidFill>
                <a:effectLst/>
                <a:latin typeface="Arial" charset="0"/>
                <a:ea typeface="+mn-ea"/>
                <a:cs typeface="+mn-cs"/>
              </a:rPr>
              <a:t>toolbox</a:t>
            </a:r>
            <a:r>
              <a:rPr lang="nl-NL" sz="1200" kern="1200" dirty="0">
                <a:solidFill>
                  <a:schemeClr val="tx1"/>
                </a:solidFill>
                <a:effectLst/>
                <a:latin typeface="Arial" charset="0"/>
                <a:ea typeface="+mn-ea"/>
                <a:cs typeface="+mn-cs"/>
              </a:rPr>
              <a:t>: </a:t>
            </a:r>
            <a:r>
              <a:rPr lang="nl-NL" dirty="0">
                <a:hlinkClick r:id="rId3"/>
              </a:rPr>
              <a:t>180719 DEF Implementatietoolbox Gesprekswijzer.pdf (netwerkpalliatievezorg.nl)</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Arial" charset="0"/>
                <a:ea typeface="+mn-ea"/>
                <a:cs typeface="+mn-cs"/>
              </a:rPr>
              <a:t>Voorbeeldvragen: wat is jullie indruk van de </a:t>
            </a:r>
            <a:r>
              <a:rPr lang="nl-NL" sz="1200" kern="1200" dirty="0" err="1">
                <a:solidFill>
                  <a:schemeClr val="tx1"/>
                </a:solidFill>
                <a:effectLst/>
                <a:latin typeface="Arial" charset="0"/>
                <a:ea typeface="+mn-ea"/>
                <a:cs typeface="+mn-cs"/>
              </a:rPr>
              <a:t>implementatietoolbox</a:t>
            </a:r>
            <a:r>
              <a:rPr lang="nl-NL" sz="1200" kern="1200" dirty="0">
                <a:solidFill>
                  <a:schemeClr val="tx1"/>
                </a:solidFill>
                <a:effectLst/>
                <a:latin typeface="Arial" charset="0"/>
                <a:ea typeface="+mn-ea"/>
                <a:cs typeface="+mn-cs"/>
              </a:rPr>
              <a:t>? Welke onderdelen zijn bruikbaar voor ons? Kennen wij personen die de </a:t>
            </a:r>
            <a:r>
              <a:rPr lang="nl-NL" sz="1200" kern="1200" dirty="0" err="1">
                <a:solidFill>
                  <a:schemeClr val="tx1"/>
                </a:solidFill>
                <a:effectLst/>
                <a:latin typeface="Arial" charset="0"/>
                <a:ea typeface="+mn-ea"/>
                <a:cs typeface="+mn-cs"/>
              </a:rPr>
              <a:t>implementatietoolbox</a:t>
            </a:r>
            <a:r>
              <a:rPr lang="nl-NL" sz="1200" kern="1200" dirty="0">
                <a:solidFill>
                  <a:schemeClr val="tx1"/>
                </a:solidFill>
                <a:effectLst/>
                <a:latin typeface="Arial" charset="0"/>
                <a:ea typeface="+mn-ea"/>
                <a:cs typeface="+mn-cs"/>
              </a:rPr>
              <a:t> gebruikt hebben?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57</a:t>
            </a:fld>
            <a:endParaRPr lang="nl-NL"/>
          </a:p>
        </p:txBody>
      </p:sp>
    </p:spTree>
    <p:extLst>
      <p:ext uri="{BB962C8B-B14F-4D97-AF65-F5344CB8AC3E}">
        <p14:creationId xmlns:p14="http://schemas.microsoft.com/office/powerpoint/2010/main" val="3535706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bij patiënten met hartfalen.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I-HARP</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58</a:t>
            </a:fld>
            <a:endParaRPr lang="nl-NL"/>
          </a:p>
        </p:txBody>
      </p:sp>
    </p:spTree>
    <p:extLst>
      <p:ext uri="{BB962C8B-B14F-4D97-AF65-F5344CB8AC3E}">
        <p14:creationId xmlns:p14="http://schemas.microsoft.com/office/powerpoint/2010/main" val="3206641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ts val="13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Calibri" panose="020F0502020204030204" pitchFamily="34" charset="0"/>
                <a:cs typeface="Arial" panose="020B0604020202020204" pitchFamily="34" charset="0"/>
              </a:rPr>
              <a:t>I-HARP ( Identificeren van patiënten met </a:t>
            </a:r>
            <a:r>
              <a:rPr lang="nl-NL" sz="1200" dirty="0" err="1">
                <a:effectLst/>
                <a:latin typeface="Century Gothic" panose="020B0502020202020204" pitchFamily="34" charset="0"/>
                <a:ea typeface="Calibri" panose="020F0502020204030204" pitchFamily="34" charset="0"/>
                <a:cs typeface="Arial" panose="020B0604020202020204" pitchFamily="34" charset="0"/>
              </a:rPr>
              <a:t>HARtfalen</a:t>
            </a:r>
            <a:r>
              <a:rPr lang="nl-NL" sz="1200" dirty="0">
                <a:effectLst/>
                <a:latin typeface="Century Gothic" panose="020B0502020202020204" pitchFamily="34" charset="0"/>
                <a:ea typeface="Calibri" panose="020F0502020204030204" pitchFamily="34" charset="0"/>
                <a:cs typeface="Arial" panose="020B0604020202020204" pitchFamily="34" charset="0"/>
              </a:rPr>
              <a:t> met Palliatieve zorgbehoeften) is een tool voor het inventariseren van palliatieve zorgbehoeften bij patiënten met gevorderd hartfalen </a:t>
            </a:r>
            <a:r>
              <a:rPr lang="nl-NL" sz="1200" dirty="0">
                <a:solidFill>
                  <a:srgbClr val="000000"/>
                </a:solidFill>
                <a:effectLst/>
                <a:latin typeface="Century Gothic" panose="020B0502020202020204" pitchFamily="34" charset="0"/>
                <a:ea typeface="Calibri" panose="020F0502020204030204" pitchFamily="34" charset="0"/>
              </a:rPr>
              <a:t>(NYHA klasse III en IV)</a:t>
            </a:r>
            <a:r>
              <a:rPr lang="nl-NL" sz="1200" dirty="0">
                <a:effectLst/>
                <a:latin typeface="Century Gothic" panose="020B0502020202020204" pitchFamily="34" charset="0"/>
                <a:ea typeface="Calibri" panose="020F0502020204030204" pitchFamily="34" charset="0"/>
                <a:cs typeface="Arial" panose="020B0604020202020204" pitchFamily="34" charset="0"/>
              </a:rPr>
              <a:t>. </a:t>
            </a:r>
            <a:r>
              <a:rPr lang="nl-NL" sz="1200" dirty="0">
                <a:effectLst/>
                <a:latin typeface="Century Gothic" panose="020B0502020202020204" pitchFamily="34" charset="0"/>
                <a:ea typeface="Calibri" panose="020F0502020204030204" pitchFamily="34" charset="0"/>
              </a:rPr>
              <a:t>I-HARP bestaat uit drie delen. Het eerste deel (Signaleren) is bedoeld om een indruk van de palliatieve zorgbehoeften te krijgen. Het bestaat uit voorbeeldvragen om het gesprek te openen en dertien laagdrempelige signaleringsvragen. Indien de patiënt of zijn naaste(n) één van de signaleringsvragen met 'ja' beantwoordt, helpen de doorvraagsuggesties uit het tweede deel (Doorvragen) bij het herkennen van de specifieke zorgbehoeften. In deel 3 (Richting geven) staan tips en adviezen om met de geïdentificeerde zorgbehoeften aan de slag te gaan. De tool is voorzien van instructiemateriaal en tips voor implementatie in het ziekenhuis. </a:t>
            </a:r>
            <a:endParaRPr lang="nl-NL"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ts val="1300"/>
              </a:lnSpc>
              <a:spcBef>
                <a:spcPts val="0"/>
              </a:spcBef>
              <a:spcAft>
                <a:spcPts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59</a:t>
            </a:fld>
            <a:endParaRPr lang="nl-NL"/>
          </a:p>
        </p:txBody>
      </p:sp>
    </p:spTree>
    <p:extLst>
      <p:ext uri="{BB962C8B-B14F-4D97-AF65-F5344CB8AC3E}">
        <p14:creationId xmlns:p14="http://schemas.microsoft.com/office/powerpoint/2010/main" val="3508632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uitleg definitie markering</a:t>
            </a:r>
            <a:endParaRPr lang="nl-NL"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a:t>
            </a:fld>
            <a:endParaRPr lang="nl-NL"/>
          </a:p>
        </p:txBody>
      </p:sp>
    </p:spTree>
    <p:extLst>
      <p:ext uri="{BB962C8B-B14F-4D97-AF65-F5344CB8AC3E}">
        <p14:creationId xmlns:p14="http://schemas.microsoft.com/office/powerpoint/2010/main" val="3646629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bij mensen met een verstandelijke beperking. De voorzitter kan één of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60</a:t>
            </a:fld>
            <a:endParaRPr lang="nl-NL"/>
          </a:p>
        </p:txBody>
      </p:sp>
    </p:spTree>
    <p:extLst>
      <p:ext uri="{BB962C8B-B14F-4D97-AF65-F5344CB8AC3E}">
        <p14:creationId xmlns:p14="http://schemas.microsoft.com/office/powerpoint/2010/main" val="2483121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solidFill>
                  <a:srgbClr val="000000"/>
                </a:solidFill>
                <a:effectLst/>
                <a:latin typeface="Century Gothic" panose="020B0502020202020204" pitchFamily="34" charset="0"/>
                <a:ea typeface="Calibri" panose="020F0502020204030204" pitchFamily="34" charset="0"/>
              </a:rPr>
              <a:t>Een checklist van vijf pagina’s voor cliënten in de palliatieve fase die minimaal 1 keer per 3 maanden wordt ingevuld door de behandelaar en/of persoonlijk begeleider.  Met de checklist worden de randvoorwaarden voor het organiseren van palliatieve zorg voor de client in kaart gebracht.</a:t>
            </a:r>
            <a:endParaRPr lang="nl-NL" sz="12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61</a:t>
            </a:fld>
            <a:endParaRPr lang="nl-NL"/>
          </a:p>
        </p:txBody>
      </p:sp>
    </p:spTree>
    <p:extLst>
      <p:ext uri="{BB962C8B-B14F-4D97-AF65-F5344CB8AC3E}">
        <p14:creationId xmlns:p14="http://schemas.microsoft.com/office/powerpoint/2010/main" val="3984393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u="none" dirty="0"/>
              <a:t>video </a:t>
            </a:r>
            <a:r>
              <a:rPr lang="nl-NL" b="0" i="0" dirty="0">
                <a:solidFill>
                  <a:srgbClr val="2C408B"/>
                </a:solidFill>
                <a:effectLst/>
                <a:latin typeface="century-gothic"/>
              </a:rPr>
              <a:t>waarin het belang van proactieve zorgplanning bij mensen met een verstandelijke beperking besproken wordt. Je kunt die video bekijken via: https://www.zonmw.nl/nl/actueel/parelprojecten/parel-voor-advance-care-planning-bij-mensen-met-een-verstandelijke-beperking/. Tevens te downloaden als mp4 bestand en in uitgeschreven tekst. </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62</a:t>
            </a:fld>
            <a:endParaRPr lang="nl-NL"/>
          </a:p>
        </p:txBody>
      </p:sp>
    </p:spTree>
    <p:extLst>
      <p:ext uri="{BB962C8B-B14F-4D97-AF65-F5344CB8AC3E}">
        <p14:creationId xmlns:p14="http://schemas.microsoft.com/office/powerpoint/2010/main" val="22106873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Op deze dia zie je de eerste opsomming, op de volgende dia staat het vervolg van deze opsomming.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63</a:t>
            </a:fld>
            <a:endParaRPr lang="nl-NL"/>
          </a:p>
        </p:txBody>
      </p:sp>
    </p:spTree>
    <p:extLst>
      <p:ext uri="{BB962C8B-B14F-4D97-AF65-F5344CB8AC3E}">
        <p14:creationId xmlns:p14="http://schemas.microsoft.com/office/powerpoint/2010/main" val="13832998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solidFill>
                  <a:srgbClr val="000000"/>
                </a:solidFill>
                <a:effectLst/>
                <a:latin typeface="Century Gothic" panose="020B0502020202020204" pitchFamily="34" charset="0"/>
                <a:ea typeface="Calibri" panose="020F0502020204030204" pitchFamily="34" charset="0"/>
              </a:rPr>
              <a:t>Document van vier pagina’s met een gespreksleidraad advance care planning bij mensen met een verstandelijke beperking en hulpvragen die gesteld kunnen worden.</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64</a:t>
            </a:fld>
            <a:endParaRPr lang="nl-NL"/>
          </a:p>
        </p:txBody>
      </p:sp>
    </p:spTree>
    <p:extLst>
      <p:ext uri="{BB962C8B-B14F-4D97-AF65-F5344CB8AC3E}">
        <p14:creationId xmlns:p14="http://schemas.microsoft.com/office/powerpoint/2010/main" val="12692522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r>
              <a:rPr lang="nl-NL" u="sng" dirty="0"/>
              <a:t>Inhoud: </a:t>
            </a:r>
            <a:r>
              <a:rPr lang="nl-NL" sz="1200" dirty="0">
                <a:effectLst/>
                <a:latin typeface="Century Gothic" panose="020B0502020202020204" pitchFamily="34" charset="0"/>
                <a:ea typeface="Calibri" panose="020F0502020204030204" pitchFamily="34" charset="0"/>
                <a:cs typeface="Arial" panose="020B0604020202020204" pitchFamily="34" charset="0"/>
              </a:rPr>
              <a:t>hulpmiddel voor mensen met een verstandelijke beperking om met de huisarts te praten over ziek zijn en doodgaan</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65</a:t>
            </a:fld>
            <a:endParaRPr lang="nl-NL"/>
          </a:p>
        </p:txBody>
      </p:sp>
    </p:spTree>
    <p:extLst>
      <p:ext uri="{BB962C8B-B14F-4D97-AF65-F5344CB8AC3E}">
        <p14:creationId xmlns:p14="http://schemas.microsoft.com/office/powerpoint/2010/main" val="41617783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Op deze dia zie je de eerste opsomming, op de volgende dia staat het vervolg van deze opsomming .  De voorzitter kan hier al enkele hulpmiddelen selecteren. Daarnaast kan de voorzitter ervoor kiezen om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66</a:t>
            </a:fld>
            <a:endParaRPr lang="nl-NL"/>
          </a:p>
        </p:txBody>
      </p:sp>
    </p:spTree>
    <p:extLst>
      <p:ext uri="{BB962C8B-B14F-4D97-AF65-F5344CB8AC3E}">
        <p14:creationId xmlns:p14="http://schemas.microsoft.com/office/powerpoint/2010/main" val="37004173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draaiboek voor migrantenvoorlichters palliatieve zorg [</a:t>
            </a:r>
            <a:r>
              <a:rPr lang="nl-NL" sz="1200" dirty="0">
                <a:solidFill>
                  <a:srgbClr val="0563C1"/>
                </a:solidFill>
                <a:effectLst/>
                <a:latin typeface="Century Gothic" panose="020B0502020202020204" pitchFamily="34" charset="0"/>
                <a:ea typeface="Times New Roman" panose="02020603050405020304" pitchFamily="18" charset="0"/>
                <a:cs typeface="Arial" panose="020B0604020202020204" pitchFamily="34" charset="0"/>
                <a:hlinkClick r:id="rId3"/>
              </a:rPr>
              <a:t>https://www.pharos.nl/kennisbank/draaiboek-voor-een-voorlichtingsbijeenkomst-over-palliatieve-zorg-voor-migrantenvoorlichters/</a:t>
            </a:r>
            <a:r>
              <a:rPr lang="nl-NL" sz="1200" u="sng" dirty="0">
                <a:effectLst/>
                <a:latin typeface="Century Gothic" panose="020B0502020202020204" pitchFamily="34" charset="0"/>
                <a:ea typeface="Times New Roman" panose="02020603050405020304" pitchFamily="18" charset="0"/>
                <a:cs typeface="Arial" panose="020B0604020202020204" pitchFamily="34" charset="0"/>
              </a:rPr>
              <a:t>]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voor het voorbereiden, uitvoeren en evalueren van voorlichtingsbijeenkomsten over palliatieve zorg.</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67</a:t>
            </a:fld>
            <a:endParaRPr lang="nl-NL"/>
          </a:p>
        </p:txBody>
      </p:sp>
    </p:spTree>
    <p:extLst>
      <p:ext uri="{BB962C8B-B14F-4D97-AF65-F5344CB8AC3E}">
        <p14:creationId xmlns:p14="http://schemas.microsoft.com/office/powerpoint/2010/main" val="2606106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Een document van zestien pagina’s met adviezen voor zorgverleners die gebruikt kunnen worden in de voorlichting over palliatieve zorg aan patiënten met een migratieachtergrond. </a:t>
            </a:r>
            <a:r>
              <a:rPr lang="nl-NL" u="sng"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68</a:t>
            </a:fld>
            <a:endParaRPr lang="nl-NL"/>
          </a:p>
        </p:txBody>
      </p:sp>
    </p:spTree>
    <p:extLst>
      <p:ext uri="{BB962C8B-B14F-4D97-AF65-F5344CB8AC3E}">
        <p14:creationId xmlns:p14="http://schemas.microsoft.com/office/powerpoint/2010/main" val="3784016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 toelichten</a:t>
            </a:r>
          </a:p>
          <a:p>
            <a:r>
              <a:rPr lang="nl-NL" u="sng" dirty="0"/>
              <a:t>Inhoud: </a:t>
            </a:r>
            <a:r>
              <a:rPr lang="nl-NL" u="none" dirty="0"/>
              <a:t>er zijn diverse hulpmiddelen voor zorgverleners beschikbaar ter ondersteuning aan proactieve zorgplanning. De voorzitter kan ervoor kiezen om één of alle hulpmiddelen als overzicht te presenteren en daarna het gesprek te gaan over welke hulpmiddelen er mogelijk passend zijn bij het team de organisatie of het netwerk. </a:t>
            </a:r>
            <a:endParaRPr lang="nl-NL" sz="1200" u="none"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afhankelijk van het gekozen programma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69</a:t>
            </a:fld>
            <a:endParaRPr lang="nl-NL"/>
          </a:p>
        </p:txBody>
      </p:sp>
    </p:spTree>
    <p:extLst>
      <p:ext uri="{BB962C8B-B14F-4D97-AF65-F5344CB8AC3E}">
        <p14:creationId xmlns:p14="http://schemas.microsoft.com/office/powerpoint/2010/main" val="88373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Werkvorm: kort toelichten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Inhoud: In het kwaliteitskader is het begrip markering (nog) niet opgenomen. Met het ontwikkelen van het onderwijsraamwerk 2.0 heeft O2PZ en PZNL samen de definitie vorm gegeven. In het kwaliteitskader staat verder: </a:t>
            </a:r>
            <a:r>
              <a:rPr lang="en-US" sz="1200" dirty="0">
                <a:latin typeface="Century Gothic"/>
              </a:rPr>
              <a:t>Om </a:t>
            </a:r>
            <a:r>
              <a:rPr lang="en-US" sz="1200" dirty="0" err="1">
                <a:latin typeface="Century Gothic"/>
              </a:rPr>
              <a:t>ervoor</a:t>
            </a:r>
            <a:r>
              <a:rPr lang="en-US" sz="1200" dirty="0">
                <a:latin typeface="Century Gothic"/>
              </a:rPr>
              <a:t> </a:t>
            </a:r>
            <a:r>
              <a:rPr lang="en-US" sz="1200" dirty="0" err="1">
                <a:latin typeface="Century Gothic"/>
              </a:rPr>
              <a:t>te</a:t>
            </a:r>
            <a:r>
              <a:rPr lang="en-US" sz="1200" dirty="0">
                <a:latin typeface="Century Gothic"/>
              </a:rPr>
              <a:t> </a:t>
            </a:r>
            <a:r>
              <a:rPr lang="en-US" sz="1200" dirty="0" err="1">
                <a:latin typeface="Century Gothic"/>
              </a:rPr>
              <a:t>zorgen</a:t>
            </a:r>
            <a:r>
              <a:rPr lang="en-US" sz="1200" dirty="0">
                <a:latin typeface="Century Gothic"/>
              </a:rPr>
              <a:t> </a:t>
            </a:r>
            <a:r>
              <a:rPr lang="en-US" sz="1200" dirty="0" err="1">
                <a:latin typeface="Century Gothic"/>
              </a:rPr>
              <a:t>dat</a:t>
            </a:r>
            <a:r>
              <a:rPr lang="en-US" sz="1200" dirty="0">
                <a:latin typeface="Century Gothic"/>
              </a:rPr>
              <a:t> de </a:t>
            </a:r>
            <a:r>
              <a:rPr lang="en-US" sz="1200" dirty="0" err="1">
                <a:latin typeface="Century Gothic"/>
              </a:rPr>
              <a:t>waarden</a:t>
            </a:r>
            <a:r>
              <a:rPr lang="en-US" sz="1200" dirty="0">
                <a:latin typeface="Century Gothic"/>
              </a:rPr>
              <a:t>, </a:t>
            </a:r>
            <a:r>
              <a:rPr lang="en-US" sz="1200" dirty="0" err="1">
                <a:latin typeface="Century Gothic"/>
              </a:rPr>
              <a:t>wensen</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behoeften</a:t>
            </a:r>
            <a:r>
              <a:rPr lang="en-US" sz="1200" dirty="0">
                <a:latin typeface="Century Gothic"/>
              </a:rPr>
              <a:t> van de </a:t>
            </a:r>
            <a:r>
              <a:rPr lang="en-US" sz="1200" dirty="0" err="1">
                <a:latin typeface="Century Gothic"/>
              </a:rPr>
              <a:t>patiënt</a:t>
            </a:r>
            <a:r>
              <a:rPr lang="en-US" sz="1200" dirty="0">
                <a:latin typeface="Century Gothic"/>
              </a:rPr>
              <a:t> </a:t>
            </a:r>
            <a:r>
              <a:rPr lang="en-US" sz="1200" dirty="0" err="1">
                <a:latin typeface="Century Gothic"/>
              </a:rPr>
              <a:t>bekend</a:t>
            </a:r>
            <a:r>
              <a:rPr lang="en-US" sz="1200" dirty="0">
                <a:latin typeface="Century Gothic"/>
              </a:rPr>
              <a:t> </a:t>
            </a:r>
            <a:r>
              <a:rPr lang="en-US" sz="1200" dirty="0" err="1">
                <a:latin typeface="Century Gothic"/>
              </a:rPr>
              <a:t>zijn</a:t>
            </a:r>
            <a:r>
              <a:rPr lang="en-US" sz="1200" dirty="0">
                <a:latin typeface="Century Gothic"/>
              </a:rPr>
              <a:t>, is het van </a:t>
            </a:r>
            <a:r>
              <a:rPr lang="en-US" sz="1200" dirty="0" err="1">
                <a:latin typeface="Century Gothic"/>
              </a:rPr>
              <a:t>belang</a:t>
            </a:r>
            <a:r>
              <a:rPr lang="en-US" sz="1200" dirty="0">
                <a:latin typeface="Century Gothic"/>
              </a:rPr>
              <a:t> de start van de </a:t>
            </a:r>
            <a:r>
              <a:rPr lang="en-US" sz="1200" dirty="0" err="1">
                <a:latin typeface="Century Gothic"/>
              </a:rPr>
              <a:t>palliatieve</a:t>
            </a:r>
            <a:r>
              <a:rPr lang="en-US" sz="1200" dirty="0">
                <a:latin typeface="Century Gothic"/>
              </a:rPr>
              <a:t> </a:t>
            </a:r>
            <a:r>
              <a:rPr lang="en-US" sz="1200" dirty="0" err="1">
                <a:latin typeface="Century Gothic"/>
              </a:rPr>
              <a:t>fase</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daarmee</a:t>
            </a:r>
            <a:r>
              <a:rPr lang="en-US" sz="1200" dirty="0">
                <a:latin typeface="Century Gothic"/>
              </a:rPr>
              <a:t> van de </a:t>
            </a:r>
            <a:r>
              <a:rPr lang="en-US" sz="1200" dirty="0" err="1">
                <a:latin typeface="Century Gothic"/>
              </a:rPr>
              <a:t>palliatieve</a:t>
            </a:r>
            <a:r>
              <a:rPr lang="en-US" sz="1200" dirty="0">
                <a:latin typeface="Century Gothic"/>
              </a:rPr>
              <a:t> </a:t>
            </a:r>
            <a:r>
              <a:rPr lang="en-US" sz="1200" dirty="0" err="1">
                <a:latin typeface="Century Gothic"/>
              </a:rPr>
              <a:t>zorg</a:t>
            </a:r>
            <a:r>
              <a:rPr lang="en-US" sz="1200" dirty="0">
                <a:latin typeface="Century Gothic"/>
              </a:rPr>
              <a:t>, </a:t>
            </a:r>
            <a:r>
              <a:rPr lang="en-US" sz="1200" dirty="0" err="1">
                <a:latin typeface="Century Gothic"/>
              </a:rPr>
              <a:t>te</a:t>
            </a:r>
            <a:r>
              <a:rPr lang="en-US" sz="1200" dirty="0">
                <a:latin typeface="Century Gothic"/>
              </a:rPr>
              <a:t> </a:t>
            </a:r>
            <a:r>
              <a:rPr lang="en-US" sz="1200" dirty="0" err="1">
                <a:latin typeface="Century Gothic"/>
              </a:rPr>
              <a:t>markeren</a:t>
            </a:r>
            <a:r>
              <a:rPr lang="en-US" sz="1200" dirty="0">
                <a:latin typeface="Century Gothic"/>
              </a:rPr>
              <a:t>. </a:t>
            </a:r>
            <a:r>
              <a:rPr lang="en-US" sz="1200" dirty="0" err="1">
                <a:latin typeface="Century Gothic"/>
              </a:rPr>
              <a:t>Hiervoor</a:t>
            </a:r>
            <a:r>
              <a:rPr lang="en-US" sz="1200" dirty="0">
                <a:latin typeface="Century Gothic"/>
              </a:rPr>
              <a:t> </a:t>
            </a:r>
            <a:r>
              <a:rPr lang="en-US" sz="1200" dirty="0" err="1">
                <a:latin typeface="Century Gothic"/>
              </a:rPr>
              <a:t>stelt</a:t>
            </a:r>
            <a:r>
              <a:rPr lang="en-US" sz="1200" dirty="0">
                <a:latin typeface="Century Gothic"/>
              </a:rPr>
              <a:t> de </a:t>
            </a:r>
            <a:r>
              <a:rPr lang="en-US" sz="1200" dirty="0" err="1">
                <a:latin typeface="Century Gothic"/>
              </a:rPr>
              <a:t>behandelend</a:t>
            </a:r>
            <a:r>
              <a:rPr lang="en-US" sz="1200" dirty="0">
                <a:latin typeface="Century Gothic"/>
              </a:rPr>
              <a:t> arts </a:t>
            </a:r>
            <a:r>
              <a:rPr lang="en-US" sz="1200" dirty="0" err="1">
                <a:latin typeface="Century Gothic"/>
              </a:rPr>
              <a:t>zichzelf</a:t>
            </a:r>
            <a:r>
              <a:rPr lang="en-US" sz="1200" dirty="0">
                <a:latin typeface="Century Gothic"/>
              </a:rPr>
              <a:t> de </a:t>
            </a:r>
            <a:r>
              <a:rPr lang="en-US" sz="1200" dirty="0" err="1">
                <a:latin typeface="Century Gothic"/>
              </a:rPr>
              <a:t>zogenoemde</a:t>
            </a:r>
            <a:r>
              <a:rPr lang="en-US" sz="1200" dirty="0">
                <a:latin typeface="Century Gothic"/>
              </a:rPr>
              <a:t> surprise question: ‘Zou het </a:t>
            </a:r>
            <a:r>
              <a:rPr lang="en-US" sz="1200" dirty="0" err="1">
                <a:latin typeface="Century Gothic"/>
              </a:rPr>
              <a:t>mij</a:t>
            </a:r>
            <a:r>
              <a:rPr lang="en-US" sz="1200" dirty="0">
                <a:latin typeface="Century Gothic"/>
              </a:rPr>
              <a:t> </a:t>
            </a:r>
            <a:r>
              <a:rPr lang="en-US" sz="1200" dirty="0" err="1">
                <a:latin typeface="Century Gothic"/>
              </a:rPr>
              <a:t>verbazen</a:t>
            </a:r>
            <a:r>
              <a:rPr lang="en-US" sz="1200" dirty="0">
                <a:latin typeface="Century Gothic"/>
              </a:rPr>
              <a:t> </a:t>
            </a:r>
            <a:r>
              <a:rPr lang="en-US" sz="1200" dirty="0" err="1">
                <a:latin typeface="Century Gothic"/>
              </a:rPr>
              <a:t>als</a:t>
            </a:r>
            <a:r>
              <a:rPr lang="en-US" sz="1200" dirty="0">
                <a:latin typeface="Century Gothic"/>
              </a:rPr>
              <a:t> </a:t>
            </a:r>
            <a:r>
              <a:rPr lang="en-US" sz="1200" dirty="0" err="1">
                <a:latin typeface="Century Gothic"/>
              </a:rPr>
              <a:t>deze</a:t>
            </a:r>
            <a:r>
              <a:rPr lang="en-US" sz="1200" dirty="0">
                <a:latin typeface="Century Gothic"/>
              </a:rPr>
              <a:t> </a:t>
            </a:r>
            <a:r>
              <a:rPr lang="en-US" sz="1200" dirty="0" err="1">
                <a:latin typeface="Century Gothic"/>
              </a:rPr>
              <a:t>patiënt</a:t>
            </a:r>
            <a:r>
              <a:rPr lang="en-US" sz="1200" dirty="0">
                <a:latin typeface="Century Gothic"/>
              </a:rPr>
              <a:t> </a:t>
            </a:r>
            <a:r>
              <a:rPr lang="en-US" sz="1200" dirty="0" err="1">
                <a:latin typeface="Century Gothic"/>
              </a:rPr>
              <a:t>binnen</a:t>
            </a:r>
            <a:r>
              <a:rPr lang="en-US" sz="1200" dirty="0">
                <a:latin typeface="Century Gothic"/>
              </a:rPr>
              <a:t> </a:t>
            </a:r>
            <a:r>
              <a:rPr lang="en-US" sz="1200" dirty="0" err="1">
                <a:latin typeface="Century Gothic"/>
              </a:rPr>
              <a:t>een</a:t>
            </a:r>
            <a:r>
              <a:rPr lang="en-US" sz="1200" dirty="0">
                <a:latin typeface="Century Gothic"/>
              </a:rPr>
              <a:t> </a:t>
            </a:r>
            <a:r>
              <a:rPr lang="en-US" sz="1200" dirty="0" err="1">
                <a:latin typeface="Century Gothic"/>
              </a:rPr>
              <a:t>jaar</a:t>
            </a:r>
            <a:r>
              <a:rPr lang="en-US" sz="1200" dirty="0">
                <a:latin typeface="Century Gothic"/>
              </a:rPr>
              <a:t> </a:t>
            </a:r>
            <a:r>
              <a:rPr lang="en-US" sz="1200" dirty="0" err="1">
                <a:latin typeface="Century Gothic"/>
              </a:rPr>
              <a:t>zou</a:t>
            </a:r>
            <a:r>
              <a:rPr lang="en-US" sz="1200" dirty="0">
                <a:latin typeface="Century Gothic"/>
              </a:rPr>
              <a:t> </a:t>
            </a:r>
            <a:r>
              <a:rPr lang="en-US" sz="1200" dirty="0" err="1">
                <a:latin typeface="Century Gothic"/>
              </a:rPr>
              <a:t>overlijden</a:t>
            </a:r>
            <a:r>
              <a:rPr lang="en-US" sz="1200" dirty="0">
                <a:latin typeface="Century Gothic"/>
              </a:rPr>
              <a:t>?’ </a:t>
            </a:r>
            <a:r>
              <a:rPr lang="en-US" sz="1200" dirty="0" err="1">
                <a:latin typeface="Century Gothic"/>
              </a:rPr>
              <a:t>Als</a:t>
            </a:r>
            <a:r>
              <a:rPr lang="en-US" sz="1200" dirty="0">
                <a:latin typeface="Century Gothic"/>
              </a:rPr>
              <a:t> het de professional </a:t>
            </a:r>
            <a:r>
              <a:rPr lang="en-US" sz="1200" dirty="0" err="1">
                <a:latin typeface="Century Gothic"/>
              </a:rPr>
              <a:t>niet</a:t>
            </a:r>
            <a:r>
              <a:rPr lang="en-US" sz="1200" dirty="0">
                <a:latin typeface="Century Gothic"/>
              </a:rPr>
              <a:t> </a:t>
            </a:r>
            <a:r>
              <a:rPr lang="en-US" sz="1200" dirty="0" err="1">
                <a:latin typeface="Century Gothic"/>
              </a:rPr>
              <a:t>verbaast</a:t>
            </a:r>
            <a:r>
              <a:rPr lang="en-US" sz="1200" dirty="0">
                <a:latin typeface="Century Gothic"/>
              </a:rPr>
              <a:t>, is </a:t>
            </a:r>
            <a:r>
              <a:rPr lang="en-US" sz="1200" dirty="0" err="1">
                <a:latin typeface="Century Gothic"/>
              </a:rPr>
              <a:t>dat</a:t>
            </a:r>
            <a:r>
              <a:rPr lang="en-US" sz="1200" dirty="0">
                <a:latin typeface="Century Gothic"/>
              </a:rPr>
              <a:t> </a:t>
            </a:r>
            <a:r>
              <a:rPr lang="en-US" sz="1200" dirty="0" err="1">
                <a:latin typeface="Century Gothic"/>
              </a:rPr>
              <a:t>een</a:t>
            </a:r>
            <a:r>
              <a:rPr lang="en-US" sz="1200" dirty="0">
                <a:latin typeface="Century Gothic"/>
              </a:rPr>
              <a:t> </a:t>
            </a:r>
            <a:r>
              <a:rPr lang="en-US" sz="1200" dirty="0" err="1">
                <a:latin typeface="Century Gothic"/>
              </a:rPr>
              <a:t>signaal</a:t>
            </a:r>
            <a:r>
              <a:rPr lang="en-US" sz="1200" dirty="0">
                <a:latin typeface="Century Gothic"/>
              </a:rPr>
              <a:t> om </a:t>
            </a:r>
            <a:r>
              <a:rPr lang="en-US" sz="1200" dirty="0" err="1">
                <a:latin typeface="Century Gothic"/>
              </a:rPr>
              <a:t>bijtijds</a:t>
            </a:r>
            <a:r>
              <a:rPr lang="en-US" sz="1200" dirty="0">
                <a:latin typeface="Century Gothic"/>
              </a:rPr>
              <a:t> met de </a:t>
            </a:r>
            <a:r>
              <a:rPr lang="en-US" sz="1200" dirty="0" err="1">
                <a:latin typeface="Century Gothic"/>
              </a:rPr>
              <a:t>patiënt</a:t>
            </a:r>
            <a:r>
              <a:rPr lang="en-US" sz="1200" dirty="0">
                <a:latin typeface="Century Gothic"/>
              </a:rPr>
              <a:t> in </a:t>
            </a:r>
            <a:r>
              <a:rPr lang="en-US" sz="1200" dirty="0" err="1">
                <a:latin typeface="Century Gothic"/>
              </a:rPr>
              <a:t>gesprek</a:t>
            </a:r>
            <a:r>
              <a:rPr lang="en-US" sz="1200" dirty="0">
                <a:latin typeface="Century Gothic"/>
              </a:rPr>
              <a:t> </a:t>
            </a:r>
            <a:r>
              <a:rPr lang="en-US" sz="1200" dirty="0" err="1">
                <a:latin typeface="Century Gothic"/>
              </a:rPr>
              <a:t>te</a:t>
            </a:r>
            <a:r>
              <a:rPr lang="en-US" sz="1200" dirty="0">
                <a:latin typeface="Century Gothic"/>
              </a:rPr>
              <a:t> </a:t>
            </a:r>
            <a:r>
              <a:rPr lang="en-US" sz="1200" dirty="0" err="1">
                <a:latin typeface="Century Gothic"/>
              </a:rPr>
              <a:t>gaan</a:t>
            </a:r>
            <a:r>
              <a:rPr lang="en-US" sz="1200" dirty="0">
                <a:latin typeface="Century Gothic"/>
              </a:rPr>
              <a:t> over </a:t>
            </a:r>
            <a:r>
              <a:rPr lang="en-US" sz="1200" dirty="0" err="1">
                <a:latin typeface="Century Gothic"/>
              </a:rPr>
              <a:t>zijn</a:t>
            </a:r>
            <a:r>
              <a:rPr lang="en-US" sz="1200" dirty="0">
                <a:latin typeface="Century Gothic"/>
              </a:rPr>
              <a:t> </a:t>
            </a:r>
            <a:r>
              <a:rPr lang="en-US" sz="1200" dirty="0" err="1">
                <a:latin typeface="Century Gothic"/>
              </a:rPr>
              <a:t>vooruitzichten</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wensen</a:t>
            </a:r>
            <a:r>
              <a:rPr lang="en-US" sz="1200" dirty="0">
                <a:latin typeface="Century Gothic"/>
              </a:rPr>
              <a:t> </a:t>
            </a:r>
            <a:r>
              <a:rPr lang="en-US" sz="1200" dirty="0" err="1">
                <a:latin typeface="Century Gothic"/>
              </a:rPr>
              <a:t>voor</a:t>
            </a:r>
            <a:r>
              <a:rPr lang="en-US" sz="1200" dirty="0">
                <a:latin typeface="Century Gothic"/>
              </a:rPr>
              <a:t> </a:t>
            </a:r>
            <a:r>
              <a:rPr lang="en-US" sz="1200" dirty="0" err="1">
                <a:latin typeface="Century Gothic"/>
              </a:rPr>
              <a:t>verdere</a:t>
            </a:r>
            <a:r>
              <a:rPr lang="en-US" sz="1200" dirty="0">
                <a:latin typeface="Century Gothic"/>
              </a:rPr>
              <a:t> </a:t>
            </a:r>
            <a:r>
              <a:rPr lang="en-US" sz="1200" dirty="0" err="1">
                <a:latin typeface="Century Gothic"/>
              </a:rPr>
              <a:t>behandeling</a:t>
            </a:r>
            <a:r>
              <a:rPr lang="en-US" sz="1200" dirty="0">
                <a:latin typeface="Century Gothic"/>
              </a:rPr>
              <a:t>, </a:t>
            </a:r>
            <a:r>
              <a:rPr lang="en-US" sz="1200" dirty="0" err="1">
                <a:latin typeface="Century Gothic"/>
              </a:rPr>
              <a:t>begeleiding</a:t>
            </a:r>
            <a:r>
              <a:rPr lang="en-US" sz="1200" dirty="0">
                <a:latin typeface="Century Gothic"/>
              </a:rPr>
              <a:t> </a:t>
            </a:r>
            <a:r>
              <a:rPr lang="en-US" sz="1200" dirty="0" err="1">
                <a:latin typeface="Century Gothic"/>
              </a:rPr>
              <a:t>en</a:t>
            </a:r>
            <a:r>
              <a:rPr lang="en-US" sz="1200" dirty="0">
                <a:latin typeface="Century Gothic"/>
              </a:rPr>
              <a:t> </a:t>
            </a:r>
            <a:r>
              <a:rPr lang="en-US" sz="1200" dirty="0" err="1">
                <a:latin typeface="Century Gothic"/>
              </a:rPr>
              <a:t>zorg</a:t>
            </a:r>
            <a:r>
              <a:rPr lang="en-US" sz="1200" dirty="0">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entury Gothic"/>
              </a:rPr>
              <a:t>Jullie</a:t>
            </a:r>
            <a:r>
              <a:rPr lang="en-US" sz="1200" dirty="0">
                <a:latin typeface="Century Gothic"/>
              </a:rPr>
              <a:t> </a:t>
            </a:r>
            <a:r>
              <a:rPr lang="en-US" sz="1200" dirty="0" err="1">
                <a:latin typeface="Century Gothic"/>
              </a:rPr>
              <a:t>zien</a:t>
            </a:r>
            <a:r>
              <a:rPr lang="en-US" sz="1200" dirty="0">
                <a:latin typeface="Century Gothic"/>
              </a:rPr>
              <a:t> op de </a:t>
            </a:r>
            <a:r>
              <a:rPr lang="en-US" sz="1200" dirty="0" err="1">
                <a:latin typeface="Century Gothic"/>
              </a:rPr>
              <a:t>dia</a:t>
            </a:r>
            <a:r>
              <a:rPr lang="en-US" sz="1200" dirty="0">
                <a:latin typeface="Century Gothic"/>
              </a:rPr>
              <a:t> het </a:t>
            </a:r>
            <a:r>
              <a:rPr lang="en-US" sz="1200" dirty="0" err="1">
                <a:latin typeface="Century Gothic"/>
              </a:rPr>
              <a:t>icoon</a:t>
            </a:r>
            <a:r>
              <a:rPr lang="en-US" sz="1200" dirty="0">
                <a:latin typeface="Century Gothic"/>
              </a:rPr>
              <a:t> </a:t>
            </a:r>
            <a:r>
              <a:rPr lang="en-US" sz="1200" dirty="0" err="1">
                <a:latin typeface="Century Gothic"/>
              </a:rPr>
              <a:t>voor</a:t>
            </a:r>
            <a:r>
              <a:rPr lang="en-US" sz="1200" dirty="0">
                <a:latin typeface="Century Gothic"/>
              </a:rPr>
              <a:t> </a:t>
            </a:r>
            <a:r>
              <a:rPr lang="en-US" sz="1200" dirty="0" err="1">
                <a:latin typeface="Century Gothic"/>
              </a:rPr>
              <a:t>markering</a:t>
            </a:r>
            <a:r>
              <a:rPr lang="en-US" sz="1200" dirty="0">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Volgende dia: vragen markering</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a:t>
            </a:fld>
            <a:endParaRPr lang="nl-NL"/>
          </a:p>
        </p:txBody>
      </p:sp>
    </p:spTree>
    <p:extLst>
      <p:ext uri="{BB962C8B-B14F-4D97-AF65-F5344CB8AC3E}">
        <p14:creationId xmlns:p14="http://schemas.microsoft.com/office/powerpoint/2010/main" val="39880470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De films zijn bedoeld voor de patiënt en zijn familie. Zij kunnen de film thuis bekijken, of eventueel samen met u als zorgverlener. U zult zien dat u daarna veel te bespreken heeft.</a:t>
            </a:r>
            <a:r>
              <a:rPr lang="nl-NL" sz="1200" dirty="0">
                <a:effectLst/>
                <a:latin typeface="Century Gothic" panose="020B0502020202020204" pitchFamily="34" charset="0"/>
                <a:ea typeface="Times New Roman" panose="02020603050405020304" pitchFamily="18" charset="0"/>
                <a:cs typeface="Maiandra GD" panose="020E0502030308020204" pitchFamily="34" charset="0"/>
              </a:rPr>
              <a:t> </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De films zijn gemaakt in vier talen; Papiaments, </a:t>
            </a:r>
            <a:r>
              <a:rPr lang="nl-NL" sz="1200" dirty="0" err="1">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Kantonees</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(met ondertitels in het Mandarijn), Turks en Marokkaans-Arabisch.  </a:t>
            </a:r>
            <a:endParaRPr lang="nl-NL" sz="10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bijsluiter video’s</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70</a:t>
            </a:fld>
            <a:endParaRPr lang="nl-NL"/>
          </a:p>
        </p:txBody>
      </p:sp>
    </p:spTree>
    <p:extLst>
      <p:ext uri="{BB962C8B-B14F-4D97-AF65-F5344CB8AC3E}">
        <p14:creationId xmlns:p14="http://schemas.microsoft.com/office/powerpoint/2010/main" val="14176927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korte toelichting, bespreken</a:t>
            </a:r>
            <a:endParaRPr lang="nl-NL"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t>Inhoud: </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bijsluiter video’s [</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https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www.pharos.nl</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wp</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-content/</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uploads</a:t>
            </a:r>
            <a:r>
              <a:rPr lang="nl-NL" sz="1200" dirty="0">
                <a:effectLst/>
                <a:latin typeface="Century Gothic" panose="020B0502020202020204" pitchFamily="34" charset="0"/>
                <a:ea typeface="Times New Roman" panose="02020603050405020304" pitchFamily="18" charset="0"/>
                <a:cs typeface="Arial" panose="020B0604020202020204" pitchFamily="34" charset="0"/>
              </a:rPr>
              <a:t>/2020/11/Bijsluiter-voorlichtingsfilms-In-gesprek-over-leven-en-</a:t>
            </a:r>
            <a:r>
              <a:rPr lang="nl-NL" sz="1200" dirty="0" err="1">
                <a:effectLst/>
                <a:latin typeface="Century Gothic" panose="020B0502020202020204" pitchFamily="34" charset="0"/>
                <a:ea typeface="Times New Roman" panose="02020603050405020304" pitchFamily="18" charset="0"/>
                <a:cs typeface="Arial" panose="020B0604020202020204" pitchFamily="34" charset="0"/>
              </a:rPr>
              <a:t>dood.pdf</a:t>
            </a:r>
            <a:r>
              <a:rPr lang="nl-NL" sz="1200" u="sng" dirty="0">
                <a:effectLst/>
                <a:latin typeface="Century Gothic" panose="020B0502020202020204" pitchFamily="34" charset="0"/>
                <a:ea typeface="Times New Roman" panose="02020603050405020304" pitchFamily="18" charset="0"/>
                <a:cs typeface="Arial" panose="020B0604020202020204" pitchFamily="34" charset="0"/>
              </a:rPr>
              <a:t>]</a:t>
            </a:r>
            <a:r>
              <a:rPr lang="nl-NL" sz="1200" u="none" dirty="0">
                <a:effectLst/>
                <a:latin typeface="Century Gothic" panose="020B0502020202020204" pitchFamily="34" charset="0"/>
                <a:ea typeface="Times New Roman" panose="02020603050405020304" pitchFamily="18" charset="0"/>
                <a:cs typeface="Arial" panose="020B0604020202020204" pitchFamily="34" charset="0"/>
              </a:rPr>
              <a:t> </a:t>
            </a:r>
            <a:r>
              <a:rPr lang="nl-NL"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geeft handvatten voor het gebruik van voorlichtingsfilms bij gesprekken over het levenseinde</a:t>
            </a:r>
            <a:endParaRPr lang="nl-NL" sz="12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Volgende dia: 3. conclusies wensen voor de toekomst </a:t>
            </a:r>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71</a:t>
            </a:fld>
            <a:endParaRPr lang="nl-NL"/>
          </a:p>
        </p:txBody>
      </p:sp>
    </p:spTree>
    <p:extLst>
      <p:ext uri="{BB962C8B-B14F-4D97-AF65-F5344CB8AC3E}">
        <p14:creationId xmlns:p14="http://schemas.microsoft.com/office/powerpoint/2010/main" val="24385084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3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(15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nabespreking</a:t>
            </a:r>
          </a:p>
          <a:p>
            <a:pPr>
              <a:lnSpc>
                <a:spcPct val="115000"/>
              </a:lnSpc>
            </a:pPr>
            <a:r>
              <a:rPr lang="nl-NL" sz="1000" kern="1200" dirty="0">
                <a:solidFill>
                  <a:schemeClr val="tx1"/>
                </a:solidFill>
                <a:effectLst/>
                <a:latin typeface="+mn-lt"/>
                <a:ea typeface="+mn-ea"/>
                <a:cs typeface="+mn-cs"/>
              </a:rPr>
              <a:t>Inhoud: </a:t>
            </a:r>
            <a:r>
              <a:rPr lang="nl-NL" sz="1200" b="1"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Na de discussie (in </a:t>
            </a:r>
            <a:r>
              <a:rPr lang="nl-NL" sz="12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subgroepjes</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komen de deelnemers weer bij elkaar in de plenaire bijeenkomst. De voorzitter geeft ieder groepje het woord en vraagt wat het </a:t>
            </a:r>
            <a:r>
              <a:rPr lang="nl-NL" sz="12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subgroepje</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wil terugkoppelen over de discussie. De input van de </a:t>
            </a:r>
            <a:r>
              <a:rPr lang="nl-NL" sz="12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subgroepjes</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wordt nabesproken. De voorzitter vraagt bijvoorbeeld aan de deelnemers wat hen is opgevallen en welke mogelijkheden en kansen er liggen. </a:t>
            </a:r>
          </a:p>
          <a:p>
            <a:pPr>
              <a:lnSpc>
                <a:spcPct val="90000"/>
              </a:lnSpc>
              <a:spcBef>
                <a:spcPts val="1000"/>
              </a:spcBef>
            </a:pPr>
            <a:r>
              <a:rPr lang="nl-NL" dirty="0">
                <a:cs typeface="Calibri"/>
              </a:rPr>
              <a:t>Volgende dia: 4 acties voor verbetering benoemen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72</a:t>
            </a:fld>
            <a:endParaRPr lang="nl-NL"/>
          </a:p>
        </p:txBody>
      </p:sp>
    </p:spTree>
    <p:extLst>
      <p:ext uri="{BB962C8B-B14F-4D97-AF65-F5344CB8AC3E}">
        <p14:creationId xmlns:p14="http://schemas.microsoft.com/office/powerpoint/2010/main" val="1281452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4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(20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groepsgesprek</a:t>
            </a:r>
          </a:p>
          <a:p>
            <a:pPr marL="1348740" indent="-1348740">
              <a:lnSpc>
                <a:spcPts val="1300"/>
              </a:lnSpc>
            </a:pPr>
            <a:r>
              <a:rPr lang="nl-NL" sz="1000" kern="1200" dirty="0">
                <a:solidFill>
                  <a:schemeClr val="tx1"/>
                </a:solidFill>
                <a:effectLst/>
                <a:latin typeface="+mn-lt"/>
                <a:ea typeface="+mn-ea"/>
                <a:cs typeface="+mn-cs"/>
              </a:rPr>
              <a:t>Inhoud: </a:t>
            </a: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Benoemen van acties voor verbetering om wensen voor de toekomst te realiseren. En benoemen welke hulpmiddelen daarbij</a:t>
            </a:r>
          </a:p>
          <a:p>
            <a:pPr marL="1348740" indent="-1348740">
              <a:lnSpc>
                <a:spcPts val="1300"/>
              </a:lnSpc>
            </a:pP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kunnen helpen. </a:t>
            </a:r>
            <a:endParaRPr lang="nl-NL" sz="12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Volgende dia: 5 acties voor verbetering verzamelen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73</a:t>
            </a:fld>
            <a:endParaRPr lang="nl-NL"/>
          </a:p>
        </p:txBody>
      </p:sp>
    </p:spTree>
    <p:extLst>
      <p:ext uri="{BB962C8B-B14F-4D97-AF65-F5344CB8AC3E}">
        <p14:creationId xmlns:p14="http://schemas.microsoft.com/office/powerpoint/2010/main" val="29240114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5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(10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groepsgesprek</a:t>
            </a:r>
          </a:p>
          <a:p>
            <a:pPr marL="0" marR="0" lvl="0" indent="0" algn="l" defTabSz="914400" rtl="0" eaLnBrk="1" fontAlgn="auto" latinLnBrk="0" hangingPunct="1">
              <a:lnSpc>
                <a:spcPct val="90000"/>
              </a:lnSpc>
              <a:spcBef>
                <a:spcPts val="1000"/>
              </a:spcBef>
              <a:spcAft>
                <a:spcPts val="0"/>
              </a:spcAft>
              <a:buClrTx/>
              <a:buSzTx/>
              <a:buFontTx/>
              <a:buNone/>
              <a:tabLst/>
              <a:defRPr/>
            </a:pPr>
            <a:r>
              <a:rPr lang="nl-NL" sz="1000" kern="1200" dirty="0">
                <a:solidFill>
                  <a:schemeClr val="tx1"/>
                </a:solidFill>
                <a:effectLst/>
                <a:latin typeface="+mn-lt"/>
                <a:ea typeface="+mn-ea"/>
                <a:cs typeface="+mn-cs"/>
              </a:rPr>
              <a:t>Inhoud: </a:t>
            </a: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Nabespreking en verhelderingsvragen stellen zodat alle verzamelde acties voor alle deelnemers duidelijk zijn om in het volgende blok te kunnen prioriteren. </a:t>
            </a:r>
            <a:endParaRPr lang="nl-NL" sz="12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pPr>
              <a:lnSpc>
                <a:spcPct val="90000"/>
              </a:lnSpc>
              <a:spcBef>
                <a:spcPts val="1000"/>
              </a:spcBef>
            </a:pPr>
            <a:r>
              <a:rPr lang="nl-NL" dirty="0">
                <a:cs typeface="Calibri"/>
              </a:rPr>
              <a:t>Volgende dia: 6 prioriteren</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74</a:t>
            </a:fld>
            <a:endParaRPr lang="nl-NL"/>
          </a:p>
        </p:txBody>
      </p:sp>
    </p:spTree>
    <p:extLst>
      <p:ext uri="{BB962C8B-B14F-4D97-AF65-F5344CB8AC3E}">
        <p14:creationId xmlns:p14="http://schemas.microsoft.com/office/powerpoint/2010/main" val="2601056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6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(30 min)</a:t>
            </a:r>
            <a:endParaRPr lang="nl-NL"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Werkvorm: prioriteren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rgbClr val="053C5C"/>
                </a:solidFill>
                <a:effectLst/>
                <a:latin typeface="Century Gothic" panose="020B0502020202020204" pitchFamily="34" charset="0"/>
                <a:ea typeface="+mn-ea"/>
                <a:cs typeface="Times New Roman" panose="02020603050405020304" pitchFamily="18" charset="0"/>
              </a:rPr>
              <a:t>Inhoud: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Na de terugkoppeling kunnen er concrete acties worden afgesproken. Waar wil de groep morgen mee aan de slag? De voorzitter haalt de acties op uit de groep door personen het woord te geven. Nadat alle acties opgehaald zijn worden er met de groep prioriteiten gesteld.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Volgende dia: afronding</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75</a:t>
            </a:fld>
            <a:endParaRPr lang="nl-NL"/>
          </a:p>
        </p:txBody>
      </p:sp>
    </p:spTree>
    <p:extLst>
      <p:ext uri="{BB962C8B-B14F-4D97-AF65-F5344CB8AC3E}">
        <p14:creationId xmlns:p14="http://schemas.microsoft.com/office/powerpoint/2010/main" val="31121876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Blok 7 </a:t>
            </a:r>
            <a:r>
              <a:rPr lang="nl-NL" sz="1200" b="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(10 min)</a:t>
            </a:r>
            <a:endParaRPr lang="nl-NL" sz="1200" u="sng" kern="1200" dirty="0">
              <a:solidFill>
                <a:schemeClr val="tx1"/>
              </a:solidFill>
              <a:effectLst/>
              <a:latin typeface="Arial" charset="0"/>
              <a:ea typeface="+mn-ea"/>
              <a:cs typeface="+mn-cs"/>
            </a:endParaRPr>
          </a:p>
          <a:p>
            <a:r>
              <a:rPr lang="nl-NL" sz="1200" u="sng" kern="1200" dirty="0">
                <a:solidFill>
                  <a:schemeClr val="tx1"/>
                </a:solidFill>
                <a:effectLst/>
                <a:latin typeface="Arial" charset="0"/>
                <a:ea typeface="+mn-ea"/>
                <a:cs typeface="+mn-cs"/>
              </a:rPr>
              <a:t>Werkvorm:</a:t>
            </a:r>
            <a:r>
              <a:rPr lang="nl-NL" sz="1200" kern="1200" dirty="0">
                <a:solidFill>
                  <a:schemeClr val="tx1"/>
                </a:solidFill>
                <a:effectLst/>
                <a:latin typeface="Arial" charset="0"/>
                <a:ea typeface="+mn-ea"/>
                <a:cs typeface="+mn-cs"/>
              </a:rPr>
              <a:t> samenvatten, nazit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Arial" charset="0"/>
                <a:ea typeface="+mn-ea"/>
                <a:cs typeface="+mn-cs"/>
              </a:rPr>
              <a:t>Inhoud:</a:t>
            </a:r>
            <a:r>
              <a:rPr lang="nl-NL" sz="1200" kern="1200" dirty="0">
                <a:solidFill>
                  <a:schemeClr val="tx1"/>
                </a:solidFill>
                <a:effectLst/>
                <a:latin typeface="Arial" charset="0"/>
                <a:ea typeface="+mn-ea"/>
                <a:cs typeface="+mn-cs"/>
              </a:rPr>
              <a:t> </a:t>
            </a:r>
            <a:r>
              <a:rPr lang="nl-NL" sz="1200" kern="1200" dirty="0">
                <a:solidFill>
                  <a:srgbClr val="053C5C"/>
                </a:solidFill>
                <a:effectLst/>
                <a:latin typeface="Century Gothic" panose="020B0502020202020204" pitchFamily="34" charset="0"/>
                <a:ea typeface="+mn-ea"/>
                <a:cs typeface="+mn-cs"/>
              </a:rPr>
              <a:t>d</a:t>
            </a:r>
            <a:r>
              <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rPr>
              <a:t>e voorzitter geeft een korte samenvatting van de bijeenkomst en de gemaakte afspraken. De voorzitter vraagt aan de deelnemers hoe ze de bijeenkomst ervaren hebben. </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De voorzitter heeft tot een half uur na de bijeenkomst tijd voor een nazit</a:t>
            </a:r>
            <a:r>
              <a:rPr lang="nl-NL" sz="1200" b="1"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t>
            </a:r>
            <a:r>
              <a:rPr lang="nl-NL" sz="12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Dit geeft deelnemers de gelegenheid om vragen te stellen die zijn blijven liggen.</a:t>
            </a:r>
            <a:endParaRPr lang="nl-NL" sz="1200" dirty="0">
              <a:solidFill>
                <a:srgbClr val="053C5C"/>
              </a:solidFill>
              <a:effectLst/>
              <a:latin typeface="Arial" panose="020B0604020202020204" pitchFamily="34" charset="0"/>
              <a:ea typeface="Times New Roman" panose="02020603050405020304" pitchFamily="18" charset="0"/>
              <a:cs typeface="Maiandra GD" panose="020E0502030308020204" pitchFamily="34" charset="0"/>
            </a:endParaRPr>
          </a:p>
          <a:p>
            <a:r>
              <a:rPr lang="nl-NL" sz="1200" kern="1200" dirty="0">
                <a:solidFill>
                  <a:schemeClr val="tx1"/>
                </a:solidFill>
                <a:effectLst/>
                <a:latin typeface="Arial" charset="0"/>
                <a:ea typeface="+mn-ea"/>
                <a:cs typeface="+mn-cs"/>
              </a:rPr>
              <a:t>Volgende dia: bronvermelding</a:t>
            </a:r>
            <a:endParaRPr lang="nl-NL" sz="1200" dirty="0">
              <a:solidFill>
                <a:srgbClr val="053C5C"/>
              </a:solidFill>
              <a:effectLst/>
              <a:latin typeface="Century Gothic" panose="020B0502020202020204" pitchFamily="34" charset="0"/>
              <a:ea typeface="Times New Roman" panose="02020603050405020304" pitchFamily="18" charset="0"/>
              <a:cs typeface="Maiandra GD" panose="020E0502030308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76</a:t>
            </a:fld>
            <a:endParaRPr lang="nl-NL"/>
          </a:p>
        </p:txBody>
      </p:sp>
    </p:spTree>
    <p:extLst>
      <p:ext uri="{BB962C8B-B14F-4D97-AF65-F5344CB8AC3E}">
        <p14:creationId xmlns:p14="http://schemas.microsoft.com/office/powerpoint/2010/main" val="11309308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bronnen zijn gebruikt bij de totstandkoming van de handreiking bijeenkomst kwaliteitsverbetering palliatieve zorg.</a:t>
            </a:r>
          </a:p>
          <a:p>
            <a:endParaRPr lang="nl-NL" sz="1200" dirty="0">
              <a:hlinkClick r:id="rId3"/>
            </a:endParaRP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77</a:t>
            </a:fld>
            <a:endParaRPr lang="nl-NL"/>
          </a:p>
        </p:txBody>
      </p:sp>
    </p:spTree>
    <p:extLst>
      <p:ext uri="{BB962C8B-B14F-4D97-AF65-F5344CB8AC3E}">
        <p14:creationId xmlns:p14="http://schemas.microsoft.com/office/powerpoint/2010/main" val="39059404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bronnen zijn gebruikt bij de totstandkoming van de handreiking bijeenkomst kwaliteitsverbetering palliatieve zorg.</a:t>
            </a:r>
          </a:p>
          <a:p>
            <a:r>
              <a:rPr lang="nl-NL" dirty="0"/>
              <a:t>Laatste dia.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78</a:t>
            </a:fld>
            <a:endParaRPr lang="nl-NL"/>
          </a:p>
        </p:txBody>
      </p:sp>
    </p:spTree>
    <p:extLst>
      <p:ext uri="{BB962C8B-B14F-4D97-AF65-F5344CB8AC3E}">
        <p14:creationId xmlns:p14="http://schemas.microsoft.com/office/powerpoint/2010/main" val="23958564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Laatste dia.</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79</a:t>
            </a:fld>
            <a:endParaRPr lang="nl-NL"/>
          </a:p>
        </p:txBody>
      </p:sp>
    </p:spTree>
    <p:extLst>
      <p:ext uri="{BB962C8B-B14F-4D97-AF65-F5344CB8AC3E}">
        <p14:creationId xmlns:p14="http://schemas.microsoft.com/office/powerpoint/2010/main" val="2667397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de voorzitter stelt de vragen en gaat hierover in gesprek met de deelnemers</a:t>
            </a:r>
          </a:p>
          <a:p>
            <a:r>
              <a:rPr lang="nl-NL" dirty="0"/>
              <a:t>Inhoud: voorbeeld van markeren: een patiënt wordt opgenomen in een verpleeghuis of een oncoloog heeft aan een patiënt vertelt dat er geen mogelijkheden meer zijn om de ziekte te behandelen. Voordelen van markeren: er wordt vroegtijdig palliatieve zorg ingezet, dit kan de kwaliteit van leven verbeteren.  Drie momenten van markeren: markeren van de palliatieve fase, </a:t>
            </a:r>
            <a:r>
              <a:rPr lang="nl-NL" sz="1800" dirty="0">
                <a:effectLst/>
                <a:latin typeface="Arial" panose="020B0604020202020204" pitchFamily="34" charset="0"/>
                <a:ea typeface="Calibri" panose="020F0502020204030204" pitchFamily="34" charset="0"/>
              </a:rPr>
              <a:t>van ziektegericht naar meer symptoomgerichte behandeling en het markeren van de stervensfase.</a:t>
            </a:r>
            <a:endParaRPr lang="nl-NL" dirty="0"/>
          </a:p>
          <a:p>
            <a:r>
              <a:rPr lang="nl-NL" dirty="0"/>
              <a:t>Volgende dia: </a:t>
            </a:r>
            <a:r>
              <a:rPr lang="nl-NL" sz="1200" kern="1200" dirty="0">
                <a:solidFill>
                  <a:schemeClr val="tx1"/>
                </a:solidFill>
                <a:effectLst/>
                <a:latin typeface="+mn-lt"/>
                <a:ea typeface="+mn-ea"/>
                <a:cs typeface="+mn-cs"/>
              </a:rPr>
              <a:t>animatie ‘Markering van de palliatieve fase’ </a:t>
            </a:r>
            <a:endParaRPr lang="nl-NL" dirty="0"/>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8</a:t>
            </a:fld>
            <a:endParaRPr lang="nl-NL"/>
          </a:p>
        </p:txBody>
      </p:sp>
    </p:spTree>
    <p:extLst>
      <p:ext uri="{BB962C8B-B14F-4D97-AF65-F5344CB8AC3E}">
        <p14:creationId xmlns:p14="http://schemas.microsoft.com/office/powerpoint/2010/main" val="131400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sng" dirty="0"/>
              <a:t>Werkvorm: </a:t>
            </a:r>
            <a:r>
              <a:rPr lang="nl-NL" u="none" dirty="0"/>
              <a:t>video kijken en in gesprek</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u="sng" dirty="0"/>
              <a:t>Inhoud: </a:t>
            </a:r>
            <a:r>
              <a:rPr lang="nl-NL" sz="1800" dirty="0">
                <a:effectLst/>
                <a:latin typeface="Century Gothic" panose="020B0502020202020204" pitchFamily="34" charset="0"/>
                <a:ea typeface="Times New Roman" panose="02020603050405020304" pitchFamily="18" charset="0"/>
                <a:cs typeface="Arial" panose="020B0604020202020204" pitchFamily="34" charset="0"/>
              </a:rPr>
              <a:t>In een animatie van bijna twee minuten wordt uitleg gegeven over de markering van de palliatieve fase. </a:t>
            </a:r>
            <a:endParaRPr lang="nl-NL" sz="1800" dirty="0">
              <a:effectLst/>
              <a:latin typeface="Arial" panose="020B0604020202020204" pitchFamily="34" charset="0"/>
              <a:ea typeface="Times New Roman" panose="02020603050405020304" pitchFamily="18" charset="0"/>
              <a:cs typeface="Maiandra GD" panose="020E0502030308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Vraag aan de groep een korte reactie op de animatie. Wat valt jou op? Hyperlink naar de animatie: </a:t>
            </a:r>
            <a:r>
              <a:rPr lang="nl-NL" sz="1800" dirty="0" err="1">
                <a:effectLst/>
                <a:latin typeface="Century Gothic" panose="020B0502020202020204" pitchFamily="34" charset="0"/>
                <a:ea typeface="Calibri" panose="020F0502020204030204" pitchFamily="34" charset="0"/>
                <a:cs typeface="Arial" panose="020B0604020202020204" pitchFamily="34" charset="0"/>
              </a:rPr>
              <a:t>https</a:t>
            </a:r>
            <a:r>
              <a:rPr lang="nl-NL" sz="1800" dirty="0">
                <a:effectLst/>
                <a:latin typeface="Century Gothic" panose="020B0502020202020204" pitchFamily="34" charset="0"/>
                <a:ea typeface="Calibri" panose="020F0502020204030204" pitchFamily="34" charset="0"/>
                <a:cs typeface="Arial" panose="020B0604020202020204" pitchFamily="34" charset="0"/>
              </a:rPr>
              <a:t>://</a:t>
            </a:r>
            <a:r>
              <a:rPr lang="nl-NL" sz="1800" dirty="0" err="1">
                <a:effectLst/>
                <a:latin typeface="Century Gothic" panose="020B0502020202020204" pitchFamily="34" charset="0"/>
                <a:ea typeface="Calibri" panose="020F0502020204030204" pitchFamily="34" charset="0"/>
                <a:cs typeface="Arial" panose="020B0604020202020204" pitchFamily="34" charset="0"/>
              </a:rPr>
              <a:t>www.youtube.com</a:t>
            </a:r>
            <a:r>
              <a:rPr lang="nl-NL" sz="1800" dirty="0">
                <a:effectLst/>
                <a:latin typeface="Century Gothic" panose="020B0502020202020204" pitchFamily="34" charset="0"/>
                <a:ea typeface="Calibri" panose="020F0502020204030204" pitchFamily="34" charset="0"/>
                <a:cs typeface="Arial" panose="020B0604020202020204" pitchFamily="34" charset="0"/>
              </a:rPr>
              <a:t>/</a:t>
            </a:r>
            <a:r>
              <a:rPr lang="nl-NL" sz="1800" dirty="0" err="1">
                <a:effectLst/>
                <a:latin typeface="Century Gothic" panose="020B0502020202020204" pitchFamily="34" charset="0"/>
                <a:ea typeface="Calibri" panose="020F0502020204030204" pitchFamily="34" charset="0"/>
                <a:cs typeface="Arial" panose="020B0604020202020204" pitchFamily="34" charset="0"/>
              </a:rPr>
              <a:t>watch?v</a:t>
            </a:r>
            <a:r>
              <a:rPr lang="nl-NL" sz="1800" dirty="0">
                <a:effectLst/>
                <a:latin typeface="Century Gothic" panose="020B0502020202020204" pitchFamily="34" charset="0"/>
                <a:ea typeface="Calibri" panose="020F0502020204030204" pitchFamily="34" charset="0"/>
                <a:cs typeface="Arial" panose="020B0604020202020204" pitchFamily="34" charset="0"/>
              </a:rPr>
              <a:t>=FYu9iz_dCeY</a:t>
            </a:r>
            <a:endParaRPr lang="nl-NL" dirty="0"/>
          </a:p>
          <a:p>
            <a:r>
              <a:rPr lang="nl-NL" dirty="0"/>
              <a:t>Volgende dia: overzicht hulpmiddelen markering</a:t>
            </a:r>
          </a:p>
          <a:p>
            <a:endParaRPr lang="nl-NL" dirty="0"/>
          </a:p>
        </p:txBody>
      </p:sp>
      <p:sp>
        <p:nvSpPr>
          <p:cNvPr id="4" name="Tijdelijke aanduiding voor dianummer 3"/>
          <p:cNvSpPr>
            <a:spLocks noGrp="1"/>
          </p:cNvSpPr>
          <p:nvPr>
            <p:ph type="sldNum" sz="quarter" idx="5"/>
          </p:nvPr>
        </p:nvSpPr>
        <p:spPr/>
        <p:txBody>
          <a:bodyPr/>
          <a:lstStyle/>
          <a:p>
            <a:fld id="{80E4E3A9-84EA-DE4F-BEC3-A0A325D8B6AE}" type="slidenum">
              <a:rPr lang="nl-NL" smtClean="0"/>
              <a:t>9</a:t>
            </a:fld>
            <a:endParaRPr lang="nl-NL"/>
          </a:p>
        </p:txBody>
      </p:sp>
    </p:spTree>
    <p:extLst>
      <p:ext uri="{BB962C8B-B14F-4D97-AF65-F5344CB8AC3E}">
        <p14:creationId xmlns:p14="http://schemas.microsoft.com/office/powerpoint/2010/main" val="2599228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 Slide">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CC03BF71-6116-4958-8177-13A00F2B726E}"/>
              </a:ext>
            </a:extLst>
          </p:cNvPr>
          <p:cNvGrpSpPr/>
          <p:nvPr userDrawn="1"/>
        </p:nvGrpSpPr>
        <p:grpSpPr>
          <a:xfrm>
            <a:off x="0" y="-37579"/>
            <a:ext cx="20104100" cy="11308556"/>
            <a:chOff x="0" y="0"/>
            <a:chExt cx="20104100" cy="11308556"/>
          </a:xfrm>
        </p:grpSpPr>
        <p:pic>
          <p:nvPicPr>
            <p:cNvPr id="8" name="object 3">
              <a:extLst>
                <a:ext uri="{FF2B5EF4-FFF2-40B4-BE49-F238E27FC236}">
                  <a16:creationId xmlns:a16="http://schemas.microsoft.com/office/drawing/2014/main" id="{D58BB63A-07E5-4E85-96C9-3441945BD45E}"/>
                </a:ext>
              </a:extLst>
            </p:cNvPr>
            <p:cNvPicPr/>
            <p:nvPr/>
          </p:nvPicPr>
          <p:blipFill>
            <a:blip r:embed="rId2" cstate="print"/>
            <a:stretch>
              <a:fillRect/>
            </a:stretch>
          </p:blipFill>
          <p:spPr>
            <a:xfrm>
              <a:off x="0" y="0"/>
              <a:ext cx="20104100" cy="11308556"/>
            </a:xfrm>
            <a:prstGeom prst="rect">
              <a:avLst/>
            </a:prstGeom>
          </p:spPr>
        </p:pic>
        <p:pic>
          <p:nvPicPr>
            <p:cNvPr id="9" name="object 4">
              <a:extLst>
                <a:ext uri="{FF2B5EF4-FFF2-40B4-BE49-F238E27FC236}">
                  <a16:creationId xmlns:a16="http://schemas.microsoft.com/office/drawing/2014/main" id="{CA8E3992-DD73-4E03-BB42-5596B0B8574F}"/>
                </a:ext>
              </a:extLst>
            </p:cNvPr>
            <p:cNvPicPr/>
            <p:nvPr/>
          </p:nvPicPr>
          <p:blipFill>
            <a:blip r:embed="rId3" cstate="print"/>
            <a:stretch>
              <a:fillRect/>
            </a:stretch>
          </p:blipFill>
          <p:spPr>
            <a:xfrm>
              <a:off x="1314326" y="6542481"/>
              <a:ext cx="18022204" cy="131116"/>
            </a:xfrm>
            <a:prstGeom prst="rect">
              <a:avLst/>
            </a:prstGeom>
          </p:spPr>
        </p:pic>
      </p:grpSp>
      <p:pic>
        <p:nvPicPr>
          <p:cNvPr id="11" name="object 6">
            <a:extLst>
              <a:ext uri="{FF2B5EF4-FFF2-40B4-BE49-F238E27FC236}">
                <a16:creationId xmlns:a16="http://schemas.microsoft.com/office/drawing/2014/main" id="{FA0733BA-B9BE-44C9-946D-6560986A42A0}"/>
              </a:ext>
            </a:extLst>
          </p:cNvPr>
          <p:cNvPicPr/>
          <p:nvPr userDrawn="1"/>
        </p:nvPicPr>
        <p:blipFill>
          <a:blip r:embed="rId4" cstate="print"/>
          <a:stretch>
            <a:fillRect/>
          </a:stretch>
        </p:blipFill>
        <p:spPr>
          <a:xfrm>
            <a:off x="14655142" y="7808090"/>
            <a:ext cx="3081596" cy="1664442"/>
          </a:xfrm>
          <a:prstGeom prst="rect">
            <a:avLst/>
          </a:prstGeom>
        </p:spPr>
      </p:pic>
      <p:sp>
        <p:nvSpPr>
          <p:cNvPr id="14" name="Text Placeholder 2">
            <a:extLst>
              <a:ext uri="{FF2B5EF4-FFF2-40B4-BE49-F238E27FC236}">
                <a16:creationId xmlns:a16="http://schemas.microsoft.com/office/drawing/2014/main" id="{4EC1B01C-7A02-49CE-B6D5-95A3D6218C5D}"/>
              </a:ext>
            </a:extLst>
          </p:cNvPr>
          <p:cNvSpPr>
            <a:spLocks noGrp="1"/>
          </p:cNvSpPr>
          <p:nvPr>
            <p:ph type="body" sz="quarter" idx="10" hasCustomPrompt="1"/>
          </p:nvPr>
        </p:nvSpPr>
        <p:spPr>
          <a:xfrm>
            <a:off x="603250" y="1993897"/>
            <a:ext cx="18568960" cy="1849737"/>
          </a:xfrm>
          <a:prstGeom prst="rect">
            <a:avLst/>
          </a:prstGeom>
        </p:spPr>
        <p:txBody>
          <a:bodyPr anchor="b"/>
          <a:lstStyle>
            <a:lvl1pPr algn="ctr">
              <a:defRPr sz="6600" b="1">
                <a:solidFill>
                  <a:schemeClr val="accent1">
                    <a:lumMod val="75000"/>
                  </a:schemeClr>
                </a:solidFill>
              </a:defRPr>
            </a:lvl1pPr>
          </a:lstStyle>
          <a:p>
            <a:pPr lvl="0"/>
            <a:r>
              <a:rPr lang="en-US" dirty="0"/>
              <a:t>Titel </a:t>
            </a:r>
            <a:r>
              <a:rPr lang="en-US" dirty="0" err="1"/>
              <a:t>Presentatie</a:t>
            </a:r>
            <a:endParaRPr lang="en-US" dirty="0"/>
          </a:p>
        </p:txBody>
      </p:sp>
      <p:sp>
        <p:nvSpPr>
          <p:cNvPr id="15" name="Text Placeholder 2">
            <a:extLst>
              <a:ext uri="{FF2B5EF4-FFF2-40B4-BE49-F238E27FC236}">
                <a16:creationId xmlns:a16="http://schemas.microsoft.com/office/drawing/2014/main" id="{E6430A70-424B-4B84-A7B3-51448693D761}"/>
              </a:ext>
            </a:extLst>
          </p:cNvPr>
          <p:cNvSpPr>
            <a:spLocks noGrp="1"/>
          </p:cNvSpPr>
          <p:nvPr>
            <p:ph type="body" sz="quarter" idx="12" hasCustomPrompt="1"/>
          </p:nvPr>
        </p:nvSpPr>
        <p:spPr>
          <a:xfrm>
            <a:off x="584899" y="3877453"/>
            <a:ext cx="18568960" cy="1849737"/>
          </a:xfrm>
          <a:prstGeom prst="rect">
            <a:avLst/>
          </a:prstGeom>
        </p:spPr>
        <p:txBody>
          <a:bodyPr anchor="t"/>
          <a:lstStyle>
            <a:lvl1pPr algn="ctr">
              <a:defRPr sz="5500" b="0">
                <a:solidFill>
                  <a:schemeClr val="accent1">
                    <a:lumMod val="75000"/>
                  </a:schemeClr>
                </a:solidFill>
              </a:defRPr>
            </a:lvl1pPr>
          </a:lstStyle>
          <a:p>
            <a:pPr lvl="0"/>
            <a:r>
              <a:rPr lang="en-US" dirty="0"/>
              <a:t>Datum</a:t>
            </a:r>
          </a:p>
        </p:txBody>
      </p:sp>
      <p:sp>
        <p:nvSpPr>
          <p:cNvPr id="3" name="Picture Placeholder 2">
            <a:extLst>
              <a:ext uri="{FF2B5EF4-FFF2-40B4-BE49-F238E27FC236}">
                <a16:creationId xmlns:a16="http://schemas.microsoft.com/office/drawing/2014/main" id="{91ACBA7A-9FB3-4F32-B5D0-68F99499CA60}"/>
              </a:ext>
            </a:extLst>
          </p:cNvPr>
          <p:cNvSpPr>
            <a:spLocks noGrp="1"/>
          </p:cNvSpPr>
          <p:nvPr>
            <p:ph type="pic" sz="quarter" idx="13"/>
          </p:nvPr>
        </p:nvSpPr>
        <p:spPr>
          <a:xfrm>
            <a:off x="10597954" y="7488888"/>
            <a:ext cx="3487873" cy="2217738"/>
          </a:xfrm>
          <a:prstGeom prst="rect">
            <a:avLst/>
          </a:prstGeom>
        </p:spPr>
        <p:txBody>
          <a:bodyPr/>
          <a:lstStyle/>
          <a:p>
            <a:endParaRPr lang="en-NL"/>
          </a:p>
        </p:txBody>
      </p:sp>
      <p:sp>
        <p:nvSpPr>
          <p:cNvPr id="10" name="Picture Placeholder 2">
            <a:extLst>
              <a:ext uri="{FF2B5EF4-FFF2-40B4-BE49-F238E27FC236}">
                <a16:creationId xmlns:a16="http://schemas.microsoft.com/office/drawing/2014/main" id="{BB938658-3602-46F3-8223-AC687FAFEFBD}"/>
              </a:ext>
            </a:extLst>
          </p:cNvPr>
          <p:cNvSpPr>
            <a:spLocks noGrp="1"/>
          </p:cNvSpPr>
          <p:nvPr>
            <p:ph type="pic" sz="quarter" idx="14"/>
          </p:nvPr>
        </p:nvSpPr>
        <p:spPr>
          <a:xfrm>
            <a:off x="6669391" y="7488888"/>
            <a:ext cx="3487873" cy="2217738"/>
          </a:xfrm>
          <a:prstGeom prst="rect">
            <a:avLst/>
          </a:prstGeom>
        </p:spPr>
        <p:txBody>
          <a:bodyPr/>
          <a:lstStyle/>
          <a:p>
            <a:endParaRPr lang="en-NL"/>
          </a:p>
        </p:txBody>
      </p:sp>
      <p:sp>
        <p:nvSpPr>
          <p:cNvPr id="12" name="Picture Placeholder 2">
            <a:extLst>
              <a:ext uri="{FF2B5EF4-FFF2-40B4-BE49-F238E27FC236}">
                <a16:creationId xmlns:a16="http://schemas.microsoft.com/office/drawing/2014/main" id="{749CDD93-A6CE-4476-B048-CC2F537D9774}"/>
              </a:ext>
            </a:extLst>
          </p:cNvPr>
          <p:cNvSpPr>
            <a:spLocks noGrp="1"/>
          </p:cNvSpPr>
          <p:nvPr>
            <p:ph type="pic" sz="quarter" idx="15"/>
          </p:nvPr>
        </p:nvSpPr>
        <p:spPr>
          <a:xfrm>
            <a:off x="2740829" y="7488888"/>
            <a:ext cx="3487873" cy="2217738"/>
          </a:xfrm>
          <a:prstGeom prst="rect">
            <a:avLst/>
          </a:prstGeom>
        </p:spPr>
        <p:txBody>
          <a:bodyPr/>
          <a:lstStyle/>
          <a:p>
            <a:endParaRPr lang="en-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ussen Slide">
    <p:bg>
      <p:bgPr>
        <a:solidFill>
          <a:schemeClr val="bg1"/>
        </a:solidFill>
        <a:effectLst/>
      </p:bgPr>
    </p:bg>
    <p:spTree>
      <p:nvGrpSpPr>
        <p:cNvPr id="1" name=""/>
        <p:cNvGrpSpPr/>
        <p:nvPr/>
      </p:nvGrpSpPr>
      <p:grpSpPr>
        <a:xfrm>
          <a:off x="0" y="0"/>
          <a:ext cx="0" cy="0"/>
          <a:chOff x="0" y="0"/>
          <a:chExt cx="0" cy="0"/>
        </a:xfrm>
      </p:grpSpPr>
      <p:pic>
        <p:nvPicPr>
          <p:cNvPr id="19" name="bg object 19"/>
          <p:cNvPicPr/>
          <p:nvPr userDrawn="1"/>
        </p:nvPicPr>
        <p:blipFill>
          <a:blip r:embed="rId2" cstate="print"/>
          <a:stretch>
            <a:fillRect/>
          </a:stretch>
        </p:blipFill>
        <p:spPr>
          <a:xfrm>
            <a:off x="0" y="795"/>
            <a:ext cx="20104099" cy="11308555"/>
          </a:xfrm>
          <a:prstGeom prst="rect">
            <a:avLst/>
          </a:prstGeom>
        </p:spPr>
      </p:pic>
      <p:pic>
        <p:nvPicPr>
          <p:cNvPr id="20" name="bg object 20"/>
          <p:cNvPicPr/>
          <p:nvPr userDrawn="1"/>
        </p:nvPicPr>
        <p:blipFill>
          <a:blip r:embed="rId3" cstate="print"/>
          <a:stretch>
            <a:fillRect/>
          </a:stretch>
        </p:blipFill>
        <p:spPr>
          <a:xfrm>
            <a:off x="13163725" y="8389001"/>
            <a:ext cx="6172816" cy="140780"/>
          </a:xfrm>
          <a:prstGeom prst="rect">
            <a:avLst/>
          </a:prstGeom>
        </p:spPr>
      </p:pic>
      <p:pic>
        <p:nvPicPr>
          <p:cNvPr id="30" name="object 5">
            <a:extLst>
              <a:ext uri="{FF2B5EF4-FFF2-40B4-BE49-F238E27FC236}">
                <a16:creationId xmlns:a16="http://schemas.microsoft.com/office/drawing/2014/main" id="{428C4FE7-C272-4661-B9BD-9AC128301FD3}"/>
              </a:ext>
            </a:extLst>
          </p:cNvPr>
          <p:cNvPicPr/>
          <p:nvPr userDrawn="1"/>
        </p:nvPicPr>
        <p:blipFill>
          <a:blip r:embed="rId4" cstate="print"/>
          <a:stretch>
            <a:fillRect/>
          </a:stretch>
        </p:blipFill>
        <p:spPr>
          <a:xfrm>
            <a:off x="15876137" y="8920218"/>
            <a:ext cx="2483390" cy="1341337"/>
          </a:xfrm>
          <a:prstGeom prst="rect">
            <a:avLst/>
          </a:prstGeom>
        </p:spPr>
      </p:pic>
      <p:sp>
        <p:nvSpPr>
          <p:cNvPr id="9" name="Text Placeholder 8">
            <a:extLst>
              <a:ext uri="{FF2B5EF4-FFF2-40B4-BE49-F238E27FC236}">
                <a16:creationId xmlns:a16="http://schemas.microsoft.com/office/drawing/2014/main" id="{3027653F-C6D7-4544-AFB5-3EC42A792B94}"/>
              </a:ext>
            </a:extLst>
          </p:cNvPr>
          <p:cNvSpPr>
            <a:spLocks noGrp="1"/>
          </p:cNvSpPr>
          <p:nvPr>
            <p:ph type="body" sz="quarter" idx="11" hasCustomPrompt="1"/>
          </p:nvPr>
        </p:nvSpPr>
        <p:spPr>
          <a:xfrm>
            <a:off x="4184650" y="9804557"/>
            <a:ext cx="4419600" cy="327025"/>
          </a:xfrm>
          <a:prstGeom prst="rect">
            <a:avLst/>
          </a:prstGeom>
        </p:spPr>
        <p:txBody>
          <a:bodyPr/>
          <a:lstStyle>
            <a:lvl1pPr>
              <a:defRPr sz="1500">
                <a:solidFill>
                  <a:schemeClr val="accent1">
                    <a:lumMod val="75000"/>
                  </a:schemeClr>
                </a:solidFill>
              </a:defRPr>
            </a:lvl1pPr>
          </a:lstStyle>
          <a:p>
            <a:pPr marL="12700">
              <a:lnSpc>
                <a:spcPct val="100000"/>
              </a:lnSpc>
              <a:spcBef>
                <a:spcPts val="125"/>
              </a:spcBef>
            </a:pPr>
            <a:r>
              <a:rPr lang="nl-NL" sz="1800" spc="15" dirty="0">
                <a:solidFill>
                  <a:schemeClr val="accent1">
                    <a:lumMod val="75000"/>
                  </a:schemeClr>
                </a:solidFill>
                <a:latin typeface="Century Gothic Pro"/>
                <a:cs typeface="Century Gothic Pro"/>
              </a:rPr>
              <a:t>Titel Presentatie / Datum</a:t>
            </a:r>
            <a:endParaRPr lang="nl-NL" sz="1800" dirty="0">
              <a:solidFill>
                <a:schemeClr val="accent1">
                  <a:lumMod val="75000"/>
                </a:schemeClr>
              </a:solidFill>
              <a:latin typeface="Century Gothic Pro"/>
              <a:cs typeface="Century Gothic Pro"/>
            </a:endParaRPr>
          </a:p>
        </p:txBody>
      </p:sp>
      <p:sp>
        <p:nvSpPr>
          <p:cNvPr id="22" name="Text Placeholder 8">
            <a:extLst>
              <a:ext uri="{FF2B5EF4-FFF2-40B4-BE49-F238E27FC236}">
                <a16:creationId xmlns:a16="http://schemas.microsoft.com/office/drawing/2014/main" id="{A7FECB99-6B6E-4919-83B4-8098BD511AD2}"/>
              </a:ext>
            </a:extLst>
          </p:cNvPr>
          <p:cNvSpPr>
            <a:spLocks noGrp="1"/>
          </p:cNvSpPr>
          <p:nvPr>
            <p:ph type="body" sz="quarter" idx="12" hasCustomPrompt="1"/>
          </p:nvPr>
        </p:nvSpPr>
        <p:spPr>
          <a:xfrm>
            <a:off x="1547460" y="9804557"/>
            <a:ext cx="1951390" cy="342301"/>
          </a:xfrm>
          <a:prstGeom prst="rect">
            <a:avLst/>
          </a:prstGeom>
        </p:spPr>
        <p:txBody>
          <a:bodyPr/>
          <a:lstStyle>
            <a:lvl1pPr>
              <a:defRPr sz="1500">
                <a:solidFill>
                  <a:schemeClr val="accent1">
                    <a:lumMod val="75000"/>
                  </a:schemeClr>
                </a:solidFill>
              </a:defRPr>
            </a:lvl1pPr>
          </a:lstStyle>
          <a:p>
            <a:pPr marL="12700">
              <a:lnSpc>
                <a:spcPct val="100000"/>
              </a:lnSpc>
              <a:spcBef>
                <a:spcPts val="125"/>
              </a:spcBef>
            </a:pPr>
            <a:r>
              <a:rPr lang="nl-NL" sz="1800" spc="15" dirty="0">
                <a:solidFill>
                  <a:schemeClr val="accent1">
                    <a:lumMod val="75000"/>
                  </a:schemeClr>
                </a:solidFill>
                <a:latin typeface="Century Gothic Pro"/>
                <a:cs typeface="Century Gothic Pro"/>
              </a:rPr>
              <a:t>NPPPZ II</a:t>
            </a:r>
            <a:endParaRPr lang="nl-NL" sz="1800" dirty="0">
              <a:solidFill>
                <a:schemeClr val="accent1">
                  <a:lumMod val="75000"/>
                </a:schemeClr>
              </a:solidFill>
              <a:latin typeface="Century Gothic Pro"/>
              <a:cs typeface="Century Gothic Pro"/>
            </a:endParaRPr>
          </a:p>
        </p:txBody>
      </p:sp>
      <p:sp>
        <p:nvSpPr>
          <p:cNvPr id="17" name="Text Placeholder 16">
            <a:extLst>
              <a:ext uri="{FF2B5EF4-FFF2-40B4-BE49-F238E27FC236}">
                <a16:creationId xmlns:a16="http://schemas.microsoft.com/office/drawing/2014/main" id="{8616970F-C315-4967-BFBF-452A121F7444}"/>
              </a:ext>
            </a:extLst>
          </p:cNvPr>
          <p:cNvSpPr>
            <a:spLocks noGrp="1"/>
          </p:cNvSpPr>
          <p:nvPr>
            <p:ph type="body" sz="quarter" idx="13" hasCustomPrompt="1"/>
          </p:nvPr>
        </p:nvSpPr>
        <p:spPr>
          <a:xfrm>
            <a:off x="1547813" y="2378075"/>
            <a:ext cx="17173575" cy="6542088"/>
          </a:xfrm>
          <a:prstGeom prst="rect">
            <a:avLst/>
          </a:prstGeom>
        </p:spPr>
        <p:txBody>
          <a:bodyPr/>
          <a:lstStyle>
            <a:lvl1pPr>
              <a:defRPr sz="2600">
                <a:solidFill>
                  <a:schemeClr val="accent1">
                    <a:lumMod val="75000"/>
                  </a:schemeClr>
                </a:solidFill>
              </a:defRPr>
            </a:lvl1pPr>
          </a:lstStyle>
          <a:p>
            <a:pPr lvl="0"/>
            <a:r>
              <a:rPr lang="en-US" dirty="0"/>
              <a:t>Broodtekst Slide</a:t>
            </a:r>
            <a:endParaRPr lang="en-NL" dirty="0"/>
          </a:p>
        </p:txBody>
      </p:sp>
      <p:sp>
        <p:nvSpPr>
          <p:cNvPr id="23" name="Text Placeholder 22">
            <a:extLst>
              <a:ext uri="{FF2B5EF4-FFF2-40B4-BE49-F238E27FC236}">
                <a16:creationId xmlns:a16="http://schemas.microsoft.com/office/drawing/2014/main" id="{A4A79365-4BAE-4D00-BD9E-2CB0390141B6}"/>
              </a:ext>
            </a:extLst>
          </p:cNvPr>
          <p:cNvSpPr>
            <a:spLocks noGrp="1"/>
          </p:cNvSpPr>
          <p:nvPr>
            <p:ph type="body" sz="quarter" idx="14" hasCustomPrompt="1"/>
          </p:nvPr>
        </p:nvSpPr>
        <p:spPr>
          <a:xfrm>
            <a:off x="1547813" y="396875"/>
            <a:ext cx="17173575" cy="1828800"/>
          </a:xfrm>
          <a:prstGeom prst="rect">
            <a:avLst/>
          </a:prstGeom>
        </p:spPr>
        <p:txBody>
          <a:bodyPr anchor="b"/>
          <a:lstStyle>
            <a:lvl1pPr>
              <a:defRPr sz="5000" b="1">
                <a:solidFill>
                  <a:schemeClr val="accent1">
                    <a:lumMod val="75000"/>
                  </a:schemeClr>
                </a:solidFill>
              </a:defRPr>
            </a:lvl1pPr>
          </a:lstStyle>
          <a:p>
            <a:pPr lvl="0"/>
            <a:r>
              <a:rPr lang="en-US" dirty="0"/>
              <a:t>Titel Slide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hter Slide">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04EC5EE4-0CD5-45CC-8AB9-9FCA6C17E44E}"/>
              </a:ext>
            </a:extLst>
          </p:cNvPr>
          <p:cNvGrpSpPr/>
          <p:nvPr userDrawn="1"/>
        </p:nvGrpSpPr>
        <p:grpSpPr>
          <a:xfrm>
            <a:off x="0" y="0"/>
            <a:ext cx="20104100" cy="11308715"/>
            <a:chOff x="0" y="0"/>
            <a:chExt cx="20104100" cy="11308715"/>
          </a:xfrm>
        </p:grpSpPr>
        <p:pic>
          <p:nvPicPr>
            <p:cNvPr id="4" name="object 3">
              <a:extLst>
                <a:ext uri="{FF2B5EF4-FFF2-40B4-BE49-F238E27FC236}">
                  <a16:creationId xmlns:a16="http://schemas.microsoft.com/office/drawing/2014/main" id="{0C94DFDB-C581-4F5F-9EE3-6026E65BB7CA}"/>
                </a:ext>
              </a:extLst>
            </p:cNvPr>
            <p:cNvPicPr/>
            <p:nvPr/>
          </p:nvPicPr>
          <p:blipFill>
            <a:blip r:embed="rId2" cstate="print"/>
            <a:stretch>
              <a:fillRect/>
            </a:stretch>
          </p:blipFill>
          <p:spPr>
            <a:xfrm>
              <a:off x="0" y="0"/>
              <a:ext cx="20104100" cy="11308556"/>
            </a:xfrm>
            <a:prstGeom prst="rect">
              <a:avLst/>
            </a:prstGeom>
          </p:spPr>
        </p:pic>
        <p:pic>
          <p:nvPicPr>
            <p:cNvPr id="5" name="object 4">
              <a:extLst>
                <a:ext uri="{FF2B5EF4-FFF2-40B4-BE49-F238E27FC236}">
                  <a16:creationId xmlns:a16="http://schemas.microsoft.com/office/drawing/2014/main" id="{9F69E130-5F17-4BC1-9118-F954924F6148}"/>
                </a:ext>
              </a:extLst>
            </p:cNvPr>
            <p:cNvPicPr/>
            <p:nvPr/>
          </p:nvPicPr>
          <p:blipFill>
            <a:blip r:embed="rId3" cstate="print"/>
            <a:stretch>
              <a:fillRect/>
            </a:stretch>
          </p:blipFill>
          <p:spPr>
            <a:xfrm>
              <a:off x="1314326" y="6546690"/>
              <a:ext cx="18022215" cy="131116"/>
            </a:xfrm>
            <a:prstGeom prst="rect">
              <a:avLst/>
            </a:prstGeom>
          </p:spPr>
        </p:pic>
      </p:grpSp>
      <p:pic>
        <p:nvPicPr>
          <p:cNvPr id="7" name="object 6">
            <a:extLst>
              <a:ext uri="{FF2B5EF4-FFF2-40B4-BE49-F238E27FC236}">
                <a16:creationId xmlns:a16="http://schemas.microsoft.com/office/drawing/2014/main" id="{3FF97F91-2BF3-4306-8CE7-06DB03229026}"/>
              </a:ext>
            </a:extLst>
          </p:cNvPr>
          <p:cNvPicPr/>
          <p:nvPr userDrawn="1"/>
        </p:nvPicPr>
        <p:blipFill>
          <a:blip r:embed="rId4" cstate="print"/>
          <a:stretch>
            <a:fillRect/>
          </a:stretch>
        </p:blipFill>
        <p:spPr>
          <a:xfrm>
            <a:off x="14655142" y="7808090"/>
            <a:ext cx="3081596" cy="1664442"/>
          </a:xfrm>
          <a:prstGeom prst="rect">
            <a:avLst/>
          </a:prstGeom>
        </p:spPr>
      </p:pic>
      <p:sp>
        <p:nvSpPr>
          <p:cNvPr id="12" name="Text Placeholder 2">
            <a:extLst>
              <a:ext uri="{FF2B5EF4-FFF2-40B4-BE49-F238E27FC236}">
                <a16:creationId xmlns:a16="http://schemas.microsoft.com/office/drawing/2014/main" id="{7C0CAF93-C7E9-4C0F-B653-A0F4B8F8EA9C}"/>
              </a:ext>
            </a:extLst>
          </p:cNvPr>
          <p:cNvSpPr>
            <a:spLocks noGrp="1"/>
          </p:cNvSpPr>
          <p:nvPr>
            <p:ph type="body" sz="quarter" idx="10" hasCustomPrompt="1"/>
          </p:nvPr>
        </p:nvSpPr>
        <p:spPr>
          <a:xfrm>
            <a:off x="603250" y="1993897"/>
            <a:ext cx="18568960" cy="1849737"/>
          </a:xfrm>
          <a:prstGeom prst="rect">
            <a:avLst/>
          </a:prstGeom>
        </p:spPr>
        <p:txBody>
          <a:bodyPr anchor="b"/>
          <a:lstStyle>
            <a:lvl1pPr algn="ctr">
              <a:defRPr sz="3300" b="1">
                <a:solidFill>
                  <a:schemeClr val="accent1">
                    <a:lumMod val="75000"/>
                  </a:schemeClr>
                </a:solidFill>
              </a:defRPr>
            </a:lvl1pPr>
          </a:lstStyle>
          <a:p>
            <a:pPr lvl="0"/>
            <a:r>
              <a:rPr lang="en-US" dirty="0"/>
              <a:t>Titel </a:t>
            </a:r>
            <a:r>
              <a:rPr lang="en-US" dirty="0" err="1"/>
              <a:t>Presentatie</a:t>
            </a:r>
            <a:endParaRPr lang="en-US" dirty="0"/>
          </a:p>
        </p:txBody>
      </p:sp>
      <p:sp>
        <p:nvSpPr>
          <p:cNvPr id="13" name="Text Placeholder 2">
            <a:extLst>
              <a:ext uri="{FF2B5EF4-FFF2-40B4-BE49-F238E27FC236}">
                <a16:creationId xmlns:a16="http://schemas.microsoft.com/office/drawing/2014/main" id="{438321FD-5A28-4516-B9A7-4642B07DC689}"/>
              </a:ext>
            </a:extLst>
          </p:cNvPr>
          <p:cNvSpPr>
            <a:spLocks noGrp="1"/>
          </p:cNvSpPr>
          <p:nvPr>
            <p:ph type="body" sz="quarter" idx="12" hasCustomPrompt="1"/>
          </p:nvPr>
        </p:nvSpPr>
        <p:spPr>
          <a:xfrm>
            <a:off x="584899" y="3877453"/>
            <a:ext cx="18568960" cy="1849737"/>
          </a:xfrm>
          <a:prstGeom prst="rect">
            <a:avLst/>
          </a:prstGeom>
        </p:spPr>
        <p:txBody>
          <a:bodyPr anchor="t"/>
          <a:lstStyle>
            <a:lvl1pPr algn="ctr">
              <a:defRPr sz="3300" b="0">
                <a:solidFill>
                  <a:schemeClr val="accent1">
                    <a:lumMod val="75000"/>
                  </a:schemeClr>
                </a:solidFill>
              </a:defRPr>
            </a:lvl1pPr>
          </a:lstStyle>
          <a:p>
            <a:pPr lvl="0"/>
            <a:r>
              <a:rPr lang="en-US" dirty="0"/>
              <a:t>Datum</a:t>
            </a:r>
          </a:p>
        </p:txBody>
      </p:sp>
      <p:sp>
        <p:nvSpPr>
          <p:cNvPr id="8" name="Picture Placeholder 2">
            <a:extLst>
              <a:ext uri="{FF2B5EF4-FFF2-40B4-BE49-F238E27FC236}">
                <a16:creationId xmlns:a16="http://schemas.microsoft.com/office/drawing/2014/main" id="{225E8100-E5BE-413E-A50C-55E7913811A3}"/>
              </a:ext>
            </a:extLst>
          </p:cNvPr>
          <p:cNvSpPr>
            <a:spLocks noGrp="1"/>
          </p:cNvSpPr>
          <p:nvPr>
            <p:ph type="pic" sz="quarter" idx="13"/>
          </p:nvPr>
        </p:nvSpPr>
        <p:spPr>
          <a:xfrm>
            <a:off x="10597954" y="7488888"/>
            <a:ext cx="3487873" cy="2217738"/>
          </a:xfrm>
          <a:prstGeom prst="rect">
            <a:avLst/>
          </a:prstGeom>
        </p:spPr>
        <p:txBody>
          <a:bodyPr/>
          <a:lstStyle/>
          <a:p>
            <a:endParaRPr lang="en-NL"/>
          </a:p>
        </p:txBody>
      </p:sp>
      <p:sp>
        <p:nvSpPr>
          <p:cNvPr id="9" name="Picture Placeholder 2">
            <a:extLst>
              <a:ext uri="{FF2B5EF4-FFF2-40B4-BE49-F238E27FC236}">
                <a16:creationId xmlns:a16="http://schemas.microsoft.com/office/drawing/2014/main" id="{D3D17775-95F7-43DA-AF4F-67BD9B579F01}"/>
              </a:ext>
            </a:extLst>
          </p:cNvPr>
          <p:cNvSpPr>
            <a:spLocks noGrp="1"/>
          </p:cNvSpPr>
          <p:nvPr>
            <p:ph type="pic" sz="quarter" idx="14"/>
          </p:nvPr>
        </p:nvSpPr>
        <p:spPr>
          <a:xfrm>
            <a:off x="6669391" y="7488888"/>
            <a:ext cx="3487873" cy="2217738"/>
          </a:xfrm>
          <a:prstGeom prst="rect">
            <a:avLst/>
          </a:prstGeom>
        </p:spPr>
        <p:txBody>
          <a:bodyPr/>
          <a:lstStyle/>
          <a:p>
            <a:endParaRPr lang="en-NL"/>
          </a:p>
        </p:txBody>
      </p:sp>
      <p:sp>
        <p:nvSpPr>
          <p:cNvPr id="10" name="Picture Placeholder 2">
            <a:extLst>
              <a:ext uri="{FF2B5EF4-FFF2-40B4-BE49-F238E27FC236}">
                <a16:creationId xmlns:a16="http://schemas.microsoft.com/office/drawing/2014/main" id="{3529E90C-47C7-4FC1-8D62-8D1A6A7573D4}"/>
              </a:ext>
            </a:extLst>
          </p:cNvPr>
          <p:cNvSpPr>
            <a:spLocks noGrp="1"/>
          </p:cNvSpPr>
          <p:nvPr>
            <p:ph type="pic" sz="quarter" idx="15"/>
          </p:nvPr>
        </p:nvSpPr>
        <p:spPr>
          <a:xfrm>
            <a:off x="2740829" y="7488888"/>
            <a:ext cx="3487873" cy="2217738"/>
          </a:xfrm>
          <a:prstGeom prst="rect">
            <a:avLst/>
          </a:prstGeom>
        </p:spPr>
        <p:txBody>
          <a:bodyPr/>
          <a:lstStyle/>
          <a:p>
            <a:endParaRPr lang="en-NL"/>
          </a:p>
        </p:txBody>
      </p:sp>
    </p:spTree>
    <p:extLst>
      <p:ext uri="{BB962C8B-B14F-4D97-AF65-F5344CB8AC3E}">
        <p14:creationId xmlns:p14="http://schemas.microsoft.com/office/powerpoint/2010/main" val="3793296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2" r:id="rId2"/>
    <p:sldLayoutId id="2147483666" r:id="rId3"/>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deed.n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c13iVN6yITg?start=3&amp;feature=oembed"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Z-pNV5O16SA?feature=oembed" TargetMode="Externa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UY5iaEhijb4?start=1&amp;feature=oembed" TargetMode="Externa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3rIzh1oljEg?start=1&amp;feature=oembed" TargetMode="Externa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embed/QQgDUqFJP3s?start=1&amp;feature=oembed" TargetMode="Externa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https://www.youtube.com/embed/JfUxsqPCRL8?feature=oembed" TargetMode="Externa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palliaweb.nl/cmsctx/pv/4b48b75b-84a0-416d-b703-67f49b832ffd/culture/nl-NL/wg/d520cdc9-c509-48b2-a12a-e62074bdf8cc/readonly/0/pts/637690416722300506/ea/1/h/15a79d09f0514e4c68a9b0d53c1591fd3fc4fe3e04572a47f2921e86bd6bf692/-/getmedia/10d17b53-6e0f-4b11-8e14-645d3a03aa0e/Form_uniform_vastleggen_ACP_eerstinvullen.pdf?uh=ae3ad98a6393ef933a7ec1923b09ce03bbdc4971e464392de736bc2bcb896cf5" TargetMode="External"/><Relationship Id="rId13" Type="http://schemas.openxmlformats.org/officeDocument/2006/relationships/hyperlink" Target="https://palliaweb.nl/getmedia/1e1ce663-6f7d-46ac-a47a-c8cb589597b7/Leidraad-proactieve-zorgplanning-(ACP)_22102020_new.pdf" TargetMode="External"/><Relationship Id="rId3" Type="http://schemas.openxmlformats.org/officeDocument/2006/relationships/hyperlink" Target="https://www.zonmw.nl/nl/over-zonmw/onderwijs/programmas/project-detail/palliantie-meer-dan-zorg/advance-care-planning-in-de-eerste-lijn-voor-de-kwetsbare-oudere-patient-en-diens-naasten/" TargetMode="External"/><Relationship Id="rId7" Type="http://schemas.openxmlformats.org/officeDocument/2006/relationships/hyperlink" Target="https://www.patientenfederatie.nl/downloads/brochures/152-praten-over-behandelwensen-en-behandelgrenzen/file" TargetMode="External"/><Relationship Id="rId12" Type="http://schemas.openxmlformats.org/officeDocument/2006/relationships/hyperlink" Target="https://palliaweb.nl/getmedia/02b81c30-d9be-4c51-83bf-deb1260ccf7b/Kwaliteitskader_web-240620.pdf" TargetMode="External"/><Relationship Id="rId17" Type="http://schemas.openxmlformats.org/officeDocument/2006/relationships/hyperlink" Target="https://www.zonmw.nl/nl/over-zonmw/onderwijs/programmas/project-detail/palliantie-meer-dan-zorg/pro-actieve-palliatieve-zorg-voor-mensen-met-een-ernstige-psychiatrische-aandoening-ontwikkeling-i/" TargetMode="External"/><Relationship Id="rId2" Type="http://schemas.openxmlformats.org/officeDocument/2006/relationships/notesSlide" Target="../notesSlides/notesSlide77.xml"/><Relationship Id="rId16" Type="http://schemas.openxmlformats.org/officeDocument/2006/relationships/hyperlink" Target="https://www.patientenfederatie.nl/wachtkamerfilmpjes/praat-op-tijd-over-je-levenseinde" TargetMode="External"/><Relationship Id="rId1" Type="http://schemas.openxmlformats.org/officeDocument/2006/relationships/slideLayout" Target="../slideLayouts/slideLayout2.xml"/><Relationship Id="rId6" Type="http://schemas.openxmlformats.org/officeDocument/2006/relationships/hyperlink" Target="https://www.patz.nu/wp-content/uploads/2020/05/Pati%C3%ABntenfederatie-ebook.pdf" TargetMode="External"/><Relationship Id="rId11" Type="http://schemas.openxmlformats.org/officeDocument/2006/relationships/hyperlink" Target="https://www.zonmw.nl/nl/over-zonmw/onderwijs/programmas/project-detail/palliantie-meer-dan-zorg/in-gesprek-over-leven-en-dood-passende-zorg-en-ondersteuning-in-de-laatste-levensfase-voor-niet-wes/" TargetMode="External"/><Relationship Id="rId5" Type="http://schemas.openxmlformats.org/officeDocument/2006/relationships/hyperlink" Target="https://www.zonmw.nl/nl/over-zonmw/onderwijs/programmas/project-detail/palliantie-meer-dan-zorg/bijdragen-aan-het-welbevinden-van-patienten-en-hun-naasten-door-markering-van-de-palliatieve-fase-e/" TargetMode="External"/><Relationship Id="rId15" Type="http://schemas.openxmlformats.org/officeDocument/2006/relationships/hyperlink" Target="https://www.zonmw.nl/nl/actueel/parelprojecten/parel-voor-advance-care-planning-bij-mensen-met-een-verstandelijke-beperking/" TargetMode="External"/><Relationship Id="rId10" Type="http://schemas.openxmlformats.org/officeDocument/2006/relationships/hyperlink" Target="https://www.nivel.nl/sites/default/files/bestanden/1003826_0.pdf" TargetMode="External"/><Relationship Id="rId4" Type="http://schemas.openxmlformats.org/officeDocument/2006/relationships/hyperlink" Target="https://www.zonmw.nl/nl/over-zonmw/onderwijs/programmas/project-detail/palliantie-meer-dan-zorg/advance-care-planning-in-de-palliatieve-fase-van-mensen-met-een-verstandelijke-beperking-ontwikkeli/" TargetMode="External"/><Relationship Id="rId9" Type="http://schemas.openxmlformats.org/officeDocument/2006/relationships/hyperlink" Target="https://www.youtube.com/watch?v=UY5iaEhijb4" TargetMode="External"/><Relationship Id="rId14" Type="http://schemas.openxmlformats.org/officeDocument/2006/relationships/hyperlink" Target="https://www.youtube.com/watch?v=FYu9iz_dCeY"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zonmw.nl/nl/over-zonmw/onderwijs/programmas/project-detail/palliantie-meer-dan-zorg/tijdige-herkenning-van-palliatieve-zorgbehoeften-bij-patienten-met-gevorderd-chronisch-hartfalen-i/" TargetMode="External"/><Relationship Id="rId3" Type="http://schemas.openxmlformats.org/officeDocument/2006/relationships/hyperlink" Target="https://www.youtube.com/watch?v=FYu9iz_dCeY" TargetMode="External"/><Relationship Id="rId7" Type="http://schemas.openxmlformats.org/officeDocument/2006/relationships/hyperlink" Target="https://www.zonmw.nl/nl/over-zonmw/onderwijs/programmas/project-detail/palliantie-meer-dan-zorg/tijdig-in-gesprek-de-ontwikkeling-evaluatie-en-implementatie-van-een-digitale-advance-care-pla/"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pallialine.nl/uploaded/docs/Kwaliteitskader_pz/Meetinstrument_SPICT_NL_May2017.pdf?u=1PpoEp" TargetMode="External"/><Relationship Id="rId11" Type="http://schemas.openxmlformats.org/officeDocument/2006/relationships/hyperlink" Target="https://netwerkpalliatievezorg.nl/utrechtstadenzuidoost/Hulpverleners/Nieuws/weet-u-wat-u-wilt-1" TargetMode="External"/><Relationship Id="rId5" Type="http://schemas.openxmlformats.org/officeDocument/2006/relationships/hyperlink" Target="https://www.youtube.com/watch?v=c13iVN6yITg" TargetMode="External"/><Relationship Id="rId10" Type="http://schemas.openxmlformats.org/officeDocument/2006/relationships/hyperlink" Target="https://www.youtube.com/watch?v=JfUxsqPCRL8" TargetMode="External"/><Relationship Id="rId4" Type="http://schemas.openxmlformats.org/officeDocument/2006/relationships/hyperlink" Target="https://www.youtube.com/watch?v=zU5pBZN28bQ" TargetMode="External"/><Relationship Id="rId9" Type="http://schemas.openxmlformats.org/officeDocument/2006/relationships/hyperlink" Target="https://www.nhg.org/sites/default/files/content/nhg_org/uploads/toolkit_acp_mbt_het_levenseindeokt_2017.pdf"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FYu9iz_dCeY?start=4&amp;feature=oembed"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46112-1750-B54E-BC78-71298D098812}"/>
              </a:ext>
            </a:extLst>
          </p:cNvPr>
          <p:cNvSpPr>
            <a:spLocks noGrp="1"/>
          </p:cNvSpPr>
          <p:nvPr>
            <p:ph type="body" sz="quarter" idx="11"/>
          </p:nvPr>
        </p:nvSpPr>
        <p:spPr/>
        <p:txBody>
          <a:bodyPr/>
          <a:lstStyle/>
          <a:p>
            <a:r>
              <a:rPr lang="nl-NL" dirty="0"/>
              <a:t>Markering en proactieve zorgplanning </a:t>
            </a:r>
            <a:endParaRPr lang="en-NL"/>
          </a:p>
        </p:txBody>
      </p:sp>
      <p:sp>
        <p:nvSpPr>
          <p:cNvPr id="4" name="Text Placeholder 3">
            <a:extLst>
              <a:ext uri="{FF2B5EF4-FFF2-40B4-BE49-F238E27FC236}">
                <a16:creationId xmlns:a16="http://schemas.microsoft.com/office/drawing/2014/main" id="{E9EE71E1-521B-E64F-BA0A-AD2E77DC4983}"/>
              </a:ext>
            </a:extLst>
          </p:cNvPr>
          <p:cNvSpPr>
            <a:spLocks noGrp="1"/>
          </p:cNvSpPr>
          <p:nvPr>
            <p:ph type="body" sz="quarter" idx="13"/>
          </p:nvPr>
        </p:nvSpPr>
        <p:spPr/>
        <p:txBody>
          <a:bodyPr/>
          <a:lstStyle/>
          <a:p>
            <a:r>
              <a:rPr lang="nl-NL" dirty="0"/>
              <a:t>PZNL is eigenaar van alle intellectuele eigendomsrechten op de PowerPointpresentaties als onderdeel van de handreiking bijeenkomsten markering en proactieve zorgplanning inclusief het daarop vermelde logo van PZNL. </a:t>
            </a:r>
            <a:br>
              <a:rPr lang="nl-NL" dirty="0"/>
            </a:br>
            <a:endParaRPr lang="nl-NL" dirty="0"/>
          </a:p>
          <a:p>
            <a:endParaRPr lang="nl-NL" dirty="0"/>
          </a:p>
          <a:p>
            <a:r>
              <a:rPr lang="nl-NL" dirty="0"/>
              <a:t>Licentie </a:t>
            </a:r>
            <a:r>
              <a:rPr lang="nl-NL" dirty="0">
                <a:hlinkClick r:id="rId3"/>
              </a:rPr>
              <a:t>Creative Commons:BY-NC-SA</a:t>
            </a:r>
            <a:r>
              <a:rPr lang="nl-NL" dirty="0"/>
              <a:t>  </a:t>
            </a:r>
          </a:p>
          <a:p>
            <a:endParaRPr lang="en-NL" dirty="0"/>
          </a:p>
        </p:txBody>
      </p:sp>
      <p:sp>
        <p:nvSpPr>
          <p:cNvPr id="5" name="Text Placeholder 4">
            <a:extLst>
              <a:ext uri="{FF2B5EF4-FFF2-40B4-BE49-F238E27FC236}">
                <a16:creationId xmlns:a16="http://schemas.microsoft.com/office/drawing/2014/main" id="{EFBD91AC-2BF6-6E4C-910D-24DFAF7F9498}"/>
              </a:ext>
            </a:extLst>
          </p:cNvPr>
          <p:cNvSpPr>
            <a:spLocks noGrp="1"/>
          </p:cNvSpPr>
          <p:nvPr>
            <p:ph type="body" sz="quarter" idx="14"/>
          </p:nvPr>
        </p:nvSpPr>
        <p:spPr/>
        <p:txBody>
          <a:bodyPr/>
          <a:lstStyle/>
          <a:p>
            <a:r>
              <a:rPr lang="nl-NL" dirty="0"/>
              <a:t>Disclaimer</a:t>
            </a:r>
            <a:endParaRPr lang="en-NL"/>
          </a:p>
        </p:txBody>
      </p:sp>
      <p:sp>
        <p:nvSpPr>
          <p:cNvPr id="8" name="Text Placeholder 2">
            <a:extLst>
              <a:ext uri="{FF2B5EF4-FFF2-40B4-BE49-F238E27FC236}">
                <a16:creationId xmlns:a16="http://schemas.microsoft.com/office/drawing/2014/main" id="{2D1B5E5D-6937-9A4B-B598-F0D4855139A0}"/>
              </a:ext>
            </a:extLst>
          </p:cNvPr>
          <p:cNvSpPr>
            <a:spLocks noGrp="1"/>
          </p:cNvSpPr>
          <p:nvPr>
            <p:ph type="body" sz="quarter" idx="12"/>
          </p:nvPr>
        </p:nvSpPr>
        <p:spPr>
          <a:xfrm>
            <a:off x="1547460" y="9804557"/>
            <a:ext cx="1951390" cy="342301"/>
          </a:xfrm>
        </p:spPr>
        <p:txBody>
          <a:bodyPr/>
          <a:lstStyle/>
          <a:p>
            <a:r>
              <a:rPr lang="nl-NL" dirty="0"/>
              <a:t>Oktober  2021</a:t>
            </a:r>
            <a:endParaRPr lang="en-NL" dirty="0"/>
          </a:p>
        </p:txBody>
      </p:sp>
    </p:spTree>
    <p:extLst>
      <p:ext uri="{BB962C8B-B14F-4D97-AF65-F5344CB8AC3E}">
        <p14:creationId xmlns:p14="http://schemas.microsoft.com/office/powerpoint/2010/main" val="57395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4BD9EB8-5461-1F49-A634-63A4E032FE70}"/>
              </a:ext>
            </a:extLst>
          </p:cNvPr>
          <p:cNvSpPr>
            <a:spLocks noGrp="1"/>
          </p:cNvSpPr>
          <p:nvPr>
            <p:ph type="body" sz="quarter" idx="13"/>
          </p:nvPr>
        </p:nvSpPr>
        <p:spPr/>
        <p:txBody>
          <a:bodyPr/>
          <a:lstStyle/>
          <a:p>
            <a:endParaRPr lang="nl-NL" sz="2800" dirty="0"/>
          </a:p>
          <a:p>
            <a:pPr marL="457200" indent="-457200">
              <a:buFont typeface="Arial" panose="020B0604020202020204" pitchFamily="34" charset="0"/>
              <a:buChar char="•"/>
            </a:pPr>
            <a:r>
              <a:rPr lang="nl-NL" sz="2800" dirty="0"/>
              <a:t>Surprise Question (SQ)</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Supportive &amp; Palliative Care Indication Tool (SPICT NL)</a:t>
            </a:r>
          </a:p>
        </p:txBody>
      </p:sp>
      <p:sp>
        <p:nvSpPr>
          <p:cNvPr id="5" name="Tijdelijke aanduiding voor tekst 4">
            <a:extLst>
              <a:ext uri="{FF2B5EF4-FFF2-40B4-BE49-F238E27FC236}">
                <a16:creationId xmlns:a16="http://schemas.microsoft.com/office/drawing/2014/main" id="{EF645B0D-2D46-E340-B578-A15B4251B086}"/>
              </a:ext>
            </a:extLst>
          </p:cNvPr>
          <p:cNvSpPr>
            <a:spLocks noGrp="1"/>
          </p:cNvSpPr>
          <p:nvPr>
            <p:ph type="body" sz="quarter" idx="14"/>
          </p:nvPr>
        </p:nvSpPr>
        <p:spPr/>
        <p:txBody>
          <a:bodyPr/>
          <a:lstStyle/>
          <a:p>
            <a:r>
              <a:rPr lang="nl-NL" u="sng" dirty="0"/>
              <a:t>Hulpmiddelen markering </a:t>
            </a:r>
          </a:p>
        </p:txBody>
      </p:sp>
      <p:sp>
        <p:nvSpPr>
          <p:cNvPr id="7" name="Text Placeholder 1">
            <a:extLst>
              <a:ext uri="{FF2B5EF4-FFF2-40B4-BE49-F238E27FC236}">
                <a16:creationId xmlns:a16="http://schemas.microsoft.com/office/drawing/2014/main" id="{0AC625A3-65BE-A040-BB62-82934407A49D}"/>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4B3081BB-CA51-7A46-A0AB-2114109E0C0E}"/>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824877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E46931C-B438-084D-A082-6C91DAD65490}"/>
              </a:ext>
            </a:extLst>
          </p:cNvPr>
          <p:cNvSpPr>
            <a:spLocks noGrp="1"/>
          </p:cNvSpPr>
          <p:nvPr>
            <p:ph type="body" sz="quarter" idx="13"/>
          </p:nvPr>
        </p:nvSpPr>
        <p:spPr/>
        <p:txBody>
          <a:bodyPr/>
          <a:lstStyle/>
          <a:p>
            <a:endParaRPr lang="nl-NL" dirty="0"/>
          </a:p>
          <a:p>
            <a:br>
              <a:rPr lang="nl-NL" dirty="0"/>
            </a:br>
            <a:endParaRPr lang="nl-NL" dirty="0"/>
          </a:p>
          <a:p>
            <a:pPr algn="ctr"/>
            <a:r>
              <a:rPr lang="nl-NL" sz="3200" dirty="0"/>
              <a:t>“ Zou het mij verbazen als deze patiënt binnen 12 maanden komt te overlijden?” </a:t>
            </a:r>
          </a:p>
        </p:txBody>
      </p:sp>
      <p:sp>
        <p:nvSpPr>
          <p:cNvPr id="5" name="Tijdelijke aanduiding voor tekst 4">
            <a:extLst>
              <a:ext uri="{FF2B5EF4-FFF2-40B4-BE49-F238E27FC236}">
                <a16:creationId xmlns:a16="http://schemas.microsoft.com/office/drawing/2014/main" id="{4CEA2357-7A5E-1347-9515-10D9FD37204D}"/>
              </a:ext>
            </a:extLst>
          </p:cNvPr>
          <p:cNvSpPr>
            <a:spLocks noGrp="1"/>
          </p:cNvSpPr>
          <p:nvPr>
            <p:ph type="body" sz="quarter" idx="14"/>
          </p:nvPr>
        </p:nvSpPr>
        <p:spPr/>
        <p:txBody>
          <a:bodyPr/>
          <a:lstStyle/>
          <a:p>
            <a:r>
              <a:rPr lang="nl-NL" dirty="0"/>
              <a:t>Surprise Question (SQ)</a:t>
            </a:r>
          </a:p>
        </p:txBody>
      </p:sp>
      <p:sp>
        <p:nvSpPr>
          <p:cNvPr id="7" name="Text Placeholder 1">
            <a:extLst>
              <a:ext uri="{FF2B5EF4-FFF2-40B4-BE49-F238E27FC236}">
                <a16:creationId xmlns:a16="http://schemas.microsoft.com/office/drawing/2014/main" id="{309D28D4-1152-E342-BAA8-1040E8F9C704}"/>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0894F55B-EFE2-214D-8DFE-C2F9E8204A64}"/>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80038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8CD451A-8A5C-4448-AB1A-F4515C759A5F}"/>
              </a:ext>
            </a:extLst>
          </p:cNvPr>
          <p:cNvSpPr>
            <a:spLocks noGrp="1"/>
          </p:cNvSpPr>
          <p:nvPr>
            <p:ph type="body" sz="quarter" idx="13"/>
          </p:nvPr>
        </p:nvSpPr>
        <p:spPr>
          <a:xfrm>
            <a:off x="5974547" y="2557318"/>
            <a:ext cx="12505893" cy="6542088"/>
          </a:xfrm>
        </p:spPr>
        <p:txBody>
          <a:bodyPr/>
          <a:lstStyle/>
          <a:p>
            <a:pPr algn="ctr"/>
            <a:r>
              <a:rPr lang="nl-NL" dirty="0"/>
              <a:t>                                                       </a:t>
            </a:r>
            <a:br>
              <a:rPr lang="nl-NL" dirty="0"/>
            </a:br>
            <a:r>
              <a:rPr lang="nl-NL" sz="2800" dirty="0"/>
              <a:t>De SPICT is een </a:t>
            </a:r>
            <a:r>
              <a:rPr lang="nl-NL" sz="2800" b="1" dirty="0"/>
              <a:t>handreiking</a:t>
            </a:r>
            <a:r>
              <a:rPr lang="nl-NL" sz="2800" dirty="0"/>
              <a:t> </a:t>
            </a:r>
          </a:p>
          <a:p>
            <a:pPr algn="ctr"/>
            <a:endParaRPr lang="nl-NL" sz="2800" dirty="0"/>
          </a:p>
          <a:p>
            <a:pPr algn="ctr"/>
            <a:r>
              <a:rPr lang="nl-NL" sz="2800" dirty="0"/>
              <a:t>om personen te </a:t>
            </a:r>
            <a:r>
              <a:rPr lang="nl-NL" sz="2800" b="1" dirty="0"/>
              <a:t>identificeren </a:t>
            </a:r>
            <a:br>
              <a:rPr lang="nl-NL" sz="2800" b="1" dirty="0"/>
            </a:br>
            <a:br>
              <a:rPr lang="nl-NL" sz="2800" b="1" dirty="0"/>
            </a:br>
            <a:r>
              <a:rPr lang="nl-NL" sz="2800" dirty="0"/>
              <a:t>die een verhoogd risico hebben op</a:t>
            </a:r>
            <a:br>
              <a:rPr lang="nl-NL" sz="2800" dirty="0"/>
            </a:br>
            <a:br>
              <a:rPr lang="nl-NL" sz="2800" dirty="0"/>
            </a:br>
            <a:r>
              <a:rPr lang="nl-NL" sz="2800" dirty="0"/>
              <a:t> </a:t>
            </a:r>
            <a:r>
              <a:rPr lang="nl-NL" sz="2800" b="1" dirty="0"/>
              <a:t>achteruitgang</a:t>
            </a:r>
            <a:r>
              <a:rPr lang="nl-NL" sz="2800" dirty="0"/>
              <a:t> van hun gezondheid. </a:t>
            </a:r>
          </a:p>
        </p:txBody>
      </p:sp>
      <p:sp>
        <p:nvSpPr>
          <p:cNvPr id="5" name="Tijdelijke aanduiding voor tekst 4">
            <a:extLst>
              <a:ext uri="{FF2B5EF4-FFF2-40B4-BE49-F238E27FC236}">
                <a16:creationId xmlns:a16="http://schemas.microsoft.com/office/drawing/2014/main" id="{5A936E0C-292C-4046-AC18-B98C5EE95D83}"/>
              </a:ext>
            </a:extLst>
          </p:cNvPr>
          <p:cNvSpPr>
            <a:spLocks noGrp="1"/>
          </p:cNvSpPr>
          <p:nvPr>
            <p:ph type="body" sz="quarter" idx="14"/>
          </p:nvPr>
        </p:nvSpPr>
        <p:spPr/>
        <p:txBody>
          <a:bodyPr/>
          <a:lstStyle/>
          <a:p>
            <a:r>
              <a:rPr lang="nl-NL" dirty="0"/>
              <a:t>Supportive and Palliative Care Indication Tool (SPICT)</a:t>
            </a:r>
          </a:p>
        </p:txBody>
      </p:sp>
      <p:pic>
        <p:nvPicPr>
          <p:cNvPr id="7" name="Afbeelding 6" descr="Afbeelding met tekst&#10;&#10;Automatisch gegenereerde beschrijving">
            <a:extLst>
              <a:ext uri="{FF2B5EF4-FFF2-40B4-BE49-F238E27FC236}">
                <a16:creationId xmlns:a16="http://schemas.microsoft.com/office/drawing/2014/main" id="{0A9DDD0E-2E92-1F44-BD90-970B2CD3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60" y="2378075"/>
            <a:ext cx="4427087" cy="6730856"/>
          </a:xfrm>
          <a:prstGeom prst="rect">
            <a:avLst/>
          </a:prstGeom>
        </p:spPr>
      </p:pic>
      <p:sp>
        <p:nvSpPr>
          <p:cNvPr id="9" name="Text Placeholder 1">
            <a:extLst>
              <a:ext uri="{FF2B5EF4-FFF2-40B4-BE49-F238E27FC236}">
                <a16:creationId xmlns:a16="http://schemas.microsoft.com/office/drawing/2014/main" id="{C6C3820E-5F01-3542-87CB-91F3E1A14553}"/>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13DA3451-75F0-4348-B84F-2315C528B78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69087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BE07233D-2BF2-5149-9BA1-7E743F432764}"/>
              </a:ext>
            </a:extLst>
          </p:cNvPr>
          <p:cNvPicPr>
            <a:picLocks noChangeAspect="1"/>
          </p:cNvPicPr>
          <p:nvPr/>
        </p:nvPicPr>
        <p:blipFill>
          <a:blip r:embed="rId3"/>
          <a:stretch>
            <a:fillRect/>
          </a:stretch>
        </p:blipFill>
        <p:spPr>
          <a:xfrm>
            <a:off x="15614650" y="3739912"/>
            <a:ext cx="1332000" cy="1332000"/>
          </a:xfrm>
          <a:prstGeom prst="rect">
            <a:avLst/>
          </a:prstGeom>
        </p:spPr>
      </p:pic>
      <p:sp>
        <p:nvSpPr>
          <p:cNvPr id="8" name="Text Placeholder 1">
            <a:extLst>
              <a:ext uri="{FF2B5EF4-FFF2-40B4-BE49-F238E27FC236}">
                <a16:creationId xmlns:a16="http://schemas.microsoft.com/office/drawing/2014/main" id="{9E481EC5-B0E0-1B4C-AAFC-F2758CC9C134}"/>
              </a:ext>
            </a:extLst>
          </p:cNvPr>
          <p:cNvSpPr txBox="1">
            <a:spLocks/>
          </p:cNvSpPr>
          <p:nvPr/>
        </p:nvSpPr>
        <p:spPr>
          <a:xfrm>
            <a:off x="767570" y="4147044"/>
            <a:ext cx="18568960" cy="184973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nl-NL" sz="6000" b="1" kern="0" dirty="0">
                <a:solidFill>
                  <a:schemeClr val="accent1">
                    <a:lumMod val="75000"/>
                  </a:schemeClr>
                </a:solidFill>
              </a:rPr>
              <a:t>Proactieve zorgplanning</a:t>
            </a:r>
            <a:endParaRPr lang="en-NL" sz="6000" b="1" kern="0">
              <a:solidFill>
                <a:schemeClr val="accent1">
                  <a:lumMod val="75000"/>
                </a:schemeClr>
              </a:solidFill>
            </a:endParaRPr>
          </a:p>
        </p:txBody>
      </p:sp>
      <p:sp>
        <p:nvSpPr>
          <p:cNvPr id="7" name="Text Placeholder 1">
            <a:extLst>
              <a:ext uri="{FF2B5EF4-FFF2-40B4-BE49-F238E27FC236}">
                <a16:creationId xmlns:a16="http://schemas.microsoft.com/office/drawing/2014/main" id="{53A32844-E75B-E04F-B633-B74553D8EFEA}"/>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B5F159B3-9AFD-5448-96B5-44BEF4848BBE}"/>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856903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E13BF323-F4C3-2F4F-8206-B274B62442FA}"/>
              </a:ext>
            </a:extLst>
          </p:cNvPr>
          <p:cNvSpPr>
            <a:spLocks noGrp="1"/>
          </p:cNvSpPr>
          <p:nvPr>
            <p:ph type="body" sz="quarter" idx="14"/>
          </p:nvPr>
        </p:nvSpPr>
        <p:spPr/>
        <p:txBody>
          <a:bodyPr/>
          <a:lstStyle/>
          <a:p>
            <a:r>
              <a:rPr lang="nl-NL" dirty="0"/>
              <a:t>Definitie proactieve zorgplanning</a:t>
            </a:r>
          </a:p>
        </p:txBody>
      </p:sp>
      <p:pic>
        <p:nvPicPr>
          <p:cNvPr id="6" name="Afbeelding 5" descr="Afbeelding met tekst&#10;&#10;Automatisch gegenereerde beschrijving">
            <a:extLst>
              <a:ext uri="{FF2B5EF4-FFF2-40B4-BE49-F238E27FC236}">
                <a16:creationId xmlns:a16="http://schemas.microsoft.com/office/drawing/2014/main" id="{25D6A057-9459-5647-8B5F-EC17761C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50" y="2307488"/>
            <a:ext cx="11649430" cy="6552804"/>
          </a:xfrm>
          <a:prstGeom prst="rect">
            <a:avLst/>
          </a:prstGeom>
        </p:spPr>
      </p:pic>
      <p:pic>
        <p:nvPicPr>
          <p:cNvPr id="8" name="Picture 5">
            <a:extLst>
              <a:ext uri="{FF2B5EF4-FFF2-40B4-BE49-F238E27FC236}">
                <a16:creationId xmlns:a16="http://schemas.microsoft.com/office/drawing/2014/main" id="{030528A6-98D9-2D4F-A39C-2E393847C2F5}"/>
              </a:ext>
            </a:extLst>
          </p:cNvPr>
          <p:cNvPicPr>
            <a:picLocks noChangeAspect="1"/>
          </p:cNvPicPr>
          <p:nvPr/>
        </p:nvPicPr>
        <p:blipFill>
          <a:blip r:embed="rId4"/>
          <a:stretch>
            <a:fillRect/>
          </a:stretch>
        </p:blipFill>
        <p:spPr>
          <a:xfrm>
            <a:off x="12338050" y="1046075"/>
            <a:ext cx="1332000" cy="1332000"/>
          </a:xfrm>
          <a:prstGeom prst="rect">
            <a:avLst/>
          </a:prstGeom>
        </p:spPr>
      </p:pic>
      <p:sp>
        <p:nvSpPr>
          <p:cNvPr id="11" name="Text Placeholder 1">
            <a:extLst>
              <a:ext uri="{FF2B5EF4-FFF2-40B4-BE49-F238E27FC236}">
                <a16:creationId xmlns:a16="http://schemas.microsoft.com/office/drawing/2014/main" id="{3E838FD1-A424-344C-8503-2BE962311E52}"/>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4" name="Text Placeholder 2">
            <a:extLst>
              <a:ext uri="{FF2B5EF4-FFF2-40B4-BE49-F238E27FC236}">
                <a16:creationId xmlns:a16="http://schemas.microsoft.com/office/drawing/2014/main" id="{CC262856-45F2-6948-8ABA-316C676E8F86}"/>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858798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p:txBody>
          <a:bodyPr/>
          <a:lstStyle/>
          <a:p>
            <a:r>
              <a:rPr lang="nl-NL" dirty="0"/>
              <a:t>Video ‘Proactieve zorgplanning in de praktijk’ </a:t>
            </a:r>
          </a:p>
        </p:txBody>
      </p:sp>
      <p:pic>
        <p:nvPicPr>
          <p:cNvPr id="7" name="Onlinemedia 6" descr="Proactieve zorgplanning in de praktijk. Huisartsen en praktijkondersteuners delen hun ervaringen.">
            <a:hlinkClick r:id="" action="ppaction://media"/>
            <a:extLst>
              <a:ext uri="{FF2B5EF4-FFF2-40B4-BE49-F238E27FC236}">
                <a16:creationId xmlns:a16="http://schemas.microsoft.com/office/drawing/2014/main" id="{890303D8-9611-5646-AAF9-D7CC143A3555}"/>
              </a:ext>
            </a:extLst>
          </p:cNvPr>
          <p:cNvPicPr>
            <a:picLocks noRot="1" noChangeAspect="1"/>
          </p:cNvPicPr>
          <p:nvPr>
            <a:videoFile r:link="rId1"/>
          </p:nvPr>
        </p:nvPicPr>
        <p:blipFill>
          <a:blip r:embed="rId4"/>
          <a:stretch>
            <a:fillRect/>
          </a:stretch>
        </p:blipFill>
        <p:spPr>
          <a:xfrm>
            <a:off x="4337050" y="2580386"/>
            <a:ext cx="10165619" cy="5743575"/>
          </a:xfrm>
          <a:prstGeom prst="rect">
            <a:avLst/>
          </a:prstGeom>
        </p:spPr>
      </p:pic>
      <p:sp>
        <p:nvSpPr>
          <p:cNvPr id="8" name="Text Placeholder 1">
            <a:extLst>
              <a:ext uri="{FF2B5EF4-FFF2-40B4-BE49-F238E27FC236}">
                <a16:creationId xmlns:a16="http://schemas.microsoft.com/office/drawing/2014/main" id="{1F9C5885-B6AC-2A47-8ABC-4E7D7546A528}"/>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3E6F2BCE-3036-3E45-A4E3-567E60321863}"/>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7318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7173575" cy="1828800"/>
          </a:xfrm>
        </p:spPr>
        <p:txBody>
          <a:bodyPr/>
          <a:lstStyle/>
          <a:p>
            <a:r>
              <a:rPr lang="nl-NL" dirty="0"/>
              <a:t>1/8 ‘Wat betekent proactieve zorgplanning voor jou?’ </a:t>
            </a:r>
          </a:p>
        </p:txBody>
      </p:sp>
      <p:pic>
        <p:nvPicPr>
          <p:cNvPr id="6" name="Afbeelding 5" descr="Afbeelding met tekst, persoon, ouder&#10;&#10;Automatisch gegenereerde beschrijving">
            <a:extLst>
              <a:ext uri="{FF2B5EF4-FFF2-40B4-BE49-F238E27FC236}">
                <a16:creationId xmlns:a16="http://schemas.microsoft.com/office/drawing/2014/main" id="{D2E93CC9-F0B9-924B-A7BC-6D4DB9167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314" y="2301875"/>
            <a:ext cx="10634336" cy="5981813"/>
          </a:xfrm>
          <a:prstGeom prst="rect">
            <a:avLst/>
          </a:prstGeom>
        </p:spPr>
      </p:pic>
      <p:sp>
        <p:nvSpPr>
          <p:cNvPr id="8" name="Text Placeholder 1">
            <a:extLst>
              <a:ext uri="{FF2B5EF4-FFF2-40B4-BE49-F238E27FC236}">
                <a16:creationId xmlns:a16="http://schemas.microsoft.com/office/drawing/2014/main" id="{E8CA92AF-DB21-574B-9B7A-07A9807B23A1}"/>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343FC289-120A-C14E-8142-11A949EB2F5F}"/>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47109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7173575" cy="1828800"/>
          </a:xfrm>
        </p:spPr>
        <p:txBody>
          <a:bodyPr/>
          <a:lstStyle/>
          <a:p>
            <a:r>
              <a:rPr lang="nl-NL" dirty="0"/>
              <a:t>2/8 ‘Met wie voer je de gesprekken?’ </a:t>
            </a:r>
          </a:p>
        </p:txBody>
      </p:sp>
      <p:pic>
        <p:nvPicPr>
          <p:cNvPr id="8" name="Afbeelding 7" descr="Afbeelding met persoon&#10;&#10;Automatisch gegenereerde beschrijving">
            <a:extLst>
              <a:ext uri="{FF2B5EF4-FFF2-40B4-BE49-F238E27FC236}">
                <a16:creationId xmlns:a16="http://schemas.microsoft.com/office/drawing/2014/main" id="{CEBE87A8-475F-884E-B149-E3729BEFEB7A}"/>
              </a:ext>
            </a:extLst>
          </p:cNvPr>
          <p:cNvPicPr>
            <a:picLocks noChangeAspect="1"/>
          </p:cNvPicPr>
          <p:nvPr/>
        </p:nvPicPr>
        <p:blipFill rotWithShape="1">
          <a:blip r:embed="rId3">
            <a:extLst>
              <a:ext uri="{28A0092B-C50C-407E-A947-70E740481C1C}">
                <a14:useLocalDpi xmlns:a14="http://schemas.microsoft.com/office/drawing/2010/main" val="0"/>
              </a:ext>
            </a:extLst>
          </a:blip>
          <a:srcRect l="4384" t="-1316" r="7673" b="-1"/>
          <a:stretch/>
        </p:blipFill>
        <p:spPr>
          <a:xfrm>
            <a:off x="4275694" y="2385746"/>
            <a:ext cx="11338956" cy="5859729"/>
          </a:xfrm>
          <a:prstGeom prst="rect">
            <a:avLst/>
          </a:prstGeom>
        </p:spPr>
      </p:pic>
      <p:sp>
        <p:nvSpPr>
          <p:cNvPr id="7" name="Text Placeholder 1">
            <a:extLst>
              <a:ext uri="{FF2B5EF4-FFF2-40B4-BE49-F238E27FC236}">
                <a16:creationId xmlns:a16="http://schemas.microsoft.com/office/drawing/2014/main" id="{17CF5A1D-359C-9A4E-8265-024C516A9C21}"/>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6A457DF5-2258-C64A-BB77-7D96BD5E151B}"/>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77503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7173575" cy="1828800"/>
          </a:xfrm>
        </p:spPr>
        <p:txBody>
          <a:bodyPr/>
          <a:lstStyle/>
          <a:p>
            <a:r>
              <a:rPr lang="nl-NL" dirty="0"/>
              <a:t>3/8 ‘Hoe begin je en waar heb je het over?’ </a:t>
            </a:r>
          </a:p>
        </p:txBody>
      </p:sp>
      <p:pic>
        <p:nvPicPr>
          <p:cNvPr id="6" name="Afbeelding 5" descr="Afbeelding met persoon, muur, binnen&#10;&#10;Automatisch gegenereerde beschrijving">
            <a:extLst>
              <a:ext uri="{FF2B5EF4-FFF2-40B4-BE49-F238E27FC236}">
                <a16:creationId xmlns:a16="http://schemas.microsoft.com/office/drawing/2014/main" id="{793C91C0-6E3C-164B-A371-2B8D5D4BB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350" y="2378075"/>
            <a:ext cx="10591800" cy="5957887"/>
          </a:xfrm>
          <a:prstGeom prst="rect">
            <a:avLst/>
          </a:prstGeom>
        </p:spPr>
      </p:pic>
      <p:sp>
        <p:nvSpPr>
          <p:cNvPr id="8" name="Text Placeholder 1">
            <a:extLst>
              <a:ext uri="{FF2B5EF4-FFF2-40B4-BE49-F238E27FC236}">
                <a16:creationId xmlns:a16="http://schemas.microsoft.com/office/drawing/2014/main" id="{2C8B3B26-77BF-CB4C-B076-ADF6C4C6745B}"/>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A8A5785D-83D9-784C-AD5E-BC0C4D653BC5}"/>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802861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7173575" cy="1828800"/>
          </a:xfrm>
        </p:spPr>
        <p:txBody>
          <a:bodyPr/>
          <a:lstStyle/>
          <a:p>
            <a:r>
              <a:rPr lang="nl-NL" dirty="0"/>
              <a:t>4/8 ‘Hoe belangrijk is het betrekken van naasten?’ </a:t>
            </a:r>
          </a:p>
        </p:txBody>
      </p:sp>
      <p:pic>
        <p:nvPicPr>
          <p:cNvPr id="7" name="Afbeelding 6" descr="Afbeelding met tekst, persoon, person, ouder&#10;&#10;Automatisch gegenereerde beschrijving">
            <a:extLst>
              <a:ext uri="{FF2B5EF4-FFF2-40B4-BE49-F238E27FC236}">
                <a16:creationId xmlns:a16="http://schemas.microsoft.com/office/drawing/2014/main" id="{83B80C92-6752-1740-BEAC-4C2469D1A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850" y="2454275"/>
            <a:ext cx="10363200" cy="5829301"/>
          </a:xfrm>
          <a:prstGeom prst="rect">
            <a:avLst/>
          </a:prstGeom>
        </p:spPr>
      </p:pic>
      <p:sp>
        <p:nvSpPr>
          <p:cNvPr id="8" name="Text Placeholder 1">
            <a:extLst>
              <a:ext uri="{FF2B5EF4-FFF2-40B4-BE49-F238E27FC236}">
                <a16:creationId xmlns:a16="http://schemas.microsoft.com/office/drawing/2014/main" id="{B3640479-305E-FA4B-A224-0037B343B525}"/>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6F242409-D457-B145-9D39-7F800B8DB09E}"/>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998434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A3B4AD-D1DC-814F-8ACD-4E411977739B}"/>
              </a:ext>
            </a:extLst>
          </p:cNvPr>
          <p:cNvSpPr>
            <a:spLocks noGrp="1"/>
          </p:cNvSpPr>
          <p:nvPr>
            <p:ph type="body" sz="quarter" idx="10"/>
          </p:nvPr>
        </p:nvSpPr>
        <p:spPr/>
        <p:txBody>
          <a:bodyPr/>
          <a:lstStyle/>
          <a:p>
            <a:r>
              <a:rPr lang="nl-NL" dirty="0"/>
              <a:t>Bijeenkomst </a:t>
            </a:r>
            <a:br>
              <a:rPr lang="nl-NL" dirty="0"/>
            </a:br>
            <a:r>
              <a:rPr lang="nl-NL" dirty="0"/>
              <a:t>markering en proactieve zorgplanning </a:t>
            </a:r>
            <a:endParaRPr lang="en-NL"/>
          </a:p>
        </p:txBody>
      </p:sp>
      <p:sp>
        <p:nvSpPr>
          <p:cNvPr id="3" name="Text Placeholder 2">
            <a:extLst>
              <a:ext uri="{FF2B5EF4-FFF2-40B4-BE49-F238E27FC236}">
                <a16:creationId xmlns:a16="http://schemas.microsoft.com/office/drawing/2014/main" id="{94115339-BEF4-9F4A-A389-7025C5788EB6}"/>
              </a:ext>
            </a:extLst>
          </p:cNvPr>
          <p:cNvSpPr>
            <a:spLocks noGrp="1"/>
          </p:cNvSpPr>
          <p:nvPr>
            <p:ph type="body" sz="quarter" idx="12"/>
          </p:nvPr>
        </p:nvSpPr>
        <p:spPr/>
        <p:txBody>
          <a:bodyPr/>
          <a:lstStyle/>
          <a:p>
            <a:endParaRPr lang="en-NL"/>
          </a:p>
        </p:txBody>
      </p:sp>
      <p:sp>
        <p:nvSpPr>
          <p:cNvPr id="4" name="Picture Placeholder 3">
            <a:extLst>
              <a:ext uri="{FF2B5EF4-FFF2-40B4-BE49-F238E27FC236}">
                <a16:creationId xmlns:a16="http://schemas.microsoft.com/office/drawing/2014/main" id="{A67D64FD-B3B7-8E4A-8638-B1CE27315AEB}"/>
              </a:ext>
            </a:extLst>
          </p:cNvPr>
          <p:cNvSpPr>
            <a:spLocks noGrp="1"/>
          </p:cNvSpPr>
          <p:nvPr>
            <p:ph type="pic" sz="quarter" idx="13"/>
          </p:nvPr>
        </p:nvSpPr>
        <p:spPr/>
      </p:sp>
      <p:sp>
        <p:nvSpPr>
          <p:cNvPr id="5" name="Picture Placeholder 4">
            <a:extLst>
              <a:ext uri="{FF2B5EF4-FFF2-40B4-BE49-F238E27FC236}">
                <a16:creationId xmlns:a16="http://schemas.microsoft.com/office/drawing/2014/main" id="{999FE1FE-8F4B-B14B-800F-D3A0C45341C5}"/>
              </a:ext>
            </a:extLst>
          </p:cNvPr>
          <p:cNvSpPr>
            <a:spLocks noGrp="1"/>
          </p:cNvSpPr>
          <p:nvPr>
            <p:ph type="pic" sz="quarter" idx="14"/>
          </p:nvPr>
        </p:nvSpPr>
        <p:spPr/>
      </p:sp>
      <p:sp>
        <p:nvSpPr>
          <p:cNvPr id="6" name="Picture Placeholder 5">
            <a:extLst>
              <a:ext uri="{FF2B5EF4-FFF2-40B4-BE49-F238E27FC236}">
                <a16:creationId xmlns:a16="http://schemas.microsoft.com/office/drawing/2014/main" id="{6A3DCF24-A590-5B45-A647-5818005D423D}"/>
              </a:ext>
            </a:extLst>
          </p:cNvPr>
          <p:cNvSpPr>
            <a:spLocks noGrp="1"/>
          </p:cNvSpPr>
          <p:nvPr>
            <p:ph type="pic" sz="quarter" idx="15"/>
          </p:nvPr>
        </p:nvSpPr>
        <p:spPr/>
      </p:sp>
    </p:spTree>
    <p:extLst>
      <p:ext uri="{BB962C8B-B14F-4D97-AF65-F5344CB8AC3E}">
        <p14:creationId xmlns:p14="http://schemas.microsoft.com/office/powerpoint/2010/main" val="1851857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8105437" cy="1828800"/>
          </a:xfrm>
        </p:spPr>
        <p:txBody>
          <a:bodyPr/>
          <a:lstStyle/>
          <a:p>
            <a:r>
              <a:rPr lang="nl-NL" dirty="0"/>
              <a:t>5/8 ‘Hoe is de samenwerking tussen de huisarts en POH?’ </a:t>
            </a:r>
          </a:p>
        </p:txBody>
      </p:sp>
      <p:pic>
        <p:nvPicPr>
          <p:cNvPr id="6" name="Afbeelding 5" descr="Afbeelding met tekst, persoon, muziek&#10;&#10;Automatisch gegenereerde beschrijving">
            <a:extLst>
              <a:ext uri="{FF2B5EF4-FFF2-40B4-BE49-F238E27FC236}">
                <a16:creationId xmlns:a16="http://schemas.microsoft.com/office/drawing/2014/main" id="{E6B1A3E3-B726-0B40-8E01-A5AB3090A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366898"/>
            <a:ext cx="10586270" cy="5954777"/>
          </a:xfrm>
          <a:prstGeom prst="rect">
            <a:avLst/>
          </a:prstGeom>
        </p:spPr>
      </p:pic>
      <p:sp>
        <p:nvSpPr>
          <p:cNvPr id="8" name="Text Placeholder 1">
            <a:extLst>
              <a:ext uri="{FF2B5EF4-FFF2-40B4-BE49-F238E27FC236}">
                <a16:creationId xmlns:a16="http://schemas.microsoft.com/office/drawing/2014/main" id="{5E8D418A-4E3B-F44B-B007-AEB5C3631C37}"/>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9A371C91-BD0B-8841-8D49-8425E088B090}"/>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68612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7648237" cy="1828800"/>
          </a:xfrm>
        </p:spPr>
        <p:txBody>
          <a:bodyPr/>
          <a:lstStyle/>
          <a:p>
            <a:r>
              <a:rPr lang="nl-NL" dirty="0"/>
              <a:t>6/8 ‘Hoe leg je het gesprek vast?’ </a:t>
            </a:r>
          </a:p>
        </p:txBody>
      </p:sp>
      <p:pic>
        <p:nvPicPr>
          <p:cNvPr id="7" name="Afbeelding 6" descr="Afbeelding met persoon, muur&#10;&#10;Automatisch gegenereerde beschrijving">
            <a:extLst>
              <a:ext uri="{FF2B5EF4-FFF2-40B4-BE49-F238E27FC236}">
                <a16:creationId xmlns:a16="http://schemas.microsoft.com/office/drawing/2014/main" id="{BC833670-714C-4F46-9C14-45AD1E097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301875"/>
            <a:ext cx="10701868" cy="6019800"/>
          </a:xfrm>
          <a:prstGeom prst="rect">
            <a:avLst/>
          </a:prstGeom>
        </p:spPr>
      </p:pic>
      <p:sp>
        <p:nvSpPr>
          <p:cNvPr id="10" name="Text Placeholder 1">
            <a:extLst>
              <a:ext uri="{FF2B5EF4-FFF2-40B4-BE49-F238E27FC236}">
                <a16:creationId xmlns:a16="http://schemas.microsoft.com/office/drawing/2014/main" id="{5CF9D712-F796-3743-AE24-531EE82FAA9D}"/>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3" name="Text Placeholder 2">
            <a:extLst>
              <a:ext uri="{FF2B5EF4-FFF2-40B4-BE49-F238E27FC236}">
                <a16:creationId xmlns:a16="http://schemas.microsoft.com/office/drawing/2014/main" id="{41A321CD-358E-DA4F-BB5D-5CC3AA6716C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221424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7648237" cy="1828800"/>
          </a:xfrm>
        </p:spPr>
        <p:txBody>
          <a:bodyPr/>
          <a:lstStyle/>
          <a:p>
            <a:r>
              <a:rPr lang="nl-NL" dirty="0"/>
              <a:t>7/8 ‘Waar loop je tegenaan?’ </a:t>
            </a:r>
          </a:p>
        </p:txBody>
      </p:sp>
      <p:pic>
        <p:nvPicPr>
          <p:cNvPr id="6" name="Afbeelding 5" descr="Afbeelding met persoon, binnen&#10;&#10;Automatisch gegenereerde beschrijving">
            <a:extLst>
              <a:ext uri="{FF2B5EF4-FFF2-40B4-BE49-F238E27FC236}">
                <a16:creationId xmlns:a16="http://schemas.microsoft.com/office/drawing/2014/main" id="{4F3315CF-D0C2-EA43-8C19-C00B8314D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775" y="2336800"/>
            <a:ext cx="10591800" cy="5957888"/>
          </a:xfrm>
          <a:prstGeom prst="rect">
            <a:avLst/>
          </a:prstGeom>
        </p:spPr>
      </p:pic>
      <p:sp>
        <p:nvSpPr>
          <p:cNvPr id="8" name="Text Placeholder 1">
            <a:extLst>
              <a:ext uri="{FF2B5EF4-FFF2-40B4-BE49-F238E27FC236}">
                <a16:creationId xmlns:a16="http://schemas.microsoft.com/office/drawing/2014/main" id="{00CFF668-A44D-6B4D-8A43-D26B3414E3B3}"/>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914AB82D-859A-1144-B291-0A0B300FFAFA}"/>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214505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6751781-517B-3847-8939-2FDEDC75378A}"/>
              </a:ext>
            </a:extLst>
          </p:cNvPr>
          <p:cNvSpPr>
            <a:spLocks noGrp="1"/>
          </p:cNvSpPr>
          <p:nvPr>
            <p:ph type="body" sz="quarter" idx="14"/>
          </p:nvPr>
        </p:nvSpPr>
        <p:spPr>
          <a:xfrm>
            <a:off x="1547813" y="396875"/>
            <a:ext cx="17648237" cy="1828800"/>
          </a:xfrm>
        </p:spPr>
        <p:txBody>
          <a:bodyPr/>
          <a:lstStyle/>
          <a:p>
            <a:r>
              <a:rPr lang="nl-NL" dirty="0"/>
              <a:t>8/8 ‘Welke tips heb je voor collega’s?’ </a:t>
            </a:r>
          </a:p>
        </p:txBody>
      </p:sp>
      <p:pic>
        <p:nvPicPr>
          <p:cNvPr id="7" name="Afbeelding 6" descr="Afbeelding met persoon, dame, ouder&#10;&#10;Automatisch gegenereerde beschrijving">
            <a:extLst>
              <a:ext uri="{FF2B5EF4-FFF2-40B4-BE49-F238E27FC236}">
                <a16:creationId xmlns:a16="http://schemas.microsoft.com/office/drawing/2014/main" id="{333928A9-4DCF-E340-8CAA-4C961741E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235199"/>
            <a:ext cx="10809112" cy="6080126"/>
          </a:xfrm>
          <a:prstGeom prst="rect">
            <a:avLst/>
          </a:prstGeom>
        </p:spPr>
      </p:pic>
      <p:sp>
        <p:nvSpPr>
          <p:cNvPr id="8" name="Text Placeholder 1">
            <a:extLst>
              <a:ext uri="{FF2B5EF4-FFF2-40B4-BE49-F238E27FC236}">
                <a16:creationId xmlns:a16="http://schemas.microsoft.com/office/drawing/2014/main" id="{FA08B852-3447-6948-8068-5F6C2945E04C}"/>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776AA730-7805-874F-8828-EF9BEDC7B0D9}"/>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186691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47813" y="396875"/>
            <a:ext cx="18556287" cy="1828800"/>
          </a:xfrm>
        </p:spPr>
        <p:txBody>
          <a:bodyPr/>
          <a:lstStyle/>
          <a:p>
            <a:r>
              <a:rPr lang="nl-NL" dirty="0"/>
              <a:t>Video ‘Proactieve zorgplanning onderdeel huisartsenzorg’ </a:t>
            </a:r>
          </a:p>
        </p:txBody>
      </p:sp>
      <p:pic>
        <p:nvPicPr>
          <p:cNvPr id="4" name="Onlinemedia 3" descr="Proactieve zorgplanning als onderdeel van de huisartsenzorg.">
            <a:hlinkClick r:id="" action="ppaction://media"/>
            <a:extLst>
              <a:ext uri="{FF2B5EF4-FFF2-40B4-BE49-F238E27FC236}">
                <a16:creationId xmlns:a16="http://schemas.microsoft.com/office/drawing/2014/main" id="{6A8BF4C3-DB9F-F740-9520-8A840899AAAC}"/>
              </a:ext>
            </a:extLst>
          </p:cNvPr>
          <p:cNvPicPr>
            <a:picLocks noRot="1" noChangeAspect="1"/>
          </p:cNvPicPr>
          <p:nvPr>
            <a:videoFile r:link="rId1"/>
          </p:nvPr>
        </p:nvPicPr>
        <p:blipFill>
          <a:blip r:embed="rId4"/>
          <a:stretch>
            <a:fillRect/>
          </a:stretch>
        </p:blipFill>
        <p:spPr>
          <a:xfrm>
            <a:off x="4229831" y="2491994"/>
            <a:ext cx="10318019" cy="5829681"/>
          </a:xfrm>
          <a:prstGeom prst="rect">
            <a:avLst/>
          </a:prstGeom>
        </p:spPr>
      </p:pic>
      <p:sp>
        <p:nvSpPr>
          <p:cNvPr id="7" name="Text Placeholder 1">
            <a:extLst>
              <a:ext uri="{FF2B5EF4-FFF2-40B4-BE49-F238E27FC236}">
                <a16:creationId xmlns:a16="http://schemas.microsoft.com/office/drawing/2014/main" id="{36BBAF0D-B787-DF45-9270-ADD7623DEE11}"/>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39AE040E-35DE-AF45-A99A-9C54278D0E20}"/>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8516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47813" y="396875"/>
            <a:ext cx="18556287" cy="1828800"/>
          </a:xfrm>
        </p:spPr>
        <p:txBody>
          <a:bodyPr/>
          <a:lstStyle/>
          <a:p>
            <a:r>
              <a:rPr lang="nl-NL" dirty="0"/>
              <a:t>1/9 ‘Wat betekent proactieve zorgplanning voor jou?’ </a:t>
            </a:r>
          </a:p>
        </p:txBody>
      </p:sp>
      <p:pic>
        <p:nvPicPr>
          <p:cNvPr id="6" name="Afbeelding 5" descr="Afbeelding met tekst, persoon, binnen, oranje&#10;&#10;Automatisch gegenereerde beschrijving">
            <a:extLst>
              <a:ext uri="{FF2B5EF4-FFF2-40B4-BE49-F238E27FC236}">
                <a16:creationId xmlns:a16="http://schemas.microsoft.com/office/drawing/2014/main" id="{A0A3CEFA-4630-7E4E-B098-98E9B8031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00" y="2391172"/>
            <a:ext cx="10407650" cy="5854303"/>
          </a:xfrm>
          <a:prstGeom prst="rect">
            <a:avLst/>
          </a:prstGeom>
        </p:spPr>
      </p:pic>
      <p:sp>
        <p:nvSpPr>
          <p:cNvPr id="8" name="Text Placeholder 1">
            <a:extLst>
              <a:ext uri="{FF2B5EF4-FFF2-40B4-BE49-F238E27FC236}">
                <a16:creationId xmlns:a16="http://schemas.microsoft.com/office/drawing/2014/main" id="{9D962CDC-EB85-B843-BFE5-4F1270C6963A}"/>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0DCDFBD-24DC-8842-9A13-C86C1E2776B9}"/>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79175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2/9 ‘Is proactieve zorgplanning belangrijk voor de huisarts?’ </a:t>
            </a:r>
          </a:p>
        </p:txBody>
      </p:sp>
      <p:pic>
        <p:nvPicPr>
          <p:cNvPr id="7" name="Afbeelding 6" descr="Afbeelding met tekst, bureau&#10;&#10;Automatisch gegenereerde beschrijving">
            <a:extLst>
              <a:ext uri="{FF2B5EF4-FFF2-40B4-BE49-F238E27FC236}">
                <a16:creationId xmlns:a16="http://schemas.microsoft.com/office/drawing/2014/main" id="{8E84521A-DA7B-5D43-9039-CAED62B15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404" y="2301875"/>
            <a:ext cx="10508846" cy="5911226"/>
          </a:xfrm>
          <a:prstGeom prst="rect">
            <a:avLst/>
          </a:prstGeom>
        </p:spPr>
      </p:pic>
      <p:sp>
        <p:nvSpPr>
          <p:cNvPr id="8" name="Text Placeholder 1">
            <a:extLst>
              <a:ext uri="{FF2B5EF4-FFF2-40B4-BE49-F238E27FC236}">
                <a16:creationId xmlns:a16="http://schemas.microsoft.com/office/drawing/2014/main" id="{0E233592-09DC-8449-AE23-2B79BA96CA9B}"/>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ED5DBA9-7D34-CF46-BCD4-6E3D73EA176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298958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3/9 ‘Met wie voer je deze gesprekken?’ </a:t>
            </a:r>
          </a:p>
        </p:txBody>
      </p:sp>
      <p:pic>
        <p:nvPicPr>
          <p:cNvPr id="6" name="Afbeelding 5" descr="Afbeelding met persoon&#10;&#10;Automatisch gegenereerde beschrijving">
            <a:extLst>
              <a:ext uri="{FF2B5EF4-FFF2-40B4-BE49-F238E27FC236}">
                <a16:creationId xmlns:a16="http://schemas.microsoft.com/office/drawing/2014/main" id="{F3A19926-CA4D-1A4D-A81F-7966E9AD5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225675"/>
            <a:ext cx="10837333" cy="6096000"/>
          </a:xfrm>
          <a:prstGeom prst="rect">
            <a:avLst/>
          </a:prstGeom>
        </p:spPr>
      </p:pic>
      <p:sp>
        <p:nvSpPr>
          <p:cNvPr id="8" name="Text Placeholder 1">
            <a:extLst>
              <a:ext uri="{FF2B5EF4-FFF2-40B4-BE49-F238E27FC236}">
                <a16:creationId xmlns:a16="http://schemas.microsoft.com/office/drawing/2014/main" id="{C7202DE8-E6BB-9B49-B508-4066DD987BC0}"/>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F5DDF49-668F-714A-B19E-F035DB48DB00}"/>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631326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4/9 ‘Hoe begin je en waar heb je het over?’ </a:t>
            </a:r>
          </a:p>
        </p:txBody>
      </p:sp>
      <p:pic>
        <p:nvPicPr>
          <p:cNvPr id="7" name="Afbeelding 6" descr="Afbeelding met tekst, persoon, oranje&#10;&#10;Automatisch gegenereerde beschrijving">
            <a:extLst>
              <a:ext uri="{FF2B5EF4-FFF2-40B4-BE49-F238E27FC236}">
                <a16:creationId xmlns:a16="http://schemas.microsoft.com/office/drawing/2014/main" id="{CCC0ADFD-A2A1-8E42-B3C0-4CA84D058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330565"/>
            <a:ext cx="10591800" cy="5957888"/>
          </a:xfrm>
          <a:prstGeom prst="rect">
            <a:avLst/>
          </a:prstGeom>
        </p:spPr>
      </p:pic>
      <p:sp>
        <p:nvSpPr>
          <p:cNvPr id="8" name="Text Placeholder 1">
            <a:extLst>
              <a:ext uri="{FF2B5EF4-FFF2-40B4-BE49-F238E27FC236}">
                <a16:creationId xmlns:a16="http://schemas.microsoft.com/office/drawing/2014/main" id="{6CAE7BA1-F9B0-7C4B-9A02-5396DA77B948}"/>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B2AF0D4-EC46-284E-A5CD-D65C097A69A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79392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5/9 ‘Hoe belangrijk is het betrekken van naasten?’ </a:t>
            </a:r>
          </a:p>
        </p:txBody>
      </p:sp>
      <p:pic>
        <p:nvPicPr>
          <p:cNvPr id="6" name="Afbeelding 5" descr="Afbeelding met tekst, persoon, binnen&#10;&#10;Automatisch gegenereerde beschrijving">
            <a:extLst>
              <a:ext uri="{FF2B5EF4-FFF2-40B4-BE49-F238E27FC236}">
                <a16:creationId xmlns:a16="http://schemas.microsoft.com/office/drawing/2014/main" id="{5D9271F1-F39A-3245-8CD5-8BFF9EC50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401888"/>
            <a:ext cx="10363200" cy="5829299"/>
          </a:xfrm>
          <a:prstGeom prst="rect">
            <a:avLst/>
          </a:prstGeom>
        </p:spPr>
      </p:pic>
      <p:sp>
        <p:nvSpPr>
          <p:cNvPr id="8" name="Text Placeholder 1">
            <a:extLst>
              <a:ext uri="{FF2B5EF4-FFF2-40B4-BE49-F238E27FC236}">
                <a16:creationId xmlns:a16="http://schemas.microsoft.com/office/drawing/2014/main" id="{13286373-052B-E340-9689-29E74F0F93E2}"/>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8F5827EE-6661-1240-8708-880933EA70A8}"/>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673431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F46112-1750-B54E-BC78-71298D098812}"/>
              </a:ext>
            </a:extLst>
          </p:cNvPr>
          <p:cNvSpPr>
            <a:spLocks noGrp="1"/>
          </p:cNvSpPr>
          <p:nvPr>
            <p:ph type="body" sz="quarter" idx="11"/>
          </p:nvPr>
        </p:nvSpPr>
        <p:spPr/>
        <p:txBody>
          <a:bodyPr/>
          <a:lstStyle/>
          <a:p>
            <a:r>
              <a:rPr lang="nl-NL" dirty="0"/>
              <a:t>Markering en proactieve zorgplanning </a:t>
            </a:r>
            <a:endParaRPr lang="en-NL"/>
          </a:p>
        </p:txBody>
      </p:sp>
      <p:sp>
        <p:nvSpPr>
          <p:cNvPr id="4" name="Text Placeholder 3">
            <a:extLst>
              <a:ext uri="{FF2B5EF4-FFF2-40B4-BE49-F238E27FC236}">
                <a16:creationId xmlns:a16="http://schemas.microsoft.com/office/drawing/2014/main" id="{E9EE71E1-521B-E64F-BA0A-AD2E77DC4983}"/>
              </a:ext>
            </a:extLst>
          </p:cNvPr>
          <p:cNvSpPr>
            <a:spLocks noGrp="1"/>
          </p:cNvSpPr>
          <p:nvPr>
            <p:ph type="body" sz="quarter" idx="13"/>
          </p:nvPr>
        </p:nvSpPr>
        <p:spPr/>
        <p:txBody>
          <a:bodyPr/>
          <a:lstStyle/>
          <a:p>
            <a:pPr marL="514350" indent="-514350">
              <a:buFont typeface="+mj-lt"/>
              <a:buAutoNum type="arabicPeriod"/>
            </a:pPr>
            <a:r>
              <a:rPr lang="nl-NL" sz="2800" dirty="0"/>
              <a:t>Welkom en introductie</a:t>
            </a:r>
            <a:br>
              <a:rPr lang="nl-NL" sz="2800" dirty="0"/>
            </a:br>
            <a:endParaRPr lang="nl-NL" sz="2800" dirty="0"/>
          </a:p>
          <a:p>
            <a:pPr marL="514350" indent="-514350">
              <a:buFont typeface="+mj-lt"/>
              <a:buAutoNum type="arabicPeriod"/>
            </a:pPr>
            <a:r>
              <a:rPr lang="nl-NL" sz="2800" dirty="0"/>
              <a:t>Themaverkenning en wensen voor de toekomst</a:t>
            </a:r>
            <a:endParaRPr lang="nl-NL" sz="2200" dirty="0"/>
          </a:p>
          <a:p>
            <a:pPr marL="971550" lvl="1" indent="-514350">
              <a:buFont typeface="Arial" panose="020B0604020202020204" pitchFamily="34" charset="0"/>
              <a:buChar char="•"/>
            </a:pPr>
            <a:r>
              <a:rPr lang="nl-NL" sz="2200" dirty="0">
                <a:solidFill>
                  <a:schemeClr val="tx2"/>
                </a:solidFill>
              </a:rPr>
              <a:t>Markering</a:t>
            </a:r>
          </a:p>
          <a:p>
            <a:pPr marL="971550" lvl="1" indent="-514350">
              <a:buFont typeface="Arial" panose="020B0604020202020204" pitchFamily="34" charset="0"/>
              <a:buChar char="•"/>
            </a:pPr>
            <a:r>
              <a:rPr lang="nl-NL" sz="2200" dirty="0">
                <a:solidFill>
                  <a:schemeClr val="tx2"/>
                </a:solidFill>
              </a:rPr>
              <a:t>Proactieve zorgplanning </a:t>
            </a:r>
            <a:br>
              <a:rPr lang="nl-NL" sz="2000" dirty="0"/>
            </a:br>
            <a:endParaRPr lang="nl-NL" sz="2000" dirty="0"/>
          </a:p>
          <a:p>
            <a:pPr marL="514350" indent="-514350">
              <a:buFont typeface="+mj-lt"/>
              <a:buAutoNum type="arabicPeriod"/>
            </a:pPr>
            <a:r>
              <a:rPr lang="nl-NL" sz="2800" dirty="0"/>
              <a:t>Conclusie wensen voor de toekomst</a:t>
            </a:r>
            <a:br>
              <a:rPr lang="nl-NL" sz="2800" dirty="0"/>
            </a:br>
            <a:endParaRPr lang="nl-NL" sz="2800" dirty="0"/>
          </a:p>
          <a:p>
            <a:pPr marL="514350" indent="-514350">
              <a:buFont typeface="+mj-lt"/>
              <a:buAutoNum type="arabicPeriod"/>
            </a:pPr>
            <a:r>
              <a:rPr lang="nl-NL" sz="2800" dirty="0"/>
              <a:t>Acties voor verbetering benoemen</a:t>
            </a:r>
            <a:br>
              <a:rPr lang="nl-NL" sz="2800" dirty="0"/>
            </a:br>
            <a:endParaRPr lang="nl-NL" sz="2800" dirty="0"/>
          </a:p>
          <a:p>
            <a:pPr marL="514350" indent="-514350">
              <a:buFont typeface="+mj-lt"/>
              <a:buAutoNum type="arabicPeriod"/>
            </a:pPr>
            <a:r>
              <a:rPr lang="nl-NL" sz="2800" dirty="0"/>
              <a:t>Acties voor verbetering verzamelen</a:t>
            </a:r>
            <a:br>
              <a:rPr lang="nl-NL" sz="2800" dirty="0"/>
            </a:br>
            <a:endParaRPr lang="nl-NL" sz="2800" dirty="0"/>
          </a:p>
          <a:p>
            <a:pPr marL="514350" indent="-514350">
              <a:buFont typeface="+mj-lt"/>
              <a:buAutoNum type="arabicPeriod"/>
            </a:pPr>
            <a:r>
              <a:rPr lang="nl-NL" sz="2800" dirty="0"/>
              <a:t>Prioriteren</a:t>
            </a:r>
            <a:br>
              <a:rPr lang="nl-NL" sz="2800" dirty="0"/>
            </a:br>
            <a:endParaRPr lang="nl-NL" sz="2800" dirty="0"/>
          </a:p>
          <a:p>
            <a:pPr marL="514350" indent="-514350">
              <a:buFont typeface="+mj-lt"/>
              <a:buAutoNum type="arabicPeriod"/>
            </a:pPr>
            <a:r>
              <a:rPr lang="nl-NL" sz="2800" dirty="0"/>
              <a:t>Afronding</a:t>
            </a:r>
            <a:endParaRPr lang="en-NL" dirty="0"/>
          </a:p>
        </p:txBody>
      </p:sp>
      <p:sp>
        <p:nvSpPr>
          <p:cNvPr id="5" name="Text Placeholder 4">
            <a:extLst>
              <a:ext uri="{FF2B5EF4-FFF2-40B4-BE49-F238E27FC236}">
                <a16:creationId xmlns:a16="http://schemas.microsoft.com/office/drawing/2014/main" id="{EFBD91AC-2BF6-6E4C-910D-24DFAF7F9498}"/>
              </a:ext>
            </a:extLst>
          </p:cNvPr>
          <p:cNvSpPr>
            <a:spLocks noGrp="1"/>
          </p:cNvSpPr>
          <p:nvPr>
            <p:ph type="body" sz="quarter" idx="14"/>
          </p:nvPr>
        </p:nvSpPr>
        <p:spPr/>
        <p:txBody>
          <a:bodyPr/>
          <a:lstStyle/>
          <a:p>
            <a:r>
              <a:rPr lang="nl-NL" dirty="0"/>
              <a:t>Programma</a:t>
            </a:r>
            <a:endParaRPr lang="en-NL"/>
          </a:p>
        </p:txBody>
      </p:sp>
      <p:sp>
        <p:nvSpPr>
          <p:cNvPr id="8" name="Text Placeholder 2">
            <a:extLst>
              <a:ext uri="{FF2B5EF4-FFF2-40B4-BE49-F238E27FC236}">
                <a16:creationId xmlns:a16="http://schemas.microsoft.com/office/drawing/2014/main" id="{84672E92-1AAE-2D4D-9073-08B9E44B81A0}"/>
              </a:ext>
            </a:extLst>
          </p:cNvPr>
          <p:cNvSpPr>
            <a:spLocks noGrp="1"/>
          </p:cNvSpPr>
          <p:nvPr>
            <p:ph type="body" sz="quarter" idx="12"/>
          </p:nvPr>
        </p:nvSpPr>
        <p:spPr>
          <a:xfrm>
            <a:off x="1547460" y="9804557"/>
            <a:ext cx="1951390" cy="342301"/>
          </a:xfrm>
        </p:spPr>
        <p:txBody>
          <a:bodyPr/>
          <a:lstStyle/>
          <a:p>
            <a:r>
              <a:rPr lang="nl-NL" dirty="0"/>
              <a:t>Oktober  2021</a:t>
            </a:r>
            <a:endParaRPr lang="en-NL" dirty="0"/>
          </a:p>
        </p:txBody>
      </p:sp>
    </p:spTree>
    <p:extLst>
      <p:ext uri="{BB962C8B-B14F-4D97-AF65-F5344CB8AC3E}">
        <p14:creationId xmlns:p14="http://schemas.microsoft.com/office/powerpoint/2010/main" val="3905564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6/9 ‘Hoe houd je rekening met religieuze achtergrond?’</a:t>
            </a:r>
          </a:p>
        </p:txBody>
      </p:sp>
      <p:pic>
        <p:nvPicPr>
          <p:cNvPr id="7" name="Afbeelding 6" descr="Afbeelding met tekst&#10;&#10;Automatisch gegenereerde beschrijving">
            <a:extLst>
              <a:ext uri="{FF2B5EF4-FFF2-40B4-BE49-F238E27FC236}">
                <a16:creationId xmlns:a16="http://schemas.microsoft.com/office/drawing/2014/main" id="{764E7552-4515-A745-B09B-64A3FDA3C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373428"/>
            <a:ext cx="10439400" cy="5872163"/>
          </a:xfrm>
          <a:prstGeom prst="rect">
            <a:avLst/>
          </a:prstGeom>
        </p:spPr>
      </p:pic>
      <p:sp>
        <p:nvSpPr>
          <p:cNvPr id="8" name="Text Placeholder 1">
            <a:extLst>
              <a:ext uri="{FF2B5EF4-FFF2-40B4-BE49-F238E27FC236}">
                <a16:creationId xmlns:a16="http://schemas.microsoft.com/office/drawing/2014/main" id="{F7C87436-C1A6-0D4C-B0D7-E5862B3D48D3}"/>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C88ABDCB-56F4-3048-AB57-C0D442B5EC2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886510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7/9 ‘Maak je gebruik van hulpmiddelen?’</a:t>
            </a:r>
          </a:p>
        </p:txBody>
      </p:sp>
      <p:pic>
        <p:nvPicPr>
          <p:cNvPr id="6" name="Afbeelding 5" descr="Afbeelding met tekst, persoon&#10;&#10;Automatisch gegenereerde beschrijving">
            <a:extLst>
              <a:ext uri="{FF2B5EF4-FFF2-40B4-BE49-F238E27FC236}">
                <a16:creationId xmlns:a16="http://schemas.microsoft.com/office/drawing/2014/main" id="{0F403C39-A9A1-4E4E-91E4-E81FEA0BC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449513"/>
            <a:ext cx="10439400" cy="5872162"/>
          </a:xfrm>
          <a:prstGeom prst="rect">
            <a:avLst/>
          </a:prstGeom>
        </p:spPr>
      </p:pic>
      <p:sp>
        <p:nvSpPr>
          <p:cNvPr id="8" name="Text Placeholder 1">
            <a:extLst>
              <a:ext uri="{FF2B5EF4-FFF2-40B4-BE49-F238E27FC236}">
                <a16:creationId xmlns:a16="http://schemas.microsoft.com/office/drawing/2014/main" id="{0C866298-B7F6-5545-8296-EDFD24300EAF}"/>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5F6B46E2-5AF5-6A4F-BAD7-134EC949F753}"/>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174927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8/9 ‘Waar loop je tegenaan?’</a:t>
            </a:r>
          </a:p>
        </p:txBody>
      </p:sp>
      <p:pic>
        <p:nvPicPr>
          <p:cNvPr id="7" name="Afbeelding 6" descr="Afbeelding met persoon&#10;&#10;Automatisch gegenereerde beschrijving">
            <a:extLst>
              <a:ext uri="{FF2B5EF4-FFF2-40B4-BE49-F238E27FC236}">
                <a16:creationId xmlns:a16="http://schemas.microsoft.com/office/drawing/2014/main" id="{A853919C-CD27-7B40-B76F-31D4FA261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1" y="2449513"/>
            <a:ext cx="10439400" cy="5872162"/>
          </a:xfrm>
          <a:prstGeom prst="rect">
            <a:avLst/>
          </a:prstGeom>
        </p:spPr>
      </p:pic>
      <p:sp>
        <p:nvSpPr>
          <p:cNvPr id="8" name="Text Placeholder 1">
            <a:extLst>
              <a:ext uri="{FF2B5EF4-FFF2-40B4-BE49-F238E27FC236}">
                <a16:creationId xmlns:a16="http://schemas.microsoft.com/office/drawing/2014/main" id="{4ABF9FE2-822B-AF41-B944-9B3034F089A2}"/>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E7AD5340-3FC8-8349-A479-3C07CCFCD66B}"/>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14753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9/9 ‘Welke tips heb je voor collega’s?’</a:t>
            </a:r>
          </a:p>
        </p:txBody>
      </p:sp>
      <p:pic>
        <p:nvPicPr>
          <p:cNvPr id="6" name="Afbeelding 5" descr="Afbeelding met persoon, computer&#10;&#10;Automatisch gegenereerde beschrijving">
            <a:extLst>
              <a:ext uri="{FF2B5EF4-FFF2-40B4-BE49-F238E27FC236}">
                <a16:creationId xmlns:a16="http://schemas.microsoft.com/office/drawing/2014/main" id="{375C9745-5822-F94A-BFBA-363088231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2358911"/>
            <a:ext cx="10465003" cy="5886564"/>
          </a:xfrm>
          <a:prstGeom prst="rect">
            <a:avLst/>
          </a:prstGeom>
        </p:spPr>
      </p:pic>
      <p:sp>
        <p:nvSpPr>
          <p:cNvPr id="8" name="Text Placeholder 1">
            <a:extLst>
              <a:ext uri="{FF2B5EF4-FFF2-40B4-BE49-F238E27FC236}">
                <a16:creationId xmlns:a16="http://schemas.microsoft.com/office/drawing/2014/main" id="{77517873-8C2D-B148-8E91-26EA71531C56}"/>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66BB8321-AAF4-BC40-9254-C3BCACEAF8B8}"/>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354501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u="sng" dirty="0"/>
              <a:t>Hulpmiddelen proactieve </a:t>
            </a:r>
            <a:r>
              <a:rPr lang="nl-NL" u="sng" dirty="0" err="1"/>
              <a:t>zorgplannning</a:t>
            </a:r>
            <a:endParaRPr lang="nl-NL" u="sng" dirty="0"/>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r>
              <a:rPr lang="nl-NL" sz="2800" dirty="0"/>
              <a:t>Algemeen</a:t>
            </a:r>
          </a:p>
          <a:p>
            <a:pPr marL="514350" indent="-514350">
              <a:buFont typeface="Arial" panose="020B0604020202020204" pitchFamily="34" charset="0"/>
              <a:buChar char="•"/>
            </a:pPr>
            <a:r>
              <a:rPr lang="nl-NL" sz="2800" b="1" dirty="0"/>
              <a:t>Leidraad</a:t>
            </a:r>
            <a:r>
              <a:rPr lang="nl-NL" sz="2800" dirty="0"/>
              <a:t> proactieve zorgplanning</a:t>
            </a:r>
          </a:p>
          <a:p>
            <a:pPr marL="514350" indent="-514350">
              <a:buFont typeface="Arial" panose="020B0604020202020204" pitchFamily="34" charset="0"/>
              <a:buChar char="•"/>
            </a:pPr>
            <a:endParaRPr lang="nl-NL" sz="2800" dirty="0"/>
          </a:p>
          <a:p>
            <a:r>
              <a:rPr lang="nl-NL" sz="2800" dirty="0"/>
              <a:t>Implementatie</a:t>
            </a:r>
          </a:p>
          <a:p>
            <a:pPr marL="514350" indent="-514350">
              <a:buFont typeface="Arial" panose="020B0604020202020204" pitchFamily="34" charset="0"/>
              <a:buChar char="•"/>
            </a:pPr>
            <a:r>
              <a:rPr lang="nl-NL" sz="2800" b="1" dirty="0"/>
              <a:t>Toolkit </a:t>
            </a:r>
            <a:r>
              <a:rPr lang="nl-NL" sz="2800" dirty="0"/>
              <a:t>Advance Care Planning voor implementatie van proactieve zorgplanning in de huisartsenpraktijk of regio</a:t>
            </a:r>
          </a:p>
          <a:p>
            <a:pPr marL="457200" indent="-457200">
              <a:buFont typeface="Arial" panose="020B0604020202020204" pitchFamily="34" charset="0"/>
              <a:buChar char="•"/>
            </a:pPr>
            <a:r>
              <a:rPr lang="nl-NL" sz="2800" b="1" dirty="0"/>
              <a:t>Implementatiehandreiking </a:t>
            </a:r>
            <a:r>
              <a:rPr lang="nl-NL" sz="2800" dirty="0"/>
              <a:t>Advance Care Planning</a:t>
            </a:r>
          </a:p>
          <a:p>
            <a:endParaRPr lang="nl-NL" sz="2800" dirty="0"/>
          </a:p>
          <a:p>
            <a:r>
              <a:rPr lang="nl-NL" sz="2800" dirty="0"/>
              <a:t>Voor patiënten met dementie</a:t>
            </a:r>
          </a:p>
          <a:p>
            <a:pPr marL="457200" indent="-457200">
              <a:buFont typeface="Arial" panose="020B0604020202020204" pitchFamily="34" charset="0"/>
              <a:buChar char="•"/>
            </a:pPr>
            <a:r>
              <a:rPr lang="nl-NL" sz="2800" b="1" dirty="0"/>
              <a:t>Gesprekswijzer</a:t>
            </a:r>
            <a:r>
              <a:rPr lang="nl-NL" sz="2800" dirty="0"/>
              <a:t> proactieve zorgplanning bij dementie en vergeetachtigheid</a:t>
            </a:r>
          </a:p>
          <a:p>
            <a:pPr marL="457200" indent="-457200">
              <a:buFont typeface="Arial" panose="020B0604020202020204" pitchFamily="34" charset="0"/>
              <a:buChar char="•"/>
            </a:pPr>
            <a:endParaRPr lang="nl-NL" sz="2800" dirty="0"/>
          </a:p>
          <a:p>
            <a:r>
              <a:rPr lang="nl-NL" sz="2800" dirty="0"/>
              <a:t>Voor mensen met een migratieachtergrond</a:t>
            </a:r>
          </a:p>
          <a:p>
            <a:pPr marL="457200" indent="-457200">
              <a:buFont typeface="Arial" panose="020B0604020202020204" pitchFamily="34" charset="0"/>
              <a:buChar char="•"/>
            </a:pPr>
            <a:r>
              <a:rPr lang="nl-NL" sz="2800" b="1" dirty="0"/>
              <a:t>Handreiking </a:t>
            </a:r>
            <a:r>
              <a:rPr lang="nl-NL" sz="2800" dirty="0"/>
              <a:t>lessen uit gesprekken over leven en dood</a:t>
            </a:r>
          </a:p>
        </p:txBody>
      </p:sp>
      <p:sp>
        <p:nvSpPr>
          <p:cNvPr id="8" name="Text Placeholder 1">
            <a:extLst>
              <a:ext uri="{FF2B5EF4-FFF2-40B4-BE49-F238E27FC236}">
                <a16:creationId xmlns:a16="http://schemas.microsoft.com/office/drawing/2014/main" id="{1A779412-8E53-794F-91A9-EFD09D0403AA}"/>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F50509B0-36CD-7B44-AC4A-7135EC60845D}"/>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468646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Leidraad proactieve zorgplanning</a:t>
            </a:r>
          </a:p>
        </p:txBody>
      </p:sp>
      <p:pic>
        <p:nvPicPr>
          <p:cNvPr id="6" name="Afbeelding 5" descr="Afbeelding met tekst&#10;&#10;Automatisch gegenereerde beschrijving">
            <a:extLst>
              <a:ext uri="{FF2B5EF4-FFF2-40B4-BE49-F238E27FC236}">
                <a16:creationId xmlns:a16="http://schemas.microsoft.com/office/drawing/2014/main" id="{5F4D0F59-8EF6-3E4F-901C-BB20DA6F4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850" y="2530475"/>
            <a:ext cx="10268200" cy="6177961"/>
          </a:xfrm>
          <a:prstGeom prst="rect">
            <a:avLst/>
          </a:prstGeom>
          <a:ln w="12700">
            <a:solidFill>
              <a:schemeClr val="accent1">
                <a:lumMod val="75000"/>
              </a:schemeClr>
            </a:solidFill>
          </a:ln>
        </p:spPr>
      </p:pic>
      <p:sp>
        <p:nvSpPr>
          <p:cNvPr id="8" name="Text Placeholder 1">
            <a:extLst>
              <a:ext uri="{FF2B5EF4-FFF2-40B4-BE49-F238E27FC236}">
                <a16:creationId xmlns:a16="http://schemas.microsoft.com/office/drawing/2014/main" id="{76043795-995C-6A48-A0A0-B0901033AE75}"/>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A6E715BD-63D8-4D41-B3C7-0F04184C9153}"/>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761665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1158875"/>
            <a:ext cx="19964401" cy="1828800"/>
          </a:xfrm>
        </p:spPr>
        <p:txBody>
          <a:bodyPr/>
          <a:lstStyle/>
          <a:p>
            <a:r>
              <a:rPr lang="nl-NL" dirty="0"/>
              <a:t>Toolkit Advance Care Planning voor implementatie van proactieve zorgplanning in de huisartsenpraktijk of regio</a:t>
            </a:r>
          </a:p>
        </p:txBody>
      </p:sp>
      <p:sp>
        <p:nvSpPr>
          <p:cNvPr id="10" name="Text Placeholder 1">
            <a:extLst>
              <a:ext uri="{FF2B5EF4-FFF2-40B4-BE49-F238E27FC236}">
                <a16:creationId xmlns:a16="http://schemas.microsoft.com/office/drawing/2014/main" id="{1F84FD69-DDEA-DA4E-B618-763E92251837}"/>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8" name="Text Placeholder 2">
            <a:extLst>
              <a:ext uri="{FF2B5EF4-FFF2-40B4-BE49-F238E27FC236}">
                <a16:creationId xmlns:a16="http://schemas.microsoft.com/office/drawing/2014/main" id="{97DFC5FB-2885-594D-ADE2-9AFFAE3B3450}"/>
              </a:ext>
            </a:extLst>
          </p:cNvPr>
          <p:cNvSpPr>
            <a:spLocks noGrp="1"/>
          </p:cNvSpPr>
          <p:nvPr>
            <p:ph type="body" sz="quarter" idx="12"/>
          </p:nvPr>
        </p:nvSpPr>
        <p:spPr/>
        <p:txBody>
          <a:bodyPr/>
          <a:lstStyle/>
          <a:p>
            <a:r>
              <a:rPr lang="nl-NL" dirty="0"/>
              <a:t>Oktober  2021</a:t>
            </a:r>
            <a:endParaRPr lang="en-NL" dirty="0"/>
          </a:p>
        </p:txBody>
      </p:sp>
      <p:pic>
        <p:nvPicPr>
          <p:cNvPr id="3" name="Afbeelding 2" descr="Afbeelding met tekst&#10;&#10;Automatisch gegenereerde beschrijving">
            <a:extLst>
              <a:ext uri="{FF2B5EF4-FFF2-40B4-BE49-F238E27FC236}">
                <a16:creationId xmlns:a16="http://schemas.microsoft.com/office/drawing/2014/main" id="{A1E0635F-23F1-4157-B740-180099877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50" y="3085096"/>
            <a:ext cx="7147560" cy="5236580"/>
          </a:xfrm>
          <a:prstGeom prst="rect">
            <a:avLst/>
          </a:prstGeom>
        </p:spPr>
      </p:pic>
    </p:spTree>
    <p:extLst>
      <p:ext uri="{BB962C8B-B14F-4D97-AF65-F5344CB8AC3E}">
        <p14:creationId xmlns:p14="http://schemas.microsoft.com/office/powerpoint/2010/main" val="1658675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822450" y="544178"/>
            <a:ext cx="19964401" cy="1828800"/>
          </a:xfrm>
        </p:spPr>
        <p:txBody>
          <a:bodyPr/>
          <a:lstStyle/>
          <a:p>
            <a:r>
              <a:rPr lang="nl-NL" dirty="0"/>
              <a:t>Implementatiehandreiking Advance Care Planning</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a:p>
            <a:endParaRPr lang="nl-NL" sz="3200" dirty="0"/>
          </a:p>
        </p:txBody>
      </p:sp>
      <p:sp>
        <p:nvSpPr>
          <p:cNvPr id="10" name="Text Placeholder 1">
            <a:extLst>
              <a:ext uri="{FF2B5EF4-FFF2-40B4-BE49-F238E27FC236}">
                <a16:creationId xmlns:a16="http://schemas.microsoft.com/office/drawing/2014/main" id="{E080BAA3-06B6-0A45-850A-CFAB297CE4D4}"/>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59C35F54-ECCE-374B-844A-09F6853529BB}"/>
              </a:ext>
            </a:extLst>
          </p:cNvPr>
          <p:cNvSpPr>
            <a:spLocks noGrp="1"/>
          </p:cNvSpPr>
          <p:nvPr>
            <p:ph type="body" sz="quarter" idx="12"/>
          </p:nvPr>
        </p:nvSpPr>
        <p:spPr/>
        <p:txBody>
          <a:bodyPr/>
          <a:lstStyle/>
          <a:p>
            <a:r>
              <a:rPr lang="nl-NL" dirty="0"/>
              <a:t>Oktober  2021</a:t>
            </a:r>
            <a:endParaRPr lang="en-NL" dirty="0"/>
          </a:p>
        </p:txBody>
      </p:sp>
      <p:pic>
        <p:nvPicPr>
          <p:cNvPr id="3" name="Afbeelding 2" descr="Afbeelding met tekst, visitekaartje, schermafbeelding&#10;&#10;Automatisch gegenereerde beschrijving">
            <a:extLst>
              <a:ext uri="{FF2B5EF4-FFF2-40B4-BE49-F238E27FC236}">
                <a16:creationId xmlns:a16="http://schemas.microsoft.com/office/drawing/2014/main" id="{553EBD04-90CC-4EA6-942C-7D4EF2EB3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50" y="2606674"/>
            <a:ext cx="4287612" cy="5930529"/>
          </a:xfrm>
          <a:prstGeom prst="rect">
            <a:avLst/>
          </a:prstGeom>
        </p:spPr>
      </p:pic>
    </p:spTree>
    <p:extLst>
      <p:ext uri="{BB962C8B-B14F-4D97-AF65-F5344CB8AC3E}">
        <p14:creationId xmlns:p14="http://schemas.microsoft.com/office/powerpoint/2010/main" val="2873611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5D166B8-09F3-4CB9-840C-57F9749839F5}"/>
              </a:ext>
            </a:extLst>
          </p:cNvPr>
          <p:cNvSpPr>
            <a:spLocks noGrp="1"/>
          </p:cNvSpPr>
          <p:nvPr>
            <p:ph type="body" sz="quarter" idx="13"/>
          </p:nvPr>
        </p:nvSpPr>
        <p:spPr/>
        <p:txBody>
          <a:bodyPr/>
          <a:lstStyle/>
          <a:p>
            <a:pPr marL="457200" indent="-457200">
              <a:buFont typeface="Arial" panose="020B0604020202020204" pitchFamily="34" charset="0"/>
              <a:buChar char="•"/>
            </a:pPr>
            <a:endParaRPr lang="nl-NL" dirty="0"/>
          </a:p>
          <a:p>
            <a:pPr marL="457200" indent="-457200">
              <a:buFont typeface="Arial" panose="020B0604020202020204" pitchFamily="34" charset="0"/>
              <a:buChar char="•"/>
            </a:pPr>
            <a:r>
              <a:rPr lang="nl-NL" sz="2800" dirty="0"/>
              <a:t>Formulier uniform vastleggen proactieve zorgplanning (digitaal en print)</a:t>
            </a:r>
            <a:br>
              <a:rPr lang="nl-NL" sz="2800" dirty="0"/>
            </a:br>
            <a:endParaRPr lang="nl-NL" sz="2800" dirty="0"/>
          </a:p>
        </p:txBody>
      </p:sp>
      <p:sp>
        <p:nvSpPr>
          <p:cNvPr id="5" name="Tijdelijke aanduiding voor tekst 4">
            <a:extLst>
              <a:ext uri="{FF2B5EF4-FFF2-40B4-BE49-F238E27FC236}">
                <a16:creationId xmlns:a16="http://schemas.microsoft.com/office/drawing/2014/main" id="{BA865954-9805-4192-8047-E51EF4814401}"/>
              </a:ext>
            </a:extLst>
          </p:cNvPr>
          <p:cNvSpPr>
            <a:spLocks noGrp="1"/>
          </p:cNvSpPr>
          <p:nvPr>
            <p:ph type="body" sz="quarter" idx="14"/>
          </p:nvPr>
        </p:nvSpPr>
        <p:spPr/>
        <p:txBody>
          <a:bodyPr/>
          <a:lstStyle/>
          <a:p>
            <a:r>
              <a:rPr lang="nl-NL" u="sng" dirty="0"/>
              <a:t>Hulpmiddelen vastleggen van afspraken</a:t>
            </a:r>
          </a:p>
        </p:txBody>
      </p:sp>
      <p:sp>
        <p:nvSpPr>
          <p:cNvPr id="7" name="Text Placeholder 1">
            <a:extLst>
              <a:ext uri="{FF2B5EF4-FFF2-40B4-BE49-F238E27FC236}">
                <a16:creationId xmlns:a16="http://schemas.microsoft.com/office/drawing/2014/main" id="{0393642E-4178-AC42-8D0B-C62372D1BB1A}"/>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8" name="Text Placeholder 2">
            <a:extLst>
              <a:ext uri="{FF2B5EF4-FFF2-40B4-BE49-F238E27FC236}">
                <a16:creationId xmlns:a16="http://schemas.microsoft.com/office/drawing/2014/main" id="{3FB66D8C-E0D8-3F48-AB6F-C7147841DD46}"/>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4080006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Formulier uniform vastleggen proactieve zorgplanning</a:t>
            </a:r>
          </a:p>
        </p:txBody>
      </p:sp>
      <p:pic>
        <p:nvPicPr>
          <p:cNvPr id="7" name="Afbeelding 6" descr="Afbeelding met tekst&#10;&#10;Automatisch gegenereerde beschrijving">
            <a:extLst>
              <a:ext uri="{FF2B5EF4-FFF2-40B4-BE49-F238E27FC236}">
                <a16:creationId xmlns:a16="http://schemas.microsoft.com/office/drawing/2014/main" id="{1BAF49EB-A11F-5D4F-AAA0-AAB401DAE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30" y="2759075"/>
            <a:ext cx="12483889" cy="4114800"/>
          </a:xfrm>
          <a:prstGeom prst="rect">
            <a:avLst/>
          </a:prstGeom>
          <a:ln w="12700">
            <a:solidFill>
              <a:schemeClr val="accent1">
                <a:lumMod val="75000"/>
              </a:schemeClr>
            </a:solidFill>
          </a:ln>
        </p:spPr>
      </p:pic>
      <p:sp>
        <p:nvSpPr>
          <p:cNvPr id="10" name="Text Placeholder 1">
            <a:extLst>
              <a:ext uri="{FF2B5EF4-FFF2-40B4-BE49-F238E27FC236}">
                <a16:creationId xmlns:a16="http://schemas.microsoft.com/office/drawing/2014/main" id="{1F84FD69-DDEA-DA4E-B618-763E92251837}"/>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8" name="Text Placeholder 2">
            <a:extLst>
              <a:ext uri="{FF2B5EF4-FFF2-40B4-BE49-F238E27FC236}">
                <a16:creationId xmlns:a16="http://schemas.microsoft.com/office/drawing/2014/main" id="{E98B5BEE-EFE1-CA4E-B866-86F251FF67E6}"/>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426256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1F7C1FD-3879-5140-9253-83A9C34FF7EC}"/>
              </a:ext>
            </a:extLst>
          </p:cNvPr>
          <p:cNvSpPr>
            <a:spLocks noGrp="1"/>
          </p:cNvSpPr>
          <p:nvPr>
            <p:ph type="body" sz="quarter" idx="13"/>
          </p:nvPr>
        </p:nvSpPr>
        <p:spPr/>
        <p:txBody>
          <a:bodyPr/>
          <a:lstStyle/>
          <a:p>
            <a:endParaRPr lang="nl-NL" dirty="0"/>
          </a:p>
        </p:txBody>
      </p:sp>
      <p:sp>
        <p:nvSpPr>
          <p:cNvPr id="5" name="Tijdelijke aanduiding voor tekst 4">
            <a:extLst>
              <a:ext uri="{FF2B5EF4-FFF2-40B4-BE49-F238E27FC236}">
                <a16:creationId xmlns:a16="http://schemas.microsoft.com/office/drawing/2014/main" id="{2B1CEAE0-C9BF-5C4C-9393-AB3843A65F47}"/>
              </a:ext>
            </a:extLst>
          </p:cNvPr>
          <p:cNvSpPr>
            <a:spLocks noGrp="1"/>
          </p:cNvSpPr>
          <p:nvPr>
            <p:ph type="body" sz="quarter" idx="14"/>
          </p:nvPr>
        </p:nvSpPr>
        <p:spPr/>
        <p:txBody>
          <a:bodyPr/>
          <a:lstStyle/>
          <a:p>
            <a:r>
              <a:rPr lang="nl-NL" dirty="0"/>
              <a:t>1. Welkom en introductie</a:t>
            </a:r>
          </a:p>
        </p:txBody>
      </p:sp>
      <p:sp>
        <p:nvSpPr>
          <p:cNvPr id="7" name="Text Placeholder 1">
            <a:extLst>
              <a:ext uri="{FF2B5EF4-FFF2-40B4-BE49-F238E27FC236}">
                <a16:creationId xmlns:a16="http://schemas.microsoft.com/office/drawing/2014/main" id="{C68577BF-1FD3-8641-B4B6-3D51D122F96C}"/>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0EE2EF71-4EA2-3749-9692-D51B943F45D6}"/>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33640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u="sng" dirty="0"/>
              <a:t>Patiënteninformatie proactieve zorgplanning</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r>
              <a:rPr lang="nl-NL" sz="2800" dirty="0"/>
              <a:t>e-book</a:t>
            </a:r>
            <a:r>
              <a:rPr lang="nl-NL" sz="2800" b="1" dirty="0"/>
              <a:t> </a:t>
            </a:r>
            <a:r>
              <a:rPr lang="nl-NL" sz="2800" dirty="0"/>
              <a:t>‘Praat op tijd over uw levenseinde’ </a:t>
            </a:r>
            <a:br>
              <a:rPr lang="nl-NL" sz="2800" dirty="0"/>
            </a:br>
            <a:endParaRPr lang="nl-NL" sz="2800" dirty="0"/>
          </a:p>
          <a:p>
            <a:pPr marL="457200" indent="-457200">
              <a:buFont typeface="Arial" panose="020B0604020202020204" pitchFamily="34" charset="0"/>
              <a:buChar char="•"/>
            </a:pPr>
            <a:r>
              <a:rPr lang="nl-NL" sz="2800" dirty="0"/>
              <a:t>Keuzehulp</a:t>
            </a:r>
          </a:p>
          <a:p>
            <a:pPr marL="914400" lvl="1" indent="-457200">
              <a:buFont typeface="Arial" panose="020B0604020202020204" pitchFamily="34" charset="0"/>
              <a:buChar char="•"/>
            </a:pPr>
            <a:r>
              <a:rPr lang="nl-NL" sz="2000" dirty="0">
                <a:solidFill>
                  <a:schemeClr val="accent1">
                    <a:lumMod val="75000"/>
                  </a:schemeClr>
                </a:solidFill>
              </a:rPr>
              <a:t>Video bij Keuzehulp</a:t>
            </a:r>
            <a:br>
              <a:rPr lang="nl-NL" sz="2000" dirty="0">
                <a:solidFill>
                  <a:schemeClr val="accent1">
                    <a:lumMod val="75000"/>
                  </a:schemeClr>
                </a:solidFill>
              </a:rPr>
            </a:br>
            <a:endParaRPr lang="nl-NL" sz="2000" dirty="0">
              <a:solidFill>
                <a:schemeClr val="accent1">
                  <a:lumMod val="75000"/>
                </a:schemeClr>
              </a:solidFill>
            </a:endParaRPr>
          </a:p>
          <a:p>
            <a:pPr marL="457200" indent="-457200">
              <a:buFont typeface="Arial" panose="020B0604020202020204" pitchFamily="34" charset="0"/>
              <a:buChar char="•"/>
            </a:pPr>
            <a:r>
              <a:rPr lang="nl-NL" sz="2800" dirty="0"/>
              <a:t>Folder ‘Praten over behandelwensen en –grenzen’ </a:t>
            </a:r>
            <a:endParaRPr lang="nl-NL" sz="2800" dirty="0">
              <a:solidFill>
                <a:schemeClr val="accent1">
                  <a:lumMod val="75000"/>
                </a:schemeClr>
              </a:solidFill>
            </a:endParaRPr>
          </a:p>
          <a:p>
            <a:endParaRPr lang="nl-NL" sz="2800" dirty="0"/>
          </a:p>
          <a:p>
            <a:pPr marL="457200" indent="-457200">
              <a:buFont typeface="Arial" panose="020B0604020202020204" pitchFamily="34" charset="0"/>
              <a:buChar char="•"/>
            </a:pPr>
            <a:r>
              <a:rPr lang="nl-NL" sz="2800" dirty="0"/>
              <a:t>Wachtkamerfilmpje ‘Praat op tijd over uw levenseinde’ </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Wachtkamerfilmpje ‘Weet u wat u wilt?’ </a:t>
            </a:r>
          </a:p>
        </p:txBody>
      </p:sp>
      <p:sp>
        <p:nvSpPr>
          <p:cNvPr id="8" name="Text Placeholder 1">
            <a:extLst>
              <a:ext uri="{FF2B5EF4-FFF2-40B4-BE49-F238E27FC236}">
                <a16:creationId xmlns:a16="http://schemas.microsoft.com/office/drawing/2014/main" id="{0560918B-7E2F-FE4A-AD45-306A86D7CE63}"/>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D0C66309-342C-3E4E-B1B3-4B047B18AEEF}"/>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36597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e-book ‘praat op tijd over uw levenseinde’</a:t>
            </a:r>
          </a:p>
        </p:txBody>
      </p:sp>
      <p:pic>
        <p:nvPicPr>
          <p:cNvPr id="6" name="Afbeelding 5" descr="Afbeelding met tekst, persoon, poseren, staand&#10;&#10;Automatisch gegenereerde beschrijving">
            <a:extLst>
              <a:ext uri="{FF2B5EF4-FFF2-40B4-BE49-F238E27FC236}">
                <a16:creationId xmlns:a16="http://schemas.microsoft.com/office/drawing/2014/main" id="{0817D94A-D8B9-7444-9976-159F9CC54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450" y="2856414"/>
            <a:ext cx="5682327" cy="6278529"/>
          </a:xfrm>
          <a:prstGeom prst="rect">
            <a:avLst/>
          </a:prstGeom>
          <a:ln w="12700">
            <a:solidFill>
              <a:schemeClr val="accent1">
                <a:lumMod val="75000"/>
              </a:schemeClr>
            </a:solidFill>
          </a:ln>
        </p:spPr>
      </p:pic>
      <p:sp>
        <p:nvSpPr>
          <p:cNvPr id="8" name="Text Placeholder 1">
            <a:extLst>
              <a:ext uri="{FF2B5EF4-FFF2-40B4-BE49-F238E27FC236}">
                <a16:creationId xmlns:a16="http://schemas.microsoft.com/office/drawing/2014/main" id="{71AA3A39-1041-1C47-92B9-641C32249DF9}"/>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A2E67760-7B53-4A48-87A4-2E7F20259A76}"/>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407008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Keuzehulp</a:t>
            </a:r>
          </a:p>
        </p:txBody>
      </p:sp>
      <p:pic>
        <p:nvPicPr>
          <p:cNvPr id="7" name="Afbeelding 6">
            <a:extLst>
              <a:ext uri="{FF2B5EF4-FFF2-40B4-BE49-F238E27FC236}">
                <a16:creationId xmlns:a16="http://schemas.microsoft.com/office/drawing/2014/main" id="{2BC6C724-9AFD-D64D-8232-F0CE500AF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48" y="2682875"/>
            <a:ext cx="11644273" cy="5334000"/>
          </a:xfrm>
          <a:prstGeom prst="rect">
            <a:avLst/>
          </a:prstGeom>
        </p:spPr>
      </p:pic>
      <p:sp>
        <p:nvSpPr>
          <p:cNvPr id="8" name="Text Placeholder 1">
            <a:extLst>
              <a:ext uri="{FF2B5EF4-FFF2-40B4-BE49-F238E27FC236}">
                <a16:creationId xmlns:a16="http://schemas.microsoft.com/office/drawing/2014/main" id="{ED92AB95-282C-2E47-820E-9635D416ADCB}"/>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9B7B8701-4B4F-744A-BE3E-88823051652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289146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Video bij keuzehulp</a:t>
            </a:r>
          </a:p>
        </p:txBody>
      </p:sp>
      <p:pic>
        <p:nvPicPr>
          <p:cNvPr id="4" name="Onlinemedia 3" descr="Hoe de keuzehulp helpt om je behandelwensen 'op papier' te zetten">
            <a:hlinkClick r:id="" action="ppaction://media"/>
            <a:extLst>
              <a:ext uri="{FF2B5EF4-FFF2-40B4-BE49-F238E27FC236}">
                <a16:creationId xmlns:a16="http://schemas.microsoft.com/office/drawing/2014/main" id="{1251CE57-7CDA-BC4A-A2FA-873B9FE49E79}"/>
              </a:ext>
            </a:extLst>
          </p:cNvPr>
          <p:cNvPicPr>
            <a:picLocks noRot="1" noChangeAspect="1"/>
          </p:cNvPicPr>
          <p:nvPr>
            <a:videoFile r:link="rId1"/>
          </p:nvPr>
        </p:nvPicPr>
        <p:blipFill>
          <a:blip r:embed="rId4"/>
          <a:stretch>
            <a:fillRect/>
          </a:stretch>
        </p:blipFill>
        <p:spPr>
          <a:xfrm>
            <a:off x="1738832" y="2759075"/>
            <a:ext cx="10249912" cy="5791200"/>
          </a:xfrm>
          <a:prstGeom prst="rect">
            <a:avLst/>
          </a:prstGeom>
        </p:spPr>
      </p:pic>
      <p:sp>
        <p:nvSpPr>
          <p:cNvPr id="7" name="Text Placeholder 1">
            <a:extLst>
              <a:ext uri="{FF2B5EF4-FFF2-40B4-BE49-F238E27FC236}">
                <a16:creationId xmlns:a16="http://schemas.microsoft.com/office/drawing/2014/main" id="{54CB766E-87A1-DA49-AF9A-A01D988A9991}"/>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FC116D7-05F4-C140-BF5D-988C31778E72}"/>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05504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4B16A96-6D25-4E2C-91E1-8C209D1F68C5}"/>
              </a:ext>
            </a:extLst>
          </p:cNvPr>
          <p:cNvSpPr>
            <a:spLocks noGrp="1"/>
          </p:cNvSpPr>
          <p:nvPr>
            <p:ph type="body" sz="quarter" idx="14"/>
          </p:nvPr>
        </p:nvSpPr>
        <p:spPr>
          <a:xfrm>
            <a:off x="1465262" y="1158875"/>
            <a:ext cx="17173575" cy="1828800"/>
          </a:xfrm>
        </p:spPr>
        <p:txBody>
          <a:bodyPr/>
          <a:lstStyle/>
          <a:p>
            <a:r>
              <a:rPr lang="nl-NL" dirty="0"/>
              <a:t>Folder praten over behandelwensen en -grenzen</a:t>
            </a:r>
            <a:endParaRPr lang="nl-NL" sz="5400" dirty="0">
              <a:solidFill>
                <a:schemeClr val="accent1">
                  <a:lumMod val="75000"/>
                </a:schemeClr>
              </a:solidFill>
            </a:endParaRPr>
          </a:p>
          <a:p>
            <a:endParaRPr lang="nl-NL" dirty="0"/>
          </a:p>
        </p:txBody>
      </p:sp>
      <p:pic>
        <p:nvPicPr>
          <p:cNvPr id="7" name="Afbeelding 6" descr="Afbeelding met tekst, schermafbeelding&#10;&#10;Automatisch gegenereerde beschrijving">
            <a:extLst>
              <a:ext uri="{FF2B5EF4-FFF2-40B4-BE49-F238E27FC236}">
                <a16:creationId xmlns:a16="http://schemas.microsoft.com/office/drawing/2014/main" id="{B7129CA2-3103-4D77-A532-949F08BEE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226" y="2527362"/>
            <a:ext cx="4961624" cy="7089713"/>
          </a:xfrm>
          <a:prstGeom prst="rect">
            <a:avLst/>
          </a:prstGeom>
          <a:ln w="12700">
            <a:solidFill>
              <a:schemeClr val="accent1">
                <a:lumMod val="75000"/>
              </a:schemeClr>
            </a:solidFill>
          </a:ln>
        </p:spPr>
      </p:pic>
      <p:sp>
        <p:nvSpPr>
          <p:cNvPr id="9" name="Text Placeholder 1">
            <a:extLst>
              <a:ext uri="{FF2B5EF4-FFF2-40B4-BE49-F238E27FC236}">
                <a16:creationId xmlns:a16="http://schemas.microsoft.com/office/drawing/2014/main" id="{F7F416D5-23E8-664C-A328-5EE5E02B5C9E}"/>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14360860-43CF-6F48-929D-F8D45613A8E4}"/>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131949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Wachtkamerfilmpje ‘Praat op tijd over uw levenseinde’</a:t>
            </a:r>
          </a:p>
        </p:txBody>
      </p:sp>
      <p:pic>
        <p:nvPicPr>
          <p:cNvPr id="6" name="Onlinemedia 5" descr="Wachtkamerfilmpje over Levenseinde">
            <a:hlinkClick r:id="" action="ppaction://media"/>
            <a:extLst>
              <a:ext uri="{FF2B5EF4-FFF2-40B4-BE49-F238E27FC236}">
                <a16:creationId xmlns:a16="http://schemas.microsoft.com/office/drawing/2014/main" id="{E0B791E5-ED07-884F-8696-409205064812}"/>
              </a:ext>
            </a:extLst>
          </p:cNvPr>
          <p:cNvPicPr>
            <a:picLocks noRot="1" noChangeAspect="1"/>
          </p:cNvPicPr>
          <p:nvPr>
            <a:videoFile r:link="rId1"/>
          </p:nvPr>
        </p:nvPicPr>
        <p:blipFill>
          <a:blip r:embed="rId4"/>
          <a:stretch>
            <a:fillRect/>
          </a:stretch>
        </p:blipFill>
        <p:spPr>
          <a:xfrm>
            <a:off x="1746250" y="2835275"/>
            <a:ext cx="9980177" cy="5638800"/>
          </a:xfrm>
          <a:prstGeom prst="rect">
            <a:avLst/>
          </a:prstGeom>
          <a:ln w="12700">
            <a:solidFill>
              <a:schemeClr val="accent1">
                <a:lumMod val="75000"/>
              </a:schemeClr>
            </a:solidFill>
          </a:ln>
        </p:spPr>
      </p:pic>
      <p:sp>
        <p:nvSpPr>
          <p:cNvPr id="8" name="Text Placeholder 1">
            <a:extLst>
              <a:ext uri="{FF2B5EF4-FFF2-40B4-BE49-F238E27FC236}">
                <a16:creationId xmlns:a16="http://schemas.microsoft.com/office/drawing/2014/main" id="{0D132B07-DD45-3A42-A2D6-560454E5BE7B}"/>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2EB957AD-7116-7E44-9F0A-0272315028EB}"/>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057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Wachtkamerfilmpje ‘Weet u wat u wilt?’</a:t>
            </a:r>
          </a:p>
        </p:txBody>
      </p:sp>
      <p:pic>
        <p:nvPicPr>
          <p:cNvPr id="4" name="Onlinemedia 3" descr="Netwerk Palliatieve Zorg | Weet u wat u wilt? Drie voorbeelden">
            <a:hlinkClick r:id="" action="ppaction://media"/>
            <a:extLst>
              <a:ext uri="{FF2B5EF4-FFF2-40B4-BE49-F238E27FC236}">
                <a16:creationId xmlns:a16="http://schemas.microsoft.com/office/drawing/2014/main" id="{DF02EBCB-9F05-4841-856C-F08A7C916BF1}"/>
              </a:ext>
            </a:extLst>
          </p:cNvPr>
          <p:cNvPicPr>
            <a:picLocks noRot="1" noChangeAspect="1"/>
          </p:cNvPicPr>
          <p:nvPr>
            <a:videoFile r:link="rId1"/>
          </p:nvPr>
        </p:nvPicPr>
        <p:blipFill>
          <a:blip r:embed="rId4"/>
          <a:stretch>
            <a:fillRect/>
          </a:stretch>
        </p:blipFill>
        <p:spPr>
          <a:xfrm>
            <a:off x="1746250" y="2920809"/>
            <a:ext cx="9677400" cy="5467731"/>
          </a:xfrm>
          <a:prstGeom prst="rect">
            <a:avLst/>
          </a:prstGeom>
          <a:ln w="12700">
            <a:solidFill>
              <a:schemeClr val="accent1">
                <a:lumMod val="75000"/>
              </a:schemeClr>
            </a:solidFill>
          </a:ln>
        </p:spPr>
      </p:pic>
      <p:sp>
        <p:nvSpPr>
          <p:cNvPr id="7" name="Text Placeholder 1">
            <a:extLst>
              <a:ext uri="{FF2B5EF4-FFF2-40B4-BE49-F238E27FC236}">
                <a16:creationId xmlns:a16="http://schemas.microsoft.com/office/drawing/2014/main" id="{3643DB3C-E729-FF4E-9920-2BEF5BDAD71C}"/>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64611148-5337-0644-9742-A3F116926EBC}"/>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71568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u="sng" dirty="0"/>
              <a:t>Hulpmiddelen proactieve zorgplanning bij ouderen</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r>
              <a:rPr lang="nl-NL" sz="2800" dirty="0"/>
              <a:t>Behandelwensenformulier</a:t>
            </a:r>
          </a:p>
          <a:p>
            <a:pPr lvl="1"/>
            <a:endParaRPr lang="nl-NL" sz="2400" dirty="0">
              <a:solidFill>
                <a:schemeClr val="accent1">
                  <a:lumMod val="75000"/>
                </a:schemeClr>
              </a:solidFill>
            </a:endParaRPr>
          </a:p>
          <a:p>
            <a:pPr marL="457200" indent="-457200">
              <a:buFont typeface="Arial" panose="020B0604020202020204" pitchFamily="34" charset="0"/>
              <a:buChar char="•"/>
            </a:pPr>
            <a:r>
              <a:rPr lang="nl-NL" sz="2800" dirty="0"/>
              <a:t>Set schriftelijke materialen voor implementatie</a:t>
            </a:r>
            <a:endParaRPr lang="nl-NL" sz="2800" dirty="0">
              <a:solidFill>
                <a:schemeClr val="accent1">
                  <a:lumMod val="75000"/>
                </a:schemeClr>
              </a:solidFill>
            </a:endParaRPr>
          </a:p>
        </p:txBody>
      </p:sp>
      <p:sp>
        <p:nvSpPr>
          <p:cNvPr id="8" name="Text Placeholder 1">
            <a:extLst>
              <a:ext uri="{FF2B5EF4-FFF2-40B4-BE49-F238E27FC236}">
                <a16:creationId xmlns:a16="http://schemas.microsoft.com/office/drawing/2014/main" id="{EBCCD0F6-3A6A-2947-8F4F-500ABBB2B2B4}"/>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07F2DD2B-D099-234C-9B89-F662A79A95B9}"/>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08700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Behandelwensenformulier</a:t>
            </a:r>
          </a:p>
        </p:txBody>
      </p:sp>
      <p:pic>
        <p:nvPicPr>
          <p:cNvPr id="6" name="Afbeelding 5" descr="Afbeelding met tafel&#10;&#10;Automatisch gegenereerde beschrijving">
            <a:extLst>
              <a:ext uri="{FF2B5EF4-FFF2-40B4-BE49-F238E27FC236}">
                <a16:creationId xmlns:a16="http://schemas.microsoft.com/office/drawing/2014/main" id="{C71F8553-86F0-704E-B295-AB7222F98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051" y="2635182"/>
            <a:ext cx="11887200" cy="5857234"/>
          </a:xfrm>
          <a:prstGeom prst="rect">
            <a:avLst/>
          </a:prstGeom>
          <a:ln w="12700">
            <a:solidFill>
              <a:schemeClr val="accent1">
                <a:lumMod val="75000"/>
              </a:schemeClr>
            </a:solidFill>
          </a:ln>
        </p:spPr>
      </p:pic>
      <p:sp>
        <p:nvSpPr>
          <p:cNvPr id="8" name="Text Placeholder 1">
            <a:extLst>
              <a:ext uri="{FF2B5EF4-FFF2-40B4-BE49-F238E27FC236}">
                <a16:creationId xmlns:a16="http://schemas.microsoft.com/office/drawing/2014/main" id="{FEBA73C6-9492-4A41-B2F4-F97F38EFB6A7}"/>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51E98DDC-E602-2E4F-A39C-162624907306}"/>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28064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Set schriftelijke materialen voor implementatie </a:t>
            </a:r>
          </a:p>
        </p:txBody>
      </p:sp>
      <p:pic>
        <p:nvPicPr>
          <p:cNvPr id="6" name="Afbeelding 5" descr="Afbeelding met persoon&#10;&#10;Automatisch gegenereerde beschrijving">
            <a:extLst>
              <a:ext uri="{FF2B5EF4-FFF2-40B4-BE49-F238E27FC236}">
                <a16:creationId xmlns:a16="http://schemas.microsoft.com/office/drawing/2014/main" id="{D26DA253-C826-204A-8463-DCFE181F2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510" y="2499438"/>
            <a:ext cx="9458425" cy="6310474"/>
          </a:xfrm>
          <a:prstGeom prst="rect">
            <a:avLst/>
          </a:prstGeom>
        </p:spPr>
      </p:pic>
      <p:sp>
        <p:nvSpPr>
          <p:cNvPr id="8" name="Text Placeholder 1">
            <a:extLst>
              <a:ext uri="{FF2B5EF4-FFF2-40B4-BE49-F238E27FC236}">
                <a16:creationId xmlns:a16="http://schemas.microsoft.com/office/drawing/2014/main" id="{F5254630-4119-834E-8607-560B0977F9FF}"/>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4C6C4EA3-A7AA-A045-A7A0-16A601C7D8B3}"/>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59576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1F7C1FD-3879-5140-9253-83A9C34FF7EC}"/>
              </a:ext>
            </a:extLst>
          </p:cNvPr>
          <p:cNvSpPr>
            <a:spLocks noGrp="1"/>
          </p:cNvSpPr>
          <p:nvPr>
            <p:ph type="body" sz="quarter" idx="13"/>
          </p:nvPr>
        </p:nvSpPr>
        <p:spPr/>
        <p:txBody>
          <a:bodyPr/>
          <a:lstStyle/>
          <a:p>
            <a:pPr marL="457200" indent="-457200">
              <a:buFont typeface="Arial" panose="020B0604020202020204" pitchFamily="34" charset="0"/>
              <a:buChar char="•"/>
            </a:pPr>
            <a:endParaRPr lang="nl-NL" dirty="0"/>
          </a:p>
          <a:p>
            <a:pPr marL="457200" indent="-457200">
              <a:buFont typeface="Arial" panose="020B0604020202020204" pitchFamily="34" charset="0"/>
              <a:buChar char="•"/>
            </a:pPr>
            <a:r>
              <a:rPr lang="nl-NL" sz="2800" dirty="0"/>
              <a:t>Markering</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Proactieve zorgplanning </a:t>
            </a:r>
          </a:p>
        </p:txBody>
      </p:sp>
      <p:sp>
        <p:nvSpPr>
          <p:cNvPr id="5" name="Tijdelijke aanduiding voor tekst 4">
            <a:extLst>
              <a:ext uri="{FF2B5EF4-FFF2-40B4-BE49-F238E27FC236}">
                <a16:creationId xmlns:a16="http://schemas.microsoft.com/office/drawing/2014/main" id="{2B1CEAE0-C9BF-5C4C-9393-AB3843A65F47}"/>
              </a:ext>
            </a:extLst>
          </p:cNvPr>
          <p:cNvSpPr>
            <a:spLocks noGrp="1"/>
          </p:cNvSpPr>
          <p:nvPr>
            <p:ph type="body" sz="quarter" idx="14"/>
          </p:nvPr>
        </p:nvSpPr>
        <p:spPr/>
        <p:txBody>
          <a:bodyPr/>
          <a:lstStyle/>
          <a:p>
            <a:r>
              <a:rPr lang="nl-NL" dirty="0"/>
              <a:t>2. Themaverkenning en wensen voor de toekomst</a:t>
            </a:r>
          </a:p>
        </p:txBody>
      </p:sp>
      <p:sp>
        <p:nvSpPr>
          <p:cNvPr id="8" name="Text Placeholder 1">
            <a:extLst>
              <a:ext uri="{FF2B5EF4-FFF2-40B4-BE49-F238E27FC236}">
                <a16:creationId xmlns:a16="http://schemas.microsoft.com/office/drawing/2014/main" id="{5F5A1185-8745-034D-A85C-5ED4DA4AD103}"/>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2122A773-F0DE-9F4B-8E32-D7B13B41647D}"/>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320208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u="sng" dirty="0"/>
              <a:t>Patiënteninformatie proactieve zorgplanning bij ouderen</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r>
              <a:rPr lang="nl-NL" sz="2800" dirty="0"/>
              <a:t>Brief ter voorbereiding op het behandelwensengesprek</a:t>
            </a:r>
            <a:br>
              <a:rPr lang="nl-NL" sz="2800" dirty="0"/>
            </a:br>
            <a:endParaRPr lang="nl-NL" sz="2800" dirty="0"/>
          </a:p>
          <a:p>
            <a:pPr marL="457200" indent="-457200">
              <a:buFont typeface="Arial" panose="020B0604020202020204" pitchFamily="34" charset="0"/>
              <a:buChar char="•"/>
            </a:pPr>
            <a:r>
              <a:rPr lang="nl-NL" sz="2800" dirty="0"/>
              <a:t>11 voorbereidende vragen </a:t>
            </a:r>
            <a:br>
              <a:rPr lang="nl-NL" sz="2800" dirty="0"/>
            </a:br>
            <a:endParaRPr lang="nl-NL" sz="2800" dirty="0"/>
          </a:p>
          <a:p>
            <a:pPr marL="457200" indent="-457200">
              <a:buFont typeface="Arial" panose="020B0604020202020204" pitchFamily="34" charset="0"/>
              <a:buChar char="•"/>
            </a:pPr>
            <a:r>
              <a:rPr lang="nl-NL" sz="2800" dirty="0"/>
              <a:t>3 posters voor in de wachtkamer</a:t>
            </a:r>
          </a:p>
          <a:p>
            <a:pPr marL="457200" indent="-457200">
              <a:buFont typeface="Arial" panose="020B0604020202020204" pitchFamily="34" charset="0"/>
              <a:buChar char="•"/>
            </a:pPr>
            <a:endParaRPr lang="nl-NL" sz="2800" dirty="0">
              <a:solidFill>
                <a:schemeClr val="accent1">
                  <a:lumMod val="75000"/>
                </a:schemeClr>
              </a:solidFill>
            </a:endParaRPr>
          </a:p>
        </p:txBody>
      </p:sp>
      <p:sp>
        <p:nvSpPr>
          <p:cNvPr id="8" name="Text Placeholder 1">
            <a:extLst>
              <a:ext uri="{FF2B5EF4-FFF2-40B4-BE49-F238E27FC236}">
                <a16:creationId xmlns:a16="http://schemas.microsoft.com/office/drawing/2014/main" id="{3E6ECFE3-A5FE-9840-90A0-9BA61115741F}"/>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745FA136-347F-6E45-ADDB-0868F343E914}"/>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629585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Brief ter voorbereiding op behandelwensengesprek</a:t>
            </a:r>
          </a:p>
        </p:txBody>
      </p:sp>
      <p:pic>
        <p:nvPicPr>
          <p:cNvPr id="6" name="Afbeelding 5" descr="Afbeelding met tekst, binnen, schermafbeelding&#10;&#10;Automatisch gegenereerde beschrijving">
            <a:extLst>
              <a:ext uri="{FF2B5EF4-FFF2-40B4-BE49-F238E27FC236}">
                <a16:creationId xmlns:a16="http://schemas.microsoft.com/office/drawing/2014/main" id="{30B6E511-30E5-814A-8582-36B5CC706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450" y="3444875"/>
            <a:ext cx="13131999" cy="3101349"/>
          </a:xfrm>
          <a:prstGeom prst="rect">
            <a:avLst/>
          </a:prstGeom>
          <a:ln w="12700">
            <a:solidFill>
              <a:schemeClr val="accent1">
                <a:lumMod val="75000"/>
              </a:schemeClr>
            </a:solidFill>
          </a:ln>
        </p:spPr>
      </p:pic>
      <p:sp>
        <p:nvSpPr>
          <p:cNvPr id="8" name="Text Placeholder 1">
            <a:extLst>
              <a:ext uri="{FF2B5EF4-FFF2-40B4-BE49-F238E27FC236}">
                <a16:creationId xmlns:a16="http://schemas.microsoft.com/office/drawing/2014/main" id="{71AEDCA7-99CD-C64F-8ECC-A908E3C48C87}"/>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67BF2B3C-98A2-5649-BF4E-A1A4CAE1EAA5}"/>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622329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11 voorbereidende vragen voor patiënten</a:t>
            </a:r>
          </a:p>
        </p:txBody>
      </p:sp>
      <p:pic>
        <p:nvPicPr>
          <p:cNvPr id="7" name="Afbeelding 6" descr="Afbeelding met tekst&#10;&#10;Automatisch gegenereerde beschrijving">
            <a:extLst>
              <a:ext uri="{FF2B5EF4-FFF2-40B4-BE49-F238E27FC236}">
                <a16:creationId xmlns:a16="http://schemas.microsoft.com/office/drawing/2014/main" id="{33985A68-2AB9-C54A-B65A-B21CB78F2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345" y="2682875"/>
            <a:ext cx="13867505" cy="5432820"/>
          </a:xfrm>
          <a:prstGeom prst="rect">
            <a:avLst/>
          </a:prstGeom>
          <a:ln w="12700">
            <a:solidFill>
              <a:schemeClr val="accent1">
                <a:lumMod val="75000"/>
              </a:schemeClr>
            </a:solidFill>
          </a:ln>
        </p:spPr>
      </p:pic>
      <p:sp>
        <p:nvSpPr>
          <p:cNvPr id="8" name="Text Placeholder 1">
            <a:extLst>
              <a:ext uri="{FF2B5EF4-FFF2-40B4-BE49-F238E27FC236}">
                <a16:creationId xmlns:a16="http://schemas.microsoft.com/office/drawing/2014/main" id="{DE779F79-5F59-9646-A07A-62EF52B696B8}"/>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035A9664-3957-8C49-BCF8-384700ED976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036539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670049" y="320675"/>
            <a:ext cx="19964401" cy="1828800"/>
          </a:xfrm>
        </p:spPr>
        <p:txBody>
          <a:bodyPr/>
          <a:lstStyle/>
          <a:p>
            <a:r>
              <a:rPr lang="nl-NL" dirty="0"/>
              <a:t>3 posters voor in de wachtkamer</a:t>
            </a:r>
          </a:p>
        </p:txBody>
      </p:sp>
      <p:pic>
        <p:nvPicPr>
          <p:cNvPr id="6" name="Afbeelding 5" descr="Afbeelding met tekst&#10;&#10;Automatisch gegenereerde beschrijving">
            <a:extLst>
              <a:ext uri="{FF2B5EF4-FFF2-40B4-BE49-F238E27FC236}">
                <a16:creationId xmlns:a16="http://schemas.microsoft.com/office/drawing/2014/main" id="{C35C61DD-61E3-C84C-B6D1-D4267E0D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218" y="2404433"/>
            <a:ext cx="11312832" cy="5917242"/>
          </a:xfrm>
          <a:prstGeom prst="rect">
            <a:avLst/>
          </a:prstGeom>
        </p:spPr>
      </p:pic>
      <p:sp>
        <p:nvSpPr>
          <p:cNvPr id="8" name="Text Placeholder 1">
            <a:extLst>
              <a:ext uri="{FF2B5EF4-FFF2-40B4-BE49-F238E27FC236}">
                <a16:creationId xmlns:a16="http://schemas.microsoft.com/office/drawing/2014/main" id="{FC897C8C-EAC4-DA4B-BE8B-78BC880B260A}"/>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20169AFF-F9FF-1C47-9A37-E13E7ADEF347}"/>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606674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1082675"/>
            <a:ext cx="19964401" cy="1828800"/>
          </a:xfrm>
        </p:spPr>
        <p:txBody>
          <a:bodyPr/>
          <a:lstStyle/>
          <a:p>
            <a:r>
              <a:rPr lang="nl-NL" u="sng" dirty="0"/>
              <a:t>Hulpmiddelen proactieve zorgplanning bij </a:t>
            </a:r>
          </a:p>
          <a:p>
            <a:r>
              <a:rPr lang="nl-NL" u="sng" dirty="0"/>
              <a:t>mensen met dementie en vergeetachtigheid</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Gesprekswijzer</a:t>
            </a:r>
          </a:p>
          <a:p>
            <a:pPr marL="457200" indent="-457200">
              <a:buFont typeface="Arial" panose="020B0604020202020204" pitchFamily="34" charset="0"/>
              <a:buChar char="•"/>
            </a:pPr>
            <a:endParaRPr lang="nl-NL" sz="2800" dirty="0"/>
          </a:p>
          <a:p>
            <a:pPr marL="914400" lvl="1" indent="-457200">
              <a:buFont typeface="Arial" panose="020B0604020202020204" pitchFamily="34" charset="0"/>
              <a:buChar char="•"/>
            </a:pPr>
            <a:r>
              <a:rPr lang="nl-NL" sz="2800" dirty="0">
                <a:solidFill>
                  <a:schemeClr val="accent1">
                    <a:lumMod val="75000"/>
                  </a:schemeClr>
                </a:solidFill>
              </a:rPr>
              <a:t>Video gesprekswijzer</a:t>
            </a:r>
          </a:p>
          <a:p>
            <a:pPr marL="457200" indent="-457200">
              <a:buFont typeface="Arial" panose="020B0604020202020204" pitchFamily="34" charset="0"/>
              <a:buChar char="•"/>
            </a:pPr>
            <a:endParaRPr lang="nl-NL" sz="2800" dirty="0"/>
          </a:p>
          <a:p>
            <a:pPr marL="914400" lvl="1" indent="-457200">
              <a:buFont typeface="Arial" panose="020B0604020202020204" pitchFamily="34" charset="0"/>
              <a:buChar char="•"/>
            </a:pPr>
            <a:r>
              <a:rPr lang="nl-NL" sz="2800" dirty="0">
                <a:solidFill>
                  <a:schemeClr val="accent1">
                    <a:lumMod val="75000"/>
                  </a:schemeClr>
                </a:solidFill>
              </a:rPr>
              <a:t>Implementatietoolbox Gesprekswijzer </a:t>
            </a:r>
          </a:p>
        </p:txBody>
      </p:sp>
      <p:sp>
        <p:nvSpPr>
          <p:cNvPr id="8" name="Text Placeholder 1">
            <a:extLst>
              <a:ext uri="{FF2B5EF4-FFF2-40B4-BE49-F238E27FC236}">
                <a16:creationId xmlns:a16="http://schemas.microsoft.com/office/drawing/2014/main" id="{2290E16D-1DEF-A04A-86A2-5DEF10EE91F4}"/>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53ABC3DC-EF88-2A49-B1A0-24F0A36A49E1}"/>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458782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1158875"/>
            <a:ext cx="19964401" cy="1828800"/>
          </a:xfrm>
        </p:spPr>
        <p:txBody>
          <a:bodyPr/>
          <a:lstStyle/>
          <a:p>
            <a:r>
              <a:rPr lang="nl-NL" dirty="0"/>
              <a:t>Gesprekswijzer proactieve zorgplanning </a:t>
            </a:r>
          </a:p>
          <a:p>
            <a:r>
              <a:rPr lang="nl-NL" dirty="0"/>
              <a:t>bij dementie en vergeetachtigheid </a:t>
            </a:r>
          </a:p>
        </p:txBody>
      </p:sp>
      <p:pic>
        <p:nvPicPr>
          <p:cNvPr id="8" name="Afbeelding 7">
            <a:extLst>
              <a:ext uri="{FF2B5EF4-FFF2-40B4-BE49-F238E27FC236}">
                <a16:creationId xmlns:a16="http://schemas.microsoft.com/office/drawing/2014/main" id="{1D233F65-4FEE-804B-801E-E07B08A5E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250" y="3369542"/>
            <a:ext cx="5410200" cy="6095133"/>
          </a:xfrm>
          <a:prstGeom prst="rect">
            <a:avLst/>
          </a:prstGeom>
        </p:spPr>
      </p:pic>
      <p:sp>
        <p:nvSpPr>
          <p:cNvPr id="7" name="Text Placeholder 1">
            <a:extLst>
              <a:ext uri="{FF2B5EF4-FFF2-40B4-BE49-F238E27FC236}">
                <a16:creationId xmlns:a16="http://schemas.microsoft.com/office/drawing/2014/main" id="{C5641356-268B-6A47-8080-CCACCFD7B2BD}"/>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BD18EA4A-A7B6-0D45-9DA8-974035EB1540}"/>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469868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Video gesprekswijzer </a:t>
            </a:r>
          </a:p>
        </p:txBody>
      </p:sp>
      <p:pic>
        <p:nvPicPr>
          <p:cNvPr id="4" name="Onlinemedia 3" descr="Verdieping in je werk | Innoveren met Ouderen">
            <a:hlinkClick r:id="" action="ppaction://media"/>
            <a:extLst>
              <a:ext uri="{FF2B5EF4-FFF2-40B4-BE49-F238E27FC236}">
                <a16:creationId xmlns:a16="http://schemas.microsoft.com/office/drawing/2014/main" id="{98BFACD0-869D-444D-86A1-48CD94A3B6D4}"/>
              </a:ext>
            </a:extLst>
          </p:cNvPr>
          <p:cNvPicPr>
            <a:picLocks noRot="1" noChangeAspect="1"/>
          </p:cNvPicPr>
          <p:nvPr>
            <a:videoFile r:link="rId1"/>
          </p:nvPr>
        </p:nvPicPr>
        <p:blipFill>
          <a:blip r:embed="rId4"/>
          <a:stretch>
            <a:fillRect/>
          </a:stretch>
        </p:blipFill>
        <p:spPr>
          <a:xfrm>
            <a:off x="1547460" y="2510107"/>
            <a:ext cx="10690564" cy="6040168"/>
          </a:xfrm>
          <a:prstGeom prst="rect">
            <a:avLst/>
          </a:prstGeom>
        </p:spPr>
      </p:pic>
      <p:sp>
        <p:nvSpPr>
          <p:cNvPr id="7" name="Text Placeholder 1">
            <a:extLst>
              <a:ext uri="{FF2B5EF4-FFF2-40B4-BE49-F238E27FC236}">
                <a16:creationId xmlns:a16="http://schemas.microsoft.com/office/drawing/2014/main" id="{9E2D1436-79BB-E441-AF24-23B2A4DDF2B5}"/>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4953048-D9E3-E143-94D1-6DE53AFA067D}"/>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92734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err="1"/>
              <a:t>Implementatietoolbox</a:t>
            </a:r>
            <a:r>
              <a:rPr lang="nl-NL" dirty="0"/>
              <a:t> gesprekswijzer </a:t>
            </a:r>
          </a:p>
        </p:txBody>
      </p:sp>
      <p:pic>
        <p:nvPicPr>
          <p:cNvPr id="7" name="Afbeelding 6">
            <a:extLst>
              <a:ext uri="{FF2B5EF4-FFF2-40B4-BE49-F238E27FC236}">
                <a16:creationId xmlns:a16="http://schemas.microsoft.com/office/drawing/2014/main" id="{0B7AB896-0258-1747-9116-E914F3A5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242" y="2577050"/>
            <a:ext cx="5996808" cy="6820796"/>
          </a:xfrm>
          <a:prstGeom prst="rect">
            <a:avLst/>
          </a:prstGeom>
        </p:spPr>
      </p:pic>
      <p:sp>
        <p:nvSpPr>
          <p:cNvPr id="8" name="Text Placeholder 1">
            <a:extLst>
              <a:ext uri="{FF2B5EF4-FFF2-40B4-BE49-F238E27FC236}">
                <a16:creationId xmlns:a16="http://schemas.microsoft.com/office/drawing/2014/main" id="{BCC4F8AA-AF2E-B741-A9B7-5CA59A658511}"/>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66E30020-BC21-D841-9D86-161349C0DA3D}"/>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332380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1387475"/>
            <a:ext cx="19964401" cy="1828800"/>
          </a:xfrm>
        </p:spPr>
        <p:txBody>
          <a:bodyPr/>
          <a:lstStyle/>
          <a:p>
            <a:r>
              <a:rPr lang="nl-NL" u="sng" dirty="0"/>
              <a:t>Hulpmiddelen proactieve zorgplanning bij</a:t>
            </a:r>
            <a:r>
              <a:rPr lang="nl-NL" dirty="0"/>
              <a:t> </a:t>
            </a:r>
            <a:br>
              <a:rPr lang="nl-NL" dirty="0"/>
            </a:br>
            <a:r>
              <a:rPr lang="nl-NL" u="sng" dirty="0"/>
              <a:t>mensen met chronisch hartfalen</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3227387"/>
            <a:ext cx="17173575" cy="6542088"/>
          </a:xfrm>
        </p:spPr>
        <p:txBody>
          <a:bodyPr/>
          <a:lstStyle/>
          <a:p>
            <a:endParaRPr lang="nl-NL" sz="3200" dirty="0"/>
          </a:p>
          <a:p>
            <a:pPr marL="457200" indent="-457200">
              <a:buFont typeface="Arial" panose="020B0604020202020204" pitchFamily="34" charset="0"/>
              <a:buChar char="•"/>
            </a:pPr>
            <a:r>
              <a:rPr lang="nl-NL" sz="2800" dirty="0"/>
              <a:t>I-HARP  </a:t>
            </a:r>
          </a:p>
          <a:p>
            <a:r>
              <a:rPr lang="nl-NL" sz="2800" dirty="0"/>
              <a:t>	</a:t>
            </a:r>
          </a:p>
          <a:p>
            <a:endParaRPr lang="nl-NL" sz="3200" dirty="0"/>
          </a:p>
        </p:txBody>
      </p:sp>
      <p:sp>
        <p:nvSpPr>
          <p:cNvPr id="8" name="Text Placeholder 1">
            <a:extLst>
              <a:ext uri="{FF2B5EF4-FFF2-40B4-BE49-F238E27FC236}">
                <a16:creationId xmlns:a16="http://schemas.microsoft.com/office/drawing/2014/main" id="{95705D7F-CD8A-2848-971F-F132DB096EE3}"/>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02B4A3A1-9584-7840-9562-A21F45DC800C}"/>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154772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I-HARP</a:t>
            </a:r>
          </a:p>
        </p:txBody>
      </p:sp>
      <p:pic>
        <p:nvPicPr>
          <p:cNvPr id="8" name="Afbeelding 7">
            <a:extLst>
              <a:ext uri="{FF2B5EF4-FFF2-40B4-BE49-F238E27FC236}">
                <a16:creationId xmlns:a16="http://schemas.microsoft.com/office/drawing/2014/main" id="{009B1FC2-22A3-6142-A737-AEB0EB798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49" y="2519120"/>
            <a:ext cx="13665402" cy="6271109"/>
          </a:xfrm>
          <a:prstGeom prst="rect">
            <a:avLst/>
          </a:prstGeom>
        </p:spPr>
      </p:pic>
      <p:sp>
        <p:nvSpPr>
          <p:cNvPr id="7" name="Text Placeholder 1">
            <a:extLst>
              <a:ext uri="{FF2B5EF4-FFF2-40B4-BE49-F238E27FC236}">
                <a16:creationId xmlns:a16="http://schemas.microsoft.com/office/drawing/2014/main" id="{2F911CE1-750A-4145-AC4C-7F8E2141FB35}"/>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131A151-9397-5F4D-814A-EB5BAA760135}"/>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99851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67E70D69-DF48-E447-8A86-983B7F1E07AD}"/>
              </a:ext>
            </a:extLst>
          </p:cNvPr>
          <p:cNvPicPr>
            <a:picLocks noChangeAspect="1"/>
          </p:cNvPicPr>
          <p:nvPr/>
        </p:nvPicPr>
        <p:blipFill>
          <a:blip r:embed="rId3"/>
          <a:stretch>
            <a:fillRect/>
          </a:stretch>
        </p:blipFill>
        <p:spPr>
          <a:xfrm>
            <a:off x="13100050" y="3739843"/>
            <a:ext cx="1334681" cy="1332069"/>
          </a:xfrm>
          <a:prstGeom prst="rect">
            <a:avLst/>
          </a:prstGeom>
        </p:spPr>
      </p:pic>
      <p:sp>
        <p:nvSpPr>
          <p:cNvPr id="9" name="Text Placeholder 1">
            <a:extLst>
              <a:ext uri="{FF2B5EF4-FFF2-40B4-BE49-F238E27FC236}">
                <a16:creationId xmlns:a16="http://schemas.microsoft.com/office/drawing/2014/main" id="{427CC9FA-03A2-594B-9F58-44A0D496A303}"/>
              </a:ext>
            </a:extLst>
          </p:cNvPr>
          <p:cNvSpPr txBox="1">
            <a:spLocks/>
          </p:cNvSpPr>
          <p:nvPr/>
        </p:nvSpPr>
        <p:spPr>
          <a:xfrm>
            <a:off x="767570" y="4147044"/>
            <a:ext cx="18568960" cy="184973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nl-NL" sz="6000" b="1" kern="0" dirty="0">
                <a:solidFill>
                  <a:schemeClr val="accent1">
                    <a:lumMod val="75000"/>
                  </a:schemeClr>
                </a:solidFill>
              </a:rPr>
              <a:t>Markering</a:t>
            </a:r>
            <a:endParaRPr lang="en-NL" sz="6000" b="1" kern="0">
              <a:solidFill>
                <a:schemeClr val="accent1">
                  <a:lumMod val="75000"/>
                </a:schemeClr>
              </a:solidFill>
            </a:endParaRPr>
          </a:p>
        </p:txBody>
      </p:sp>
      <p:sp>
        <p:nvSpPr>
          <p:cNvPr id="6" name="Text Placeholder 2">
            <a:extLst>
              <a:ext uri="{FF2B5EF4-FFF2-40B4-BE49-F238E27FC236}">
                <a16:creationId xmlns:a16="http://schemas.microsoft.com/office/drawing/2014/main" id="{84A8F673-9C47-444C-88B5-B13122258460}"/>
              </a:ext>
            </a:extLst>
          </p:cNvPr>
          <p:cNvSpPr>
            <a:spLocks noGrp="1"/>
          </p:cNvSpPr>
          <p:nvPr>
            <p:ph type="body" sz="quarter" idx="12"/>
          </p:nvPr>
        </p:nvSpPr>
        <p:spPr>
          <a:xfrm>
            <a:off x="1547460" y="9804557"/>
            <a:ext cx="1951390" cy="342301"/>
          </a:xfrm>
        </p:spPr>
        <p:txBody>
          <a:bodyPr/>
          <a:lstStyle/>
          <a:p>
            <a:r>
              <a:rPr lang="nl-NL" dirty="0"/>
              <a:t>Oktober  2021</a:t>
            </a:r>
            <a:endParaRPr lang="en-NL" dirty="0"/>
          </a:p>
        </p:txBody>
      </p:sp>
      <p:sp>
        <p:nvSpPr>
          <p:cNvPr id="8" name="Text Placeholder 1">
            <a:extLst>
              <a:ext uri="{FF2B5EF4-FFF2-40B4-BE49-F238E27FC236}">
                <a16:creationId xmlns:a16="http://schemas.microsoft.com/office/drawing/2014/main" id="{DF8E6011-40FB-3244-82E6-051B729F2D85}"/>
              </a:ext>
            </a:extLst>
          </p:cNvPr>
          <p:cNvSpPr>
            <a:spLocks noGrp="1"/>
          </p:cNvSpPr>
          <p:nvPr>
            <p:ph type="body" sz="quarter" idx="11"/>
          </p:nvPr>
        </p:nvSpPr>
        <p:spPr/>
        <p:txBody>
          <a:bodyPr/>
          <a:lstStyle/>
          <a:p>
            <a:r>
              <a:rPr lang="nl-NL" dirty="0"/>
              <a:t>Markering en proactieve zorgplanning </a:t>
            </a:r>
            <a:endParaRPr lang="en-NL"/>
          </a:p>
        </p:txBody>
      </p:sp>
    </p:spTree>
    <p:extLst>
      <p:ext uri="{BB962C8B-B14F-4D97-AF65-F5344CB8AC3E}">
        <p14:creationId xmlns:p14="http://schemas.microsoft.com/office/powerpoint/2010/main" val="3328535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93849" y="1158875"/>
            <a:ext cx="19964401" cy="1828800"/>
          </a:xfrm>
        </p:spPr>
        <p:txBody>
          <a:bodyPr/>
          <a:lstStyle/>
          <a:p>
            <a:r>
              <a:rPr lang="nl-NL" u="sng" dirty="0"/>
              <a:t>Hulpmiddelen proactieve zorgplanning bij mensen</a:t>
            </a:r>
            <a:r>
              <a:rPr lang="nl-NL" dirty="0"/>
              <a:t> </a:t>
            </a:r>
            <a:br>
              <a:rPr lang="nl-NL" dirty="0"/>
            </a:br>
            <a:r>
              <a:rPr lang="nl-NL" u="sng" dirty="0"/>
              <a:t>met een verstandelijke beperking</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835275"/>
            <a:ext cx="17173575" cy="6542088"/>
          </a:xfrm>
        </p:spPr>
        <p:txBody>
          <a:bodyPr/>
          <a:lstStyle/>
          <a:p>
            <a:endParaRPr lang="nl-NL" sz="3200" dirty="0"/>
          </a:p>
          <a:p>
            <a:pPr marL="457200" indent="-457200">
              <a:buFont typeface="Arial" panose="020B0604020202020204" pitchFamily="34" charset="0"/>
              <a:buChar char="•"/>
            </a:pPr>
            <a:r>
              <a:rPr lang="nl-NL" sz="2800" dirty="0"/>
              <a:t>Checklist palliatieve zorg</a:t>
            </a:r>
          </a:p>
          <a:p>
            <a:endParaRPr lang="nl-NL" sz="2800" dirty="0"/>
          </a:p>
          <a:p>
            <a:pPr marL="457200" indent="-457200">
              <a:buFont typeface="Arial" panose="020B0604020202020204" pitchFamily="34" charset="0"/>
              <a:buChar char="•"/>
            </a:pPr>
            <a:r>
              <a:rPr lang="nl-NL" sz="2800" dirty="0"/>
              <a:t>Video ‘Parel voor advance care planning bij mensen met een verstandelijke beperking’</a:t>
            </a:r>
          </a:p>
          <a:p>
            <a:endParaRPr lang="nl-NL" sz="3200" dirty="0"/>
          </a:p>
          <a:p>
            <a:endParaRPr lang="nl-NL" sz="3200" dirty="0"/>
          </a:p>
        </p:txBody>
      </p:sp>
      <p:sp>
        <p:nvSpPr>
          <p:cNvPr id="8" name="Text Placeholder 1">
            <a:extLst>
              <a:ext uri="{FF2B5EF4-FFF2-40B4-BE49-F238E27FC236}">
                <a16:creationId xmlns:a16="http://schemas.microsoft.com/office/drawing/2014/main" id="{D614AAE6-6BD9-CF40-AFE1-803E28D66ECF}"/>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F7F38DE-D90F-B640-A787-04C948ECC122}"/>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722867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Checklist palliatieve zorg </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p:txBody>
      </p:sp>
      <p:pic>
        <p:nvPicPr>
          <p:cNvPr id="6" name="Afbeelding 5">
            <a:extLst>
              <a:ext uri="{FF2B5EF4-FFF2-40B4-BE49-F238E27FC236}">
                <a16:creationId xmlns:a16="http://schemas.microsoft.com/office/drawing/2014/main" id="{07F07D52-75AF-244F-AA11-1AEBAD547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250" y="3110069"/>
            <a:ext cx="16787931" cy="3486270"/>
          </a:xfrm>
          <a:prstGeom prst="rect">
            <a:avLst/>
          </a:prstGeom>
          <a:ln w="12700">
            <a:solidFill>
              <a:schemeClr val="accent1">
                <a:lumMod val="75000"/>
              </a:schemeClr>
            </a:solidFill>
          </a:ln>
        </p:spPr>
      </p:pic>
      <p:sp>
        <p:nvSpPr>
          <p:cNvPr id="9" name="Text Placeholder 1">
            <a:extLst>
              <a:ext uri="{FF2B5EF4-FFF2-40B4-BE49-F238E27FC236}">
                <a16:creationId xmlns:a16="http://schemas.microsoft.com/office/drawing/2014/main" id="{AA0CD1FB-4892-3B45-AB2B-09C476B1541B}"/>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1E12CF9A-9947-FE43-A732-EC478AF1B8C8}"/>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112809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1235075"/>
            <a:ext cx="19964401" cy="1828800"/>
          </a:xfrm>
        </p:spPr>
        <p:txBody>
          <a:bodyPr/>
          <a:lstStyle/>
          <a:p>
            <a:r>
              <a:rPr lang="nl-NL" dirty="0"/>
              <a:t>Video ‘Parel voor advance care planning </a:t>
            </a:r>
            <a:br>
              <a:rPr lang="nl-NL" dirty="0"/>
            </a:br>
            <a:r>
              <a:rPr lang="nl-NL" dirty="0"/>
              <a:t>            bij mensen met een verstandelijke beperking</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p:txBody>
      </p:sp>
      <p:sp>
        <p:nvSpPr>
          <p:cNvPr id="10" name="Text Placeholder 1">
            <a:extLst>
              <a:ext uri="{FF2B5EF4-FFF2-40B4-BE49-F238E27FC236}">
                <a16:creationId xmlns:a16="http://schemas.microsoft.com/office/drawing/2014/main" id="{E7F6BAA0-2DD2-1D4A-BDAC-F3AB604E27EA}"/>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D05409F1-4C43-4E48-8473-379651581B8C}"/>
              </a:ext>
            </a:extLst>
          </p:cNvPr>
          <p:cNvSpPr>
            <a:spLocks noGrp="1"/>
          </p:cNvSpPr>
          <p:nvPr>
            <p:ph type="body" sz="quarter" idx="12"/>
          </p:nvPr>
        </p:nvSpPr>
        <p:spPr/>
        <p:txBody>
          <a:bodyPr/>
          <a:lstStyle/>
          <a:p>
            <a:r>
              <a:rPr lang="nl-NL" dirty="0"/>
              <a:t>Oktober  2021</a:t>
            </a:r>
            <a:endParaRPr lang="en-NL" dirty="0"/>
          </a:p>
        </p:txBody>
      </p:sp>
      <p:pic>
        <p:nvPicPr>
          <p:cNvPr id="3" name="Afbeelding 2" descr="Afbeelding met tekst, muur, binnen&#10;&#10;Automatisch gegenereerde beschrijving">
            <a:extLst>
              <a:ext uri="{FF2B5EF4-FFF2-40B4-BE49-F238E27FC236}">
                <a16:creationId xmlns:a16="http://schemas.microsoft.com/office/drawing/2014/main" id="{7E6103EC-D086-41FA-BA94-E40C81060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140" y="3706019"/>
            <a:ext cx="8770620" cy="4572000"/>
          </a:xfrm>
          <a:prstGeom prst="rect">
            <a:avLst/>
          </a:prstGeom>
        </p:spPr>
      </p:pic>
    </p:spTree>
    <p:extLst>
      <p:ext uri="{BB962C8B-B14F-4D97-AF65-F5344CB8AC3E}">
        <p14:creationId xmlns:p14="http://schemas.microsoft.com/office/powerpoint/2010/main" val="2208508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365249" y="1082675"/>
            <a:ext cx="19964401" cy="1828800"/>
          </a:xfrm>
        </p:spPr>
        <p:txBody>
          <a:bodyPr/>
          <a:lstStyle/>
          <a:p>
            <a:r>
              <a:rPr lang="nl-NL" u="sng" dirty="0"/>
              <a:t>Patiënteninformatie proactieve zorgplanning bij mensen</a:t>
            </a:r>
            <a:r>
              <a:rPr lang="nl-NL" dirty="0"/>
              <a:t> </a:t>
            </a:r>
            <a:br>
              <a:rPr lang="nl-NL" dirty="0"/>
            </a:br>
            <a:r>
              <a:rPr lang="nl-NL" u="sng" dirty="0"/>
              <a:t>met een verstandelijke beperking</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3074987"/>
            <a:ext cx="17173575" cy="6542088"/>
          </a:xfrm>
        </p:spPr>
        <p:txBody>
          <a:bodyPr/>
          <a:lstStyle/>
          <a:p>
            <a:r>
              <a:rPr lang="nl-NL" sz="2800" dirty="0"/>
              <a:t>Voor wettelijk vertegenwoordigers, familie en begeleiding:</a:t>
            </a:r>
          </a:p>
          <a:p>
            <a:pPr marL="457200" indent="-457200">
              <a:buFont typeface="Arial" panose="020B0604020202020204" pitchFamily="34" charset="0"/>
              <a:buChar char="•"/>
            </a:pPr>
            <a:r>
              <a:rPr lang="nl-NL" sz="2800" dirty="0"/>
              <a:t>Brochure Advance Care Planning</a:t>
            </a:r>
          </a:p>
          <a:p>
            <a:endParaRPr lang="nl-NL" sz="2800" dirty="0"/>
          </a:p>
          <a:p>
            <a:pPr marL="457200" indent="-457200">
              <a:buFont typeface="Arial" panose="020B0604020202020204" pitchFamily="34" charset="0"/>
              <a:buChar char="•"/>
            </a:pPr>
            <a:endParaRPr lang="nl-NL" sz="2800" dirty="0"/>
          </a:p>
          <a:p>
            <a:r>
              <a:rPr lang="nl-NL" sz="2800" dirty="0"/>
              <a:t>Voor mensen met een verstandelijke beperking:</a:t>
            </a:r>
          </a:p>
          <a:p>
            <a:pPr marL="457200" indent="-457200">
              <a:buFont typeface="Arial" panose="020B0604020202020204" pitchFamily="34" charset="0"/>
              <a:buChar char="•"/>
            </a:pPr>
            <a:r>
              <a:rPr lang="nl-NL" sz="2800" dirty="0"/>
              <a:t>Flyer ‘ Advance Care Planning’ gesprek met huisarts voeren over ziek zijn en dood gaan </a:t>
            </a:r>
          </a:p>
          <a:p>
            <a:pPr marL="457200" indent="-457200">
              <a:buFont typeface="Arial" panose="020B0604020202020204" pitchFamily="34" charset="0"/>
              <a:buChar char="•"/>
            </a:pPr>
            <a:endParaRPr lang="nl-NL" sz="2800" dirty="0"/>
          </a:p>
          <a:p>
            <a:endParaRPr lang="nl-NL" sz="2800" dirty="0"/>
          </a:p>
          <a:p>
            <a:endParaRPr lang="nl-NL" sz="2800" dirty="0"/>
          </a:p>
          <a:p>
            <a:pPr marL="457200" indent="-457200">
              <a:buFont typeface="Arial" panose="020B0604020202020204" pitchFamily="34" charset="0"/>
              <a:buChar char="•"/>
            </a:pPr>
            <a:endParaRPr lang="nl-NL" sz="2800" dirty="0">
              <a:solidFill>
                <a:schemeClr val="accent1">
                  <a:lumMod val="75000"/>
                </a:schemeClr>
              </a:solidFill>
            </a:endParaRPr>
          </a:p>
        </p:txBody>
      </p:sp>
      <p:sp>
        <p:nvSpPr>
          <p:cNvPr id="8" name="Text Placeholder 1">
            <a:extLst>
              <a:ext uri="{FF2B5EF4-FFF2-40B4-BE49-F238E27FC236}">
                <a16:creationId xmlns:a16="http://schemas.microsoft.com/office/drawing/2014/main" id="{9F7BF435-5F04-E447-B268-92B62EA0072D}"/>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A49EF20A-65C9-374E-A23A-479D7D139567}"/>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866745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441449" y="1158875"/>
            <a:ext cx="19964401" cy="1828800"/>
          </a:xfrm>
        </p:spPr>
        <p:txBody>
          <a:bodyPr/>
          <a:lstStyle/>
          <a:p>
            <a:r>
              <a:rPr lang="nl-NL" dirty="0"/>
              <a:t>Brochure advance care planning voor mensen met een verstandelijke beperking</a:t>
            </a:r>
          </a:p>
        </p:txBody>
      </p:sp>
      <p:pic>
        <p:nvPicPr>
          <p:cNvPr id="8" name="Afbeelding 7" descr="Afbeelding met tekst&#10;&#10;Automatisch gegenereerde beschrijving">
            <a:extLst>
              <a:ext uri="{FF2B5EF4-FFF2-40B4-BE49-F238E27FC236}">
                <a16:creationId xmlns:a16="http://schemas.microsoft.com/office/drawing/2014/main" id="{68582339-3694-EA40-A53A-ED23744A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110" y="3628091"/>
            <a:ext cx="8686800" cy="3779184"/>
          </a:xfrm>
          <a:prstGeom prst="rect">
            <a:avLst/>
          </a:prstGeom>
        </p:spPr>
      </p:pic>
      <p:sp>
        <p:nvSpPr>
          <p:cNvPr id="7" name="Text Placeholder 1">
            <a:extLst>
              <a:ext uri="{FF2B5EF4-FFF2-40B4-BE49-F238E27FC236}">
                <a16:creationId xmlns:a16="http://schemas.microsoft.com/office/drawing/2014/main" id="{811757E4-4F4A-5341-9A49-8D91D523B8E7}"/>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3C51B9D3-DA83-EC40-8DD3-FC4533FC24E9}"/>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772076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441449" y="1235075"/>
            <a:ext cx="19964401" cy="1828800"/>
          </a:xfrm>
        </p:spPr>
        <p:txBody>
          <a:bodyPr/>
          <a:lstStyle/>
          <a:p>
            <a:r>
              <a:rPr lang="nl-NL" dirty="0"/>
              <a:t>Flyer Advance Care Planning voor mensen met een verstandelijke beperking: gesprek met huisarts </a:t>
            </a:r>
          </a:p>
        </p:txBody>
      </p:sp>
      <p:pic>
        <p:nvPicPr>
          <p:cNvPr id="7" name="Afbeelding 6" descr="Afbeelding met tekst&#10;&#10;Automatisch gegenereerde beschrijving">
            <a:extLst>
              <a:ext uri="{FF2B5EF4-FFF2-40B4-BE49-F238E27FC236}">
                <a16:creationId xmlns:a16="http://schemas.microsoft.com/office/drawing/2014/main" id="{144F2437-C467-2C4E-A160-11EE0D675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860" y="3895368"/>
            <a:ext cx="8504590" cy="2749907"/>
          </a:xfrm>
          <a:prstGeom prst="rect">
            <a:avLst/>
          </a:prstGeom>
        </p:spPr>
      </p:pic>
      <p:sp>
        <p:nvSpPr>
          <p:cNvPr id="8" name="Text Placeholder 1">
            <a:extLst>
              <a:ext uri="{FF2B5EF4-FFF2-40B4-BE49-F238E27FC236}">
                <a16:creationId xmlns:a16="http://schemas.microsoft.com/office/drawing/2014/main" id="{FFF36F1D-8A71-E64F-8D51-7C0CB45BD289}"/>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79217360-2700-6B49-92C2-B5912401EBFD}"/>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601296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289050" y="1158875"/>
            <a:ext cx="19964401" cy="1828800"/>
          </a:xfrm>
        </p:spPr>
        <p:txBody>
          <a:bodyPr/>
          <a:lstStyle/>
          <a:p>
            <a:r>
              <a:rPr lang="nl-NL" u="sng" dirty="0"/>
              <a:t>Hulpmiddelen proactieve zorgplanning bij mensen</a:t>
            </a:r>
            <a:r>
              <a:rPr lang="nl-NL" dirty="0"/>
              <a:t> </a:t>
            </a:r>
            <a:br>
              <a:rPr lang="nl-NL" dirty="0"/>
            </a:br>
            <a:r>
              <a:rPr lang="nl-NL" u="sng" dirty="0"/>
              <a:t>met een migratieachtergrond</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846387"/>
            <a:ext cx="17173575" cy="6542088"/>
          </a:xfrm>
        </p:spPr>
        <p:txBody>
          <a:bodyPr/>
          <a:lstStyle/>
          <a:p>
            <a:endParaRPr lang="nl-NL" sz="3200" dirty="0"/>
          </a:p>
          <a:p>
            <a:pPr marL="457200" indent="-457200">
              <a:buFont typeface="Arial" panose="020B0604020202020204" pitchFamily="34" charset="0"/>
              <a:buChar char="•"/>
            </a:pPr>
            <a:r>
              <a:rPr lang="nl-NL" sz="2800" dirty="0"/>
              <a:t>Draaiboek voor migrantenvoorlichters</a:t>
            </a:r>
          </a:p>
          <a:p>
            <a:endParaRPr lang="nl-NL" sz="2800" dirty="0"/>
          </a:p>
          <a:p>
            <a:pPr marL="457200" indent="-457200">
              <a:buFont typeface="Arial" panose="020B0604020202020204" pitchFamily="34" charset="0"/>
              <a:buChar char="•"/>
            </a:pPr>
            <a:r>
              <a:rPr lang="nl-NL" sz="2800" dirty="0"/>
              <a:t>Lessen uit gesprekken over leven en dood</a:t>
            </a:r>
          </a:p>
          <a:p>
            <a:r>
              <a:rPr lang="nl-NL" sz="3200" dirty="0"/>
              <a:t> </a:t>
            </a:r>
          </a:p>
          <a:p>
            <a:endParaRPr lang="nl-NL" sz="3200" dirty="0"/>
          </a:p>
          <a:p>
            <a:endParaRPr lang="nl-NL" sz="3200" dirty="0"/>
          </a:p>
        </p:txBody>
      </p:sp>
      <p:sp>
        <p:nvSpPr>
          <p:cNvPr id="8" name="Text Placeholder 1">
            <a:extLst>
              <a:ext uri="{FF2B5EF4-FFF2-40B4-BE49-F238E27FC236}">
                <a16:creationId xmlns:a16="http://schemas.microsoft.com/office/drawing/2014/main" id="{6E6460B6-17C1-ED41-8CE5-6216FC5A19BC}"/>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DD48C610-EE01-F54B-A457-A57256573915}"/>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832194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Draaiboek voor migrantenvoorlichters</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a:p>
            <a:endParaRPr lang="nl-NL" sz="3200" dirty="0"/>
          </a:p>
        </p:txBody>
      </p:sp>
      <p:pic>
        <p:nvPicPr>
          <p:cNvPr id="8" name="Afbeelding 7">
            <a:extLst>
              <a:ext uri="{FF2B5EF4-FFF2-40B4-BE49-F238E27FC236}">
                <a16:creationId xmlns:a16="http://schemas.microsoft.com/office/drawing/2014/main" id="{36024F0D-3AB1-6F43-95CF-6BF2A0AA7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660" y="2454275"/>
            <a:ext cx="4936156" cy="7023257"/>
          </a:xfrm>
          <a:prstGeom prst="rect">
            <a:avLst/>
          </a:prstGeom>
          <a:ln w="12700">
            <a:solidFill>
              <a:schemeClr val="accent1">
                <a:lumMod val="75000"/>
              </a:schemeClr>
            </a:solidFill>
          </a:ln>
        </p:spPr>
      </p:pic>
      <p:sp>
        <p:nvSpPr>
          <p:cNvPr id="10" name="Text Placeholder 1">
            <a:extLst>
              <a:ext uri="{FF2B5EF4-FFF2-40B4-BE49-F238E27FC236}">
                <a16:creationId xmlns:a16="http://schemas.microsoft.com/office/drawing/2014/main" id="{313B0DD7-F469-8940-B0EE-F4C5785B03F6}"/>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6FA2CB3F-62CE-AD4F-A971-4918E1178B57}"/>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4229300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93850" y="473075"/>
            <a:ext cx="19964401" cy="1828800"/>
          </a:xfrm>
        </p:spPr>
        <p:txBody>
          <a:bodyPr/>
          <a:lstStyle/>
          <a:p>
            <a:r>
              <a:rPr lang="nl-NL" dirty="0"/>
              <a:t>Lessen uit gesprekken over leven en dood </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a:p>
            <a:endParaRPr lang="nl-NL" sz="3200" dirty="0"/>
          </a:p>
        </p:txBody>
      </p:sp>
      <p:pic>
        <p:nvPicPr>
          <p:cNvPr id="8" name="Afbeelding 7" descr="Afbeelding met tekst, persoon, person, mensen&#10;&#10;Automatisch gegenereerde beschrijving">
            <a:extLst>
              <a:ext uri="{FF2B5EF4-FFF2-40B4-BE49-F238E27FC236}">
                <a16:creationId xmlns:a16="http://schemas.microsoft.com/office/drawing/2014/main" id="{2884F6BF-5649-6941-AF94-85407AD7A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0" y="2631631"/>
            <a:ext cx="4800600" cy="6922972"/>
          </a:xfrm>
          <a:prstGeom prst="rect">
            <a:avLst/>
          </a:prstGeom>
          <a:ln w="12700">
            <a:solidFill>
              <a:schemeClr val="accent1">
                <a:lumMod val="75000"/>
              </a:schemeClr>
            </a:solidFill>
          </a:ln>
        </p:spPr>
      </p:pic>
      <p:sp>
        <p:nvSpPr>
          <p:cNvPr id="10" name="Text Placeholder 1">
            <a:extLst>
              <a:ext uri="{FF2B5EF4-FFF2-40B4-BE49-F238E27FC236}">
                <a16:creationId xmlns:a16="http://schemas.microsoft.com/office/drawing/2014/main" id="{E080BAA3-06B6-0A45-850A-CFAB297CE4D4}"/>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E57577BA-E0DA-9C48-B3F7-1EA8F3065C98}"/>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842855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1158875"/>
            <a:ext cx="19964401" cy="1828800"/>
          </a:xfrm>
        </p:spPr>
        <p:txBody>
          <a:bodyPr/>
          <a:lstStyle/>
          <a:p>
            <a:r>
              <a:rPr lang="nl-NL" u="sng" dirty="0"/>
              <a:t>Patiënteninformatie proactieve zorgplanning bij mensen</a:t>
            </a:r>
            <a:r>
              <a:rPr lang="nl-NL" dirty="0"/>
              <a:t> </a:t>
            </a:r>
            <a:br>
              <a:rPr lang="nl-NL" dirty="0"/>
            </a:br>
            <a:r>
              <a:rPr lang="nl-NL" u="sng" dirty="0"/>
              <a:t>met een migratieachtergrond</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3227387"/>
            <a:ext cx="17173575" cy="6542088"/>
          </a:xfrm>
        </p:spPr>
        <p:txBody>
          <a:bodyPr/>
          <a:lstStyle/>
          <a:p>
            <a:endParaRPr lang="nl-NL" sz="3200" dirty="0"/>
          </a:p>
          <a:p>
            <a:pPr marL="457200" indent="-457200">
              <a:buFont typeface="Arial" panose="020B0604020202020204" pitchFamily="34" charset="0"/>
              <a:buChar char="•"/>
            </a:pPr>
            <a:r>
              <a:rPr lang="nl-NL" sz="2800" dirty="0"/>
              <a:t>Video’s in gesprek over leven en dood</a:t>
            </a:r>
          </a:p>
          <a:p>
            <a:endParaRPr lang="nl-NL" sz="2800" dirty="0"/>
          </a:p>
          <a:p>
            <a:pPr marL="457200" indent="-457200">
              <a:buFont typeface="Arial" panose="020B0604020202020204" pitchFamily="34" charset="0"/>
              <a:buChar char="•"/>
            </a:pPr>
            <a:r>
              <a:rPr lang="nl-NL" sz="2800" dirty="0"/>
              <a:t>Bijsluiter video’s  </a:t>
            </a:r>
          </a:p>
          <a:p>
            <a:r>
              <a:rPr lang="nl-NL" sz="2800" dirty="0"/>
              <a:t>	</a:t>
            </a:r>
            <a:endParaRPr lang="nl-NL" sz="2800" dirty="0">
              <a:solidFill>
                <a:schemeClr val="accent1">
                  <a:lumMod val="75000"/>
                </a:schemeClr>
              </a:solidFill>
            </a:endParaRPr>
          </a:p>
        </p:txBody>
      </p:sp>
      <p:sp>
        <p:nvSpPr>
          <p:cNvPr id="8" name="Text Placeholder 1">
            <a:extLst>
              <a:ext uri="{FF2B5EF4-FFF2-40B4-BE49-F238E27FC236}">
                <a16:creationId xmlns:a16="http://schemas.microsoft.com/office/drawing/2014/main" id="{AB5127F7-76E1-5543-A16B-56694E364B19}"/>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6BB68D60-12E3-E247-9024-4FE57BD522B9}"/>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406903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EC26101-9254-564B-9FCA-D5BA01EC85EB}"/>
              </a:ext>
            </a:extLst>
          </p:cNvPr>
          <p:cNvSpPr>
            <a:spLocks noGrp="1"/>
          </p:cNvSpPr>
          <p:nvPr>
            <p:ph type="body" sz="quarter" idx="13"/>
          </p:nvPr>
        </p:nvSpPr>
        <p:spPr>
          <a:noFill/>
        </p:spPr>
        <p:txBody>
          <a:bodyPr/>
          <a:lstStyle/>
          <a:p>
            <a:endParaRPr lang="nl-NL" dirty="0"/>
          </a:p>
          <a:p>
            <a:endParaRPr lang="nl-NL" dirty="0"/>
          </a:p>
          <a:p>
            <a:endParaRPr lang="nl-NL" dirty="0"/>
          </a:p>
          <a:p>
            <a:pPr algn="l"/>
            <a:r>
              <a:rPr lang="nl-NL" sz="3200" dirty="0"/>
              <a:t>“ Markering is het </a:t>
            </a:r>
            <a:r>
              <a:rPr lang="nl-NL" sz="3200" b="1" dirty="0"/>
              <a:t>actief vaststellen</a:t>
            </a:r>
            <a:r>
              <a:rPr lang="nl-NL" sz="3200" dirty="0"/>
              <a:t>, </a:t>
            </a:r>
            <a:r>
              <a:rPr lang="nl-NL" sz="3200" b="1" dirty="0"/>
              <a:t>benoemen</a:t>
            </a:r>
            <a:r>
              <a:rPr lang="nl-NL" sz="3200" dirty="0"/>
              <a:t> en </a:t>
            </a:r>
            <a:r>
              <a:rPr lang="nl-NL" sz="3200" b="1" dirty="0"/>
              <a:t>bespreke</a:t>
            </a:r>
            <a:r>
              <a:rPr lang="nl-NL" sz="3200" dirty="0"/>
              <a:t>n van </a:t>
            </a:r>
            <a:br>
              <a:rPr lang="nl-NL" sz="3200" dirty="0"/>
            </a:br>
            <a:r>
              <a:rPr lang="nl-NL" sz="3200" dirty="0"/>
              <a:t>             de constatering dat de </a:t>
            </a:r>
            <a:r>
              <a:rPr lang="nl-NL" sz="3200" b="1" dirty="0"/>
              <a:t>palliatieve fase</a:t>
            </a:r>
            <a:r>
              <a:rPr lang="nl-NL" sz="3200" dirty="0"/>
              <a:t> is ingegaan. </a:t>
            </a:r>
            <a:br>
              <a:rPr lang="nl-NL" sz="3200" dirty="0"/>
            </a:br>
            <a:r>
              <a:rPr lang="nl-NL" sz="3200" dirty="0"/>
              <a:t>  De behandeling is niet meer gericht op curatie, maar op </a:t>
            </a:r>
            <a:r>
              <a:rPr lang="nl-NL" sz="3200" b="1" dirty="0"/>
              <a:t>palliatie</a:t>
            </a:r>
            <a:r>
              <a:rPr lang="nl-NL" sz="3200" dirty="0"/>
              <a:t>.” </a:t>
            </a:r>
          </a:p>
          <a:p>
            <a:endParaRPr lang="nl-NL" sz="3200"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Bron: Onderwijsraamwerk 2.0 in samenspraak met PZNL (2020) </a:t>
            </a:r>
          </a:p>
        </p:txBody>
      </p:sp>
      <p:sp>
        <p:nvSpPr>
          <p:cNvPr id="5" name="Tijdelijke aanduiding voor tekst 4">
            <a:extLst>
              <a:ext uri="{FF2B5EF4-FFF2-40B4-BE49-F238E27FC236}">
                <a16:creationId xmlns:a16="http://schemas.microsoft.com/office/drawing/2014/main" id="{93BB3575-E196-664B-85FF-09299795D520}"/>
              </a:ext>
            </a:extLst>
          </p:cNvPr>
          <p:cNvSpPr>
            <a:spLocks noGrp="1"/>
          </p:cNvSpPr>
          <p:nvPr>
            <p:ph type="body" sz="quarter" idx="14"/>
          </p:nvPr>
        </p:nvSpPr>
        <p:spPr/>
        <p:txBody>
          <a:bodyPr/>
          <a:lstStyle/>
          <a:p>
            <a:r>
              <a:rPr lang="nl-NL" dirty="0"/>
              <a:t>Definitie Markering</a:t>
            </a:r>
          </a:p>
        </p:txBody>
      </p:sp>
      <p:pic>
        <p:nvPicPr>
          <p:cNvPr id="7" name="Afbeelding 6" descr="Afbeelding met tekst, persoon&#10;&#10;Automatisch gegenereerde beschrijving">
            <a:extLst>
              <a:ext uri="{FF2B5EF4-FFF2-40B4-BE49-F238E27FC236}">
                <a16:creationId xmlns:a16="http://schemas.microsoft.com/office/drawing/2014/main" id="{8219F238-D95B-494C-BCA3-1FCB78800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510" y="6237726"/>
            <a:ext cx="3960672" cy="2834837"/>
          </a:xfrm>
          <a:prstGeom prst="rect">
            <a:avLst/>
          </a:prstGeom>
        </p:spPr>
      </p:pic>
      <p:pic>
        <p:nvPicPr>
          <p:cNvPr id="9" name="Picture 5">
            <a:extLst>
              <a:ext uri="{FF2B5EF4-FFF2-40B4-BE49-F238E27FC236}">
                <a16:creationId xmlns:a16="http://schemas.microsoft.com/office/drawing/2014/main" id="{052F0615-A4A4-674D-BEDD-A8D8F8B38BED}"/>
              </a:ext>
            </a:extLst>
          </p:cNvPr>
          <p:cNvPicPr>
            <a:picLocks noChangeAspect="1"/>
          </p:cNvPicPr>
          <p:nvPr/>
        </p:nvPicPr>
        <p:blipFill>
          <a:blip r:embed="rId4"/>
          <a:stretch>
            <a:fillRect/>
          </a:stretch>
        </p:blipFill>
        <p:spPr>
          <a:xfrm>
            <a:off x="7766050" y="1057118"/>
            <a:ext cx="1334681" cy="1332069"/>
          </a:xfrm>
          <a:prstGeom prst="rect">
            <a:avLst/>
          </a:prstGeom>
        </p:spPr>
      </p:pic>
      <p:sp>
        <p:nvSpPr>
          <p:cNvPr id="10" name="Text Placeholder 1">
            <a:extLst>
              <a:ext uri="{FF2B5EF4-FFF2-40B4-BE49-F238E27FC236}">
                <a16:creationId xmlns:a16="http://schemas.microsoft.com/office/drawing/2014/main" id="{87B38C4A-7167-0642-B89E-96C86314D70E}"/>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2" name="Text Placeholder 2">
            <a:extLst>
              <a:ext uri="{FF2B5EF4-FFF2-40B4-BE49-F238E27FC236}">
                <a16:creationId xmlns:a16="http://schemas.microsoft.com/office/drawing/2014/main" id="{FBCE33CF-BBA0-A043-9810-A826D2F0F9B9}"/>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072307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289049" y="396875"/>
            <a:ext cx="19964401" cy="1828800"/>
          </a:xfrm>
        </p:spPr>
        <p:txBody>
          <a:bodyPr/>
          <a:lstStyle/>
          <a:p>
            <a:r>
              <a:rPr lang="nl-NL" dirty="0"/>
              <a:t>Video’s in gesprek over leven en dood </a:t>
            </a:r>
          </a:p>
        </p:txBody>
      </p:sp>
      <p:pic>
        <p:nvPicPr>
          <p:cNvPr id="9" name="Afbeelding 8" descr="Afbeelding met tekst, verschillend&#10;&#10;Automatisch gegenereerde beschrijving">
            <a:extLst>
              <a:ext uri="{FF2B5EF4-FFF2-40B4-BE49-F238E27FC236}">
                <a16:creationId xmlns:a16="http://schemas.microsoft.com/office/drawing/2014/main" id="{4D641875-41C6-F745-B449-26B25D06B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2530475"/>
            <a:ext cx="12877800" cy="6216161"/>
          </a:xfrm>
          <a:prstGeom prst="rect">
            <a:avLst/>
          </a:prstGeom>
        </p:spPr>
      </p:pic>
      <p:sp>
        <p:nvSpPr>
          <p:cNvPr id="7" name="Text Placeholder 1">
            <a:extLst>
              <a:ext uri="{FF2B5EF4-FFF2-40B4-BE49-F238E27FC236}">
                <a16:creationId xmlns:a16="http://schemas.microsoft.com/office/drawing/2014/main" id="{74E38062-02CC-DE44-9557-07DE526406EE}"/>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2A342FD0-5588-DD4D-A60F-78E7FD688FC3}"/>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461182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8D5CDED-4174-3A4D-88FA-71BBF6193195}"/>
              </a:ext>
            </a:extLst>
          </p:cNvPr>
          <p:cNvSpPr>
            <a:spLocks noGrp="1"/>
          </p:cNvSpPr>
          <p:nvPr>
            <p:ph type="body" sz="quarter" idx="14"/>
          </p:nvPr>
        </p:nvSpPr>
        <p:spPr>
          <a:xfrm>
            <a:off x="1517649" y="396875"/>
            <a:ext cx="19964401" cy="1828800"/>
          </a:xfrm>
        </p:spPr>
        <p:txBody>
          <a:bodyPr/>
          <a:lstStyle/>
          <a:p>
            <a:r>
              <a:rPr lang="nl-NL" dirty="0"/>
              <a:t>Bijsluiter video’s</a:t>
            </a:r>
          </a:p>
        </p:txBody>
      </p:sp>
      <p:sp>
        <p:nvSpPr>
          <p:cNvPr id="7" name="Tijdelijke aanduiding voor tekst 3">
            <a:extLst>
              <a:ext uri="{FF2B5EF4-FFF2-40B4-BE49-F238E27FC236}">
                <a16:creationId xmlns:a16="http://schemas.microsoft.com/office/drawing/2014/main" id="{9FE0C022-11C2-D746-9877-112FEDF74538}"/>
              </a:ext>
            </a:extLst>
          </p:cNvPr>
          <p:cNvSpPr>
            <a:spLocks noGrp="1"/>
          </p:cNvSpPr>
          <p:nvPr>
            <p:ph type="body" sz="quarter" idx="13"/>
          </p:nvPr>
        </p:nvSpPr>
        <p:spPr>
          <a:xfrm>
            <a:off x="1547813" y="2378075"/>
            <a:ext cx="17173575" cy="6542088"/>
          </a:xfrm>
        </p:spPr>
        <p:txBody>
          <a:bodyPr/>
          <a:lstStyle/>
          <a:p>
            <a:endParaRPr lang="nl-NL" sz="3200" dirty="0"/>
          </a:p>
          <a:p>
            <a:endParaRPr lang="nl-NL" sz="3200" dirty="0"/>
          </a:p>
          <a:p>
            <a:endParaRPr lang="nl-NL" sz="3200" dirty="0"/>
          </a:p>
        </p:txBody>
      </p:sp>
      <p:pic>
        <p:nvPicPr>
          <p:cNvPr id="9" name="Afbeelding 8">
            <a:extLst>
              <a:ext uri="{FF2B5EF4-FFF2-40B4-BE49-F238E27FC236}">
                <a16:creationId xmlns:a16="http://schemas.microsoft.com/office/drawing/2014/main" id="{6BC61FCD-DE55-5140-A4C7-23FBBE1B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50" y="2530475"/>
            <a:ext cx="9292806" cy="6972083"/>
          </a:xfrm>
          <a:prstGeom prst="rect">
            <a:avLst/>
          </a:prstGeom>
          <a:ln w="12700">
            <a:solidFill>
              <a:schemeClr val="accent1">
                <a:lumMod val="75000"/>
              </a:schemeClr>
            </a:solidFill>
          </a:ln>
        </p:spPr>
      </p:pic>
      <p:sp>
        <p:nvSpPr>
          <p:cNvPr id="10" name="Text Placeholder 1">
            <a:extLst>
              <a:ext uri="{FF2B5EF4-FFF2-40B4-BE49-F238E27FC236}">
                <a16:creationId xmlns:a16="http://schemas.microsoft.com/office/drawing/2014/main" id="{FE33C61F-2433-B44B-9D49-3675F2DC3FBF}"/>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EBFA0715-3A8F-2444-B683-1BBD0B8A858C}"/>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656246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4AA2313-7DF2-F946-B742-C381ECC1ECA2}"/>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05535444-E9DB-7E40-AF0D-899CD6C36817}"/>
              </a:ext>
            </a:extLst>
          </p:cNvPr>
          <p:cNvSpPr>
            <a:spLocks noGrp="1"/>
          </p:cNvSpPr>
          <p:nvPr>
            <p:ph type="body" sz="quarter" idx="14"/>
          </p:nvPr>
        </p:nvSpPr>
        <p:spPr/>
        <p:txBody>
          <a:bodyPr/>
          <a:lstStyle/>
          <a:p>
            <a:r>
              <a:rPr lang="nl-NL" dirty="0"/>
              <a:t>3. Conclusies wensen voor de toekomst </a:t>
            </a:r>
          </a:p>
        </p:txBody>
      </p:sp>
      <p:sp>
        <p:nvSpPr>
          <p:cNvPr id="7" name="Text Placeholder 1">
            <a:extLst>
              <a:ext uri="{FF2B5EF4-FFF2-40B4-BE49-F238E27FC236}">
                <a16:creationId xmlns:a16="http://schemas.microsoft.com/office/drawing/2014/main" id="{54F351E6-70C8-BF4A-B0BE-ACF98C88B539}"/>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51E60BE5-E52A-9447-947D-F7BB503E306A}"/>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924046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48AA065-C12C-C246-8ABE-C1BA5E89EC0E}"/>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2440C30E-200C-614F-BFF9-C8DE3AA964C7}"/>
              </a:ext>
            </a:extLst>
          </p:cNvPr>
          <p:cNvSpPr>
            <a:spLocks noGrp="1"/>
          </p:cNvSpPr>
          <p:nvPr>
            <p:ph type="body" sz="quarter" idx="14"/>
          </p:nvPr>
        </p:nvSpPr>
        <p:spPr/>
        <p:txBody>
          <a:bodyPr/>
          <a:lstStyle/>
          <a:p>
            <a:r>
              <a:rPr lang="nl-NL" dirty="0"/>
              <a:t>4. Acties voor verbeteringen benoemen</a:t>
            </a:r>
          </a:p>
        </p:txBody>
      </p:sp>
      <p:sp>
        <p:nvSpPr>
          <p:cNvPr id="7" name="Text Placeholder 1">
            <a:extLst>
              <a:ext uri="{FF2B5EF4-FFF2-40B4-BE49-F238E27FC236}">
                <a16:creationId xmlns:a16="http://schemas.microsoft.com/office/drawing/2014/main" id="{296B9E9C-87CB-F043-A7F1-887B97260E4D}"/>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7431100D-39D7-C14A-98CA-4018FA00212B}"/>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728786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48AA065-C12C-C246-8ABE-C1BA5E89EC0E}"/>
              </a:ext>
            </a:extLst>
          </p:cNvPr>
          <p:cNvSpPr>
            <a:spLocks noGrp="1"/>
          </p:cNvSpPr>
          <p:nvPr>
            <p:ph type="body" sz="quarter" idx="13"/>
          </p:nvPr>
        </p:nvSpPr>
        <p:spPr>
          <a:xfrm>
            <a:off x="1465262" y="2383631"/>
            <a:ext cx="17173575" cy="6542088"/>
          </a:xfrm>
        </p:spPr>
        <p:txBody>
          <a:bodyPr/>
          <a:lstStyle/>
          <a:p>
            <a:endParaRPr lang="nl-NL" dirty="0">
              <a:solidFill>
                <a:schemeClr val="accent6"/>
              </a:solidFill>
            </a:endParaRPr>
          </a:p>
        </p:txBody>
      </p:sp>
      <p:sp>
        <p:nvSpPr>
          <p:cNvPr id="5" name="Tijdelijke aanduiding voor tekst 4">
            <a:extLst>
              <a:ext uri="{FF2B5EF4-FFF2-40B4-BE49-F238E27FC236}">
                <a16:creationId xmlns:a16="http://schemas.microsoft.com/office/drawing/2014/main" id="{2440C30E-200C-614F-BFF9-C8DE3AA964C7}"/>
              </a:ext>
            </a:extLst>
          </p:cNvPr>
          <p:cNvSpPr>
            <a:spLocks noGrp="1"/>
          </p:cNvSpPr>
          <p:nvPr>
            <p:ph type="body" sz="quarter" idx="14"/>
          </p:nvPr>
        </p:nvSpPr>
        <p:spPr/>
        <p:txBody>
          <a:bodyPr/>
          <a:lstStyle/>
          <a:p>
            <a:r>
              <a:rPr lang="nl-NL" dirty="0"/>
              <a:t>5. Acties voor verbeteringen verzamelen</a:t>
            </a:r>
          </a:p>
        </p:txBody>
      </p:sp>
      <p:sp>
        <p:nvSpPr>
          <p:cNvPr id="7" name="Text Placeholder 1">
            <a:extLst>
              <a:ext uri="{FF2B5EF4-FFF2-40B4-BE49-F238E27FC236}">
                <a16:creationId xmlns:a16="http://schemas.microsoft.com/office/drawing/2014/main" id="{A8514A05-107D-6149-9739-3F370BA17283}"/>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2A0E7D83-D354-1F47-9915-312089ADBF62}"/>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2432603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A58FCFE-5ED9-F44A-B48C-462EC0BB1775}"/>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1A4B8EC4-5CCB-6F43-8603-C2EE82BDEC85}"/>
              </a:ext>
            </a:extLst>
          </p:cNvPr>
          <p:cNvSpPr>
            <a:spLocks noGrp="1"/>
          </p:cNvSpPr>
          <p:nvPr>
            <p:ph type="body" sz="quarter" idx="14"/>
          </p:nvPr>
        </p:nvSpPr>
        <p:spPr/>
        <p:txBody>
          <a:bodyPr/>
          <a:lstStyle/>
          <a:p>
            <a:r>
              <a:rPr lang="nl-NL" dirty="0"/>
              <a:t>6. Prioriteren</a:t>
            </a:r>
          </a:p>
        </p:txBody>
      </p:sp>
      <p:sp>
        <p:nvSpPr>
          <p:cNvPr id="7" name="Text Placeholder 1">
            <a:extLst>
              <a:ext uri="{FF2B5EF4-FFF2-40B4-BE49-F238E27FC236}">
                <a16:creationId xmlns:a16="http://schemas.microsoft.com/office/drawing/2014/main" id="{0A5D9360-D70D-E543-A4FB-AB85E09E0BD2}"/>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1ACAC8CA-8F3F-7B47-B12E-AFF9C26144F6}"/>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4065936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F6A5A30-17F1-674A-AA4D-22DDDDB7968E}"/>
              </a:ext>
            </a:extLst>
          </p:cNvPr>
          <p:cNvSpPr>
            <a:spLocks noGrp="1"/>
          </p:cNvSpPr>
          <p:nvPr>
            <p:ph type="body" sz="quarter" idx="13"/>
          </p:nvPr>
        </p:nvSpPr>
        <p:spPr/>
        <p:txBody>
          <a:bodyPr/>
          <a:lstStyle/>
          <a:p>
            <a:r>
              <a:rPr lang="nl-NL" sz="2800" dirty="0"/>
              <a:t>Welke specifieke punten zijn bijgebleven in deze bijeenkomst?  </a:t>
            </a:r>
          </a:p>
        </p:txBody>
      </p:sp>
      <p:sp>
        <p:nvSpPr>
          <p:cNvPr id="5" name="Tijdelijke aanduiding voor tekst 4">
            <a:extLst>
              <a:ext uri="{FF2B5EF4-FFF2-40B4-BE49-F238E27FC236}">
                <a16:creationId xmlns:a16="http://schemas.microsoft.com/office/drawing/2014/main" id="{B842F1C1-6CF5-344E-A565-D2356DE71A4B}"/>
              </a:ext>
            </a:extLst>
          </p:cNvPr>
          <p:cNvSpPr>
            <a:spLocks noGrp="1"/>
          </p:cNvSpPr>
          <p:nvPr>
            <p:ph type="body" sz="quarter" idx="14"/>
          </p:nvPr>
        </p:nvSpPr>
        <p:spPr/>
        <p:txBody>
          <a:bodyPr/>
          <a:lstStyle/>
          <a:p>
            <a:r>
              <a:rPr lang="nl-NL" dirty="0"/>
              <a:t>7. Afronding</a:t>
            </a:r>
          </a:p>
        </p:txBody>
      </p:sp>
      <p:sp>
        <p:nvSpPr>
          <p:cNvPr id="7" name="Text Placeholder 1">
            <a:extLst>
              <a:ext uri="{FF2B5EF4-FFF2-40B4-BE49-F238E27FC236}">
                <a16:creationId xmlns:a16="http://schemas.microsoft.com/office/drawing/2014/main" id="{41AAB6CE-0C63-9245-BC8D-CB15AD0F0990}"/>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36DC7BED-98A4-C546-B74E-941ED68E36C3}"/>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4854736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296C844-ACAB-2F42-8D5D-AC1DCCD43511}"/>
              </a:ext>
            </a:extLst>
          </p:cNvPr>
          <p:cNvSpPr>
            <a:spLocks noGrp="1"/>
          </p:cNvSpPr>
          <p:nvPr>
            <p:ph type="body" sz="quarter" idx="13"/>
          </p:nvPr>
        </p:nvSpPr>
        <p:spPr/>
        <p:txBody>
          <a:bodyPr/>
          <a:lstStyle/>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3"/>
              </a:rPr>
              <a:t>Advance Care Planning in de eerste lijn voor de kwetsbare oudere patiënt en diens naasten</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Amsterdam UMC, 2019</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4"/>
              </a:rPr>
              <a:t>Advance care planning in de palliatieve fase van mensen met een verstandelijke beperking: ontwikkeling, evaluatie en implementatie van een ACP-programma</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Koraal, 2020</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5"/>
              </a:rPr>
              <a:t>Bijdragen aan het welbevinden van patiënten en hun naasten door markering van de palliatieve fase en proactieve zorgplanning</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ZonMw, Ligare, Hogescholen Windesheim en Saxion, 2019</a:t>
            </a:r>
          </a:p>
          <a:p>
            <a:pPr marL="342900" lvl="0" indent="-342900">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6"/>
              </a:rPr>
              <a:t>E-book voor de patiënt ‘Praat op tijd over uw levenseinde’</a:t>
            </a:r>
            <a:r>
              <a:rPr lang="nl-NL"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KNMG e.a., 2017</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7"/>
              </a:rPr>
              <a:t>Folder Praten over behandelwensen en -grenzen informatie voor patiënten en familie over behandelbeperkingen, (Patiëntenfederatie Nederland, 2019)</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8"/>
              </a:rPr>
              <a:t>Formulier uniform vastleggen proactieve zorgplanning, (NHG e.a., 2020)</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9"/>
              </a:rPr>
              <a:t>Hoe de keuzehulp helpt om je behandelwensen ‘op papier’ te zetten</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Rijnmond, 2020</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0"/>
              </a:rPr>
              <a:t>Implementatiehandreiking Advance Care Planning, Nivel, 2020</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1"/>
              </a:rPr>
              <a:t>In gesprek over leven en dood. Passende zorg en ondersteuning in de laatste levensfase voor niet-westerse migranten</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Pharos, 2019</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2"/>
              </a:rPr>
              <a:t>Kwaliteitskader palliatieve zorg Nederland. IKNL/Palliactief 2017</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3"/>
              </a:rPr>
              <a:t>Leidraad voor het proces en uniform vastleggen van proactieve zorgplanning </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(advance care planning, ACP) naar aanleiding van de COVID-19-pandemie. Proactieve zorgplanning. PZNL, 2020</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4"/>
              </a:rPr>
              <a:t>Markering van de palliatieve fase</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PZNL, 2019</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5"/>
              </a:rPr>
              <a:t>Parel voor advance care planning bij mensen met een verstandelijke beperking</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ZonMW</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2021</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6"/>
              </a:rPr>
              <a:t>Praat op tijd over je levenseinde</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Patiëntenfederatie</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7"/>
              </a:rPr>
              <a:t>Pro-actieve palliatieve zorg voor mensen met een ernstige psychiatrische aandoening: ontwikkeling, invoering en evaluatie van een interventieprogramma</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Hogeschool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Inholland</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2020</a:t>
            </a:r>
          </a:p>
          <a:p>
            <a:endParaRPr lang="nl-NL" dirty="0"/>
          </a:p>
        </p:txBody>
      </p:sp>
      <p:sp>
        <p:nvSpPr>
          <p:cNvPr id="5" name="Tijdelijke aanduiding voor tekst 4">
            <a:extLst>
              <a:ext uri="{FF2B5EF4-FFF2-40B4-BE49-F238E27FC236}">
                <a16:creationId xmlns:a16="http://schemas.microsoft.com/office/drawing/2014/main" id="{18D4DFCC-CAD7-DB46-93AE-49A2F4320C83}"/>
              </a:ext>
            </a:extLst>
          </p:cNvPr>
          <p:cNvSpPr>
            <a:spLocks noGrp="1"/>
          </p:cNvSpPr>
          <p:nvPr>
            <p:ph type="body" sz="quarter" idx="14"/>
          </p:nvPr>
        </p:nvSpPr>
        <p:spPr/>
        <p:txBody>
          <a:bodyPr/>
          <a:lstStyle/>
          <a:p>
            <a:r>
              <a:rPr lang="nl-NL" dirty="0"/>
              <a:t>Bronvermelding (1-2)</a:t>
            </a:r>
          </a:p>
        </p:txBody>
      </p:sp>
      <p:sp>
        <p:nvSpPr>
          <p:cNvPr id="7" name="Text Placeholder 1">
            <a:extLst>
              <a:ext uri="{FF2B5EF4-FFF2-40B4-BE49-F238E27FC236}">
                <a16:creationId xmlns:a16="http://schemas.microsoft.com/office/drawing/2014/main" id="{15CBA9F4-5F11-F644-8BFA-04F9F79E2389}"/>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D0C99C84-DAF6-004D-8785-9C3089B76667}"/>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3668964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E90EB04-87A9-6044-BD4B-93FAC1B28610}"/>
              </a:ext>
            </a:extLst>
          </p:cNvPr>
          <p:cNvSpPr>
            <a:spLocks noGrp="1"/>
          </p:cNvSpPr>
          <p:nvPr>
            <p:ph type="body" sz="quarter" idx="13"/>
          </p:nvPr>
        </p:nvSpPr>
        <p:spPr/>
        <p:txBody>
          <a:bodyPr/>
          <a:lstStyle/>
          <a:p>
            <a:pPr marL="282721" indent="-282721">
              <a:buFont typeface="Arial" panose="020B0604020202020204" pitchFamily="34" charset="0"/>
              <a:buChar char="•"/>
            </a:pPr>
            <a:endParaRPr lang="nl-NL" sz="2800" dirty="0">
              <a:hlinkClick r:id="rId3"/>
            </a:endParaRPr>
          </a:p>
          <a:p>
            <a:endParaRPr lang="nl-NL" dirty="0"/>
          </a:p>
        </p:txBody>
      </p:sp>
      <p:sp>
        <p:nvSpPr>
          <p:cNvPr id="5" name="Tijdelijke aanduiding voor tekst 4">
            <a:extLst>
              <a:ext uri="{FF2B5EF4-FFF2-40B4-BE49-F238E27FC236}">
                <a16:creationId xmlns:a16="http://schemas.microsoft.com/office/drawing/2014/main" id="{10B83BEC-030F-AB45-A5A8-79FC7A0E477B}"/>
              </a:ext>
            </a:extLst>
          </p:cNvPr>
          <p:cNvSpPr>
            <a:spLocks noGrp="1"/>
          </p:cNvSpPr>
          <p:nvPr>
            <p:ph type="body" sz="quarter" idx="14"/>
          </p:nvPr>
        </p:nvSpPr>
        <p:spPr/>
        <p:txBody>
          <a:bodyPr/>
          <a:lstStyle/>
          <a:p>
            <a:r>
              <a:rPr lang="nl-NL" dirty="0"/>
              <a:t>Bronvermelding (2-2)</a:t>
            </a:r>
          </a:p>
        </p:txBody>
      </p:sp>
      <p:sp>
        <p:nvSpPr>
          <p:cNvPr id="7" name="Text Placeholder 1">
            <a:extLst>
              <a:ext uri="{FF2B5EF4-FFF2-40B4-BE49-F238E27FC236}">
                <a16:creationId xmlns:a16="http://schemas.microsoft.com/office/drawing/2014/main" id="{AE6B9187-FD0A-014E-97E6-229446BB103D}"/>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EBD4125D-F541-BE49-BD3E-1CC9924F1418}"/>
              </a:ext>
            </a:extLst>
          </p:cNvPr>
          <p:cNvSpPr>
            <a:spLocks noGrp="1"/>
          </p:cNvSpPr>
          <p:nvPr>
            <p:ph type="body" sz="quarter" idx="12"/>
          </p:nvPr>
        </p:nvSpPr>
        <p:spPr/>
        <p:txBody>
          <a:bodyPr/>
          <a:lstStyle/>
          <a:p>
            <a:r>
              <a:rPr lang="nl-NL" dirty="0"/>
              <a:t>Oktober  2021</a:t>
            </a:r>
            <a:endParaRPr lang="en-NL" dirty="0"/>
          </a:p>
        </p:txBody>
      </p:sp>
      <p:sp>
        <p:nvSpPr>
          <p:cNvPr id="8" name="Tekstvak 7">
            <a:extLst>
              <a:ext uri="{FF2B5EF4-FFF2-40B4-BE49-F238E27FC236}">
                <a16:creationId xmlns:a16="http://schemas.microsoft.com/office/drawing/2014/main" id="{F114E368-BCB3-4939-BB43-975F8FE292EB}"/>
              </a:ext>
            </a:extLst>
          </p:cNvPr>
          <p:cNvSpPr txBox="1"/>
          <p:nvPr/>
        </p:nvSpPr>
        <p:spPr>
          <a:xfrm>
            <a:off x="1547460" y="2606675"/>
            <a:ext cx="16429390" cy="3207866"/>
          </a:xfrm>
          <a:prstGeom prst="rect">
            <a:avLst/>
          </a:prstGeom>
          <a:noFill/>
        </p:spPr>
        <p:txBody>
          <a:bodyPr wrap="square">
            <a:spAutoFit/>
          </a:bodyPr>
          <a:lstStyle/>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4"/>
              </a:rPr>
              <a:t>Proactieve zorgplanning als onderdeel van de huisartsenzorg</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ZonMW</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LOCo</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PZNL, 2021</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5"/>
              </a:rPr>
              <a:t>Proactieve zorgplanning in de praktijk</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ZonMW</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LOCo</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PZNL, 2021</a:t>
            </a:r>
          </a:p>
          <a:p>
            <a:pPr marL="342900" lvl="0" indent="-342900">
              <a:lnSpc>
                <a:spcPct val="115000"/>
              </a:lnSpc>
              <a:buFont typeface="Arial" panose="020B0604020202020204" pitchFamily="34" charset="0"/>
              <a:buChar char="•"/>
              <a:tabLst>
                <a:tab pos="457200" algn="l"/>
              </a:tabLst>
            </a:pPr>
            <a:r>
              <a:rPr lang="en-US"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6"/>
              </a:rPr>
              <a:t>Supportive &amp; Palliative Care Indicators Tool</a:t>
            </a:r>
            <a:r>
              <a:rPr lang="en-US"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(SPICT NL), </a:t>
            </a:r>
            <a:r>
              <a:rPr lang="en-US"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Pallialine</a:t>
            </a:r>
            <a:r>
              <a:rPr lang="en-US"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2017</a:t>
            </a:r>
            <a:r>
              <a:rPr lang="en-US"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7"/>
              </a:rPr>
              <a:t>Tijdig in gesprek : De ontwikkeling, evaluatie en implementatie van een digitale “Advance Care Planning” keuzehulp voor chronisch zieken in Nederland</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Erasmus M, 2020</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8"/>
              </a:rPr>
              <a:t>Tijdige herkenning van palliatieve zorgbehoeften bij patiënten met gevorderd chronisch hartfalen: I-HARP</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Maastricht Universitair Medisch Centrum +, 2020 </a:t>
            </a:r>
          </a:p>
          <a:p>
            <a:pPr marL="342900" lvl="0" indent="-342900">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9"/>
              </a:rPr>
              <a:t>Toolkit Advance Care Planning Voor implementatie van proactieve zorgplanning in de huisartsenpraktijk of regio</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a:t>
            </a:r>
            <a:r>
              <a:rPr lang="nl-NL" sz="1800" dirty="0" err="1">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Laego</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2017</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0"/>
              </a:rPr>
              <a:t>Verdieping in je werk Innoveren met Ouderen</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Hogeschool Windesheim, 2019</a:t>
            </a:r>
          </a:p>
          <a:p>
            <a:pPr marL="342900" lvl="0" indent="-342900">
              <a:lnSpc>
                <a:spcPct val="115000"/>
              </a:lnSpc>
              <a:buFont typeface="Arial" panose="020B0604020202020204" pitchFamily="34" charset="0"/>
              <a:buChar char="•"/>
              <a:tabLst>
                <a:tab pos="457200" algn="l"/>
              </a:tabLst>
            </a:pPr>
            <a:r>
              <a:rPr lang="nl-NL" sz="1800" u="sng"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hlinkClick r:id="rId11"/>
              </a:rPr>
              <a:t>Weet u wat u wilt?</a:t>
            </a:r>
            <a:r>
              <a:rPr lang="nl-NL" sz="1800" dirty="0">
                <a:solidFill>
                  <a:srgbClr val="053C5C"/>
                </a:solidFill>
                <a:effectLst/>
                <a:latin typeface="Century Gothic" panose="020B0502020202020204" pitchFamily="34" charset="0"/>
                <a:ea typeface="Calibri" panose="020F0502020204030204" pitchFamily="34" charset="0"/>
                <a:cs typeface="Times New Roman" panose="02020603050405020304" pitchFamily="18" charset="0"/>
              </a:rPr>
              <a:t>, Netwerken Palliatieve Zorg, 2021</a:t>
            </a:r>
          </a:p>
        </p:txBody>
      </p:sp>
    </p:spTree>
    <p:extLst>
      <p:ext uri="{BB962C8B-B14F-4D97-AF65-F5344CB8AC3E}">
        <p14:creationId xmlns:p14="http://schemas.microsoft.com/office/powerpoint/2010/main" val="3679536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C14DE-BC8F-F542-B87E-46A77F92D2B8}"/>
              </a:ext>
            </a:extLst>
          </p:cNvPr>
          <p:cNvSpPr>
            <a:spLocks noGrp="1"/>
          </p:cNvSpPr>
          <p:nvPr>
            <p:ph type="body" sz="quarter" idx="10"/>
          </p:nvPr>
        </p:nvSpPr>
        <p:spPr/>
        <p:txBody>
          <a:bodyPr/>
          <a:lstStyle/>
          <a:p>
            <a:r>
              <a:rPr lang="nl-NL" dirty="0"/>
              <a:t>Bijeenkomst</a:t>
            </a:r>
            <a:br>
              <a:rPr lang="nl-NL" dirty="0"/>
            </a:br>
            <a:r>
              <a:rPr lang="nl-NL" dirty="0"/>
              <a:t>markering en proactieve zorgplanning</a:t>
            </a:r>
            <a:endParaRPr lang="en-NL"/>
          </a:p>
        </p:txBody>
      </p:sp>
      <p:sp>
        <p:nvSpPr>
          <p:cNvPr id="3" name="Text Placeholder 2">
            <a:extLst>
              <a:ext uri="{FF2B5EF4-FFF2-40B4-BE49-F238E27FC236}">
                <a16:creationId xmlns:a16="http://schemas.microsoft.com/office/drawing/2014/main" id="{4D9B6DFF-4403-9545-A311-42E12206F804}"/>
              </a:ext>
            </a:extLst>
          </p:cNvPr>
          <p:cNvSpPr>
            <a:spLocks noGrp="1"/>
          </p:cNvSpPr>
          <p:nvPr>
            <p:ph type="body" sz="quarter" idx="12"/>
          </p:nvPr>
        </p:nvSpPr>
        <p:spPr/>
        <p:txBody>
          <a:bodyPr/>
          <a:lstStyle/>
          <a:p>
            <a:endParaRPr lang="en-NL"/>
          </a:p>
        </p:txBody>
      </p:sp>
      <p:sp>
        <p:nvSpPr>
          <p:cNvPr id="4" name="Picture Placeholder 3">
            <a:extLst>
              <a:ext uri="{FF2B5EF4-FFF2-40B4-BE49-F238E27FC236}">
                <a16:creationId xmlns:a16="http://schemas.microsoft.com/office/drawing/2014/main" id="{645F54E0-7AB1-264A-A387-15C1CBA06976}"/>
              </a:ext>
            </a:extLst>
          </p:cNvPr>
          <p:cNvSpPr>
            <a:spLocks noGrp="1"/>
          </p:cNvSpPr>
          <p:nvPr>
            <p:ph type="pic" sz="quarter" idx="13"/>
          </p:nvPr>
        </p:nvSpPr>
        <p:spPr/>
      </p:sp>
      <p:sp>
        <p:nvSpPr>
          <p:cNvPr id="5" name="Picture Placeholder 4">
            <a:extLst>
              <a:ext uri="{FF2B5EF4-FFF2-40B4-BE49-F238E27FC236}">
                <a16:creationId xmlns:a16="http://schemas.microsoft.com/office/drawing/2014/main" id="{8B074C5D-8200-0D45-85E3-1E592FCDD972}"/>
              </a:ext>
            </a:extLst>
          </p:cNvPr>
          <p:cNvSpPr>
            <a:spLocks noGrp="1"/>
          </p:cNvSpPr>
          <p:nvPr>
            <p:ph type="pic" sz="quarter" idx="14"/>
          </p:nvPr>
        </p:nvSpPr>
        <p:spPr/>
      </p:sp>
      <p:sp>
        <p:nvSpPr>
          <p:cNvPr id="6" name="Picture Placeholder 5">
            <a:extLst>
              <a:ext uri="{FF2B5EF4-FFF2-40B4-BE49-F238E27FC236}">
                <a16:creationId xmlns:a16="http://schemas.microsoft.com/office/drawing/2014/main" id="{75DB1410-3C66-114B-B711-9136F6986C1B}"/>
              </a:ext>
            </a:extLst>
          </p:cNvPr>
          <p:cNvSpPr>
            <a:spLocks noGrp="1"/>
          </p:cNvSpPr>
          <p:nvPr>
            <p:ph type="pic" sz="quarter" idx="15"/>
          </p:nvPr>
        </p:nvSpPr>
        <p:spPr/>
      </p:sp>
    </p:spTree>
    <p:extLst>
      <p:ext uri="{BB962C8B-B14F-4D97-AF65-F5344CB8AC3E}">
        <p14:creationId xmlns:p14="http://schemas.microsoft.com/office/powerpoint/2010/main" val="1289973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35F2C6C-687E-5E40-ACA6-876BFE1464B2}"/>
              </a:ext>
            </a:extLst>
          </p:cNvPr>
          <p:cNvSpPr>
            <a:spLocks noGrp="1"/>
          </p:cNvSpPr>
          <p:nvPr>
            <p:ph type="body" sz="quarter" idx="13"/>
          </p:nvPr>
        </p:nvSpPr>
        <p:spPr/>
        <p:txBody>
          <a:bodyPr/>
          <a:lstStyle/>
          <a:p>
            <a:pPr marL="457200" indent="-457200">
              <a:buFont typeface="Arial" panose="020B0604020202020204" pitchFamily="34" charset="0"/>
              <a:buChar char="•"/>
            </a:pPr>
            <a:r>
              <a:rPr lang="nl-NL" sz="2800" dirty="0"/>
              <a:t>Wat komt er bij jou op als je denkt over markering?</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Kun je een voorbeeld noemen van een moment waarin je gemarkeerd hebt?</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Wat zijn de voordelen van markering?</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In het Kwaliteitskader worden drie momenten van markering genoemd. </a:t>
            </a:r>
            <a:br>
              <a:rPr lang="nl-NL" sz="2800" dirty="0"/>
            </a:br>
            <a:r>
              <a:rPr lang="nl-NL" sz="2800" dirty="0"/>
              <a:t>Kennen jullie deze drie momenten? </a:t>
            </a:r>
          </a:p>
        </p:txBody>
      </p:sp>
      <p:sp>
        <p:nvSpPr>
          <p:cNvPr id="5" name="Tijdelijke aanduiding voor tekst 4">
            <a:extLst>
              <a:ext uri="{FF2B5EF4-FFF2-40B4-BE49-F238E27FC236}">
                <a16:creationId xmlns:a16="http://schemas.microsoft.com/office/drawing/2014/main" id="{74A20F55-4203-474E-A680-F1EE68A6E27A}"/>
              </a:ext>
            </a:extLst>
          </p:cNvPr>
          <p:cNvSpPr>
            <a:spLocks noGrp="1"/>
          </p:cNvSpPr>
          <p:nvPr>
            <p:ph type="body" sz="quarter" idx="14"/>
          </p:nvPr>
        </p:nvSpPr>
        <p:spPr/>
        <p:txBody>
          <a:bodyPr/>
          <a:lstStyle/>
          <a:p>
            <a:r>
              <a:rPr lang="nl-NL" dirty="0"/>
              <a:t>Vragen markering</a:t>
            </a:r>
          </a:p>
        </p:txBody>
      </p:sp>
      <p:pic>
        <p:nvPicPr>
          <p:cNvPr id="7" name="Afbeelding 6" descr="Afbeelding met kaart&#10;&#10;Automatisch gegenereerde beschrijving">
            <a:extLst>
              <a:ext uri="{FF2B5EF4-FFF2-40B4-BE49-F238E27FC236}">
                <a16:creationId xmlns:a16="http://schemas.microsoft.com/office/drawing/2014/main" id="{A07E10E1-B585-D74A-8CDD-ED0AAC95C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2250" y="4359275"/>
            <a:ext cx="3674608" cy="3674608"/>
          </a:xfrm>
          <a:prstGeom prst="rect">
            <a:avLst/>
          </a:prstGeom>
        </p:spPr>
      </p:pic>
      <p:sp>
        <p:nvSpPr>
          <p:cNvPr id="9" name="Text Placeholder 1">
            <a:extLst>
              <a:ext uri="{FF2B5EF4-FFF2-40B4-BE49-F238E27FC236}">
                <a16:creationId xmlns:a16="http://schemas.microsoft.com/office/drawing/2014/main" id="{D77F9E59-BF0A-7A4D-8A7A-54118980F18E}"/>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1" name="Text Placeholder 2">
            <a:extLst>
              <a:ext uri="{FF2B5EF4-FFF2-40B4-BE49-F238E27FC236}">
                <a16:creationId xmlns:a16="http://schemas.microsoft.com/office/drawing/2014/main" id="{CB84B226-D1C6-F34B-9ABC-52649B0E4615}"/>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149470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3E8F8FE-2093-2F4F-9939-2AAB7721F259}"/>
              </a:ext>
            </a:extLst>
          </p:cNvPr>
          <p:cNvSpPr>
            <a:spLocks noGrp="1"/>
          </p:cNvSpPr>
          <p:nvPr>
            <p:ph type="body" sz="quarter" idx="14"/>
          </p:nvPr>
        </p:nvSpPr>
        <p:spPr/>
        <p:txBody>
          <a:bodyPr/>
          <a:lstStyle/>
          <a:p>
            <a:r>
              <a:rPr lang="nl-NL" dirty="0"/>
              <a:t>Animatie markering van de palliatieve fase </a:t>
            </a:r>
          </a:p>
        </p:txBody>
      </p:sp>
      <p:pic>
        <p:nvPicPr>
          <p:cNvPr id="7" name="Onlinemedia 6" descr="Markering van de palliatieve fase">
            <a:hlinkClick r:id="" action="ppaction://media"/>
            <a:extLst>
              <a:ext uri="{FF2B5EF4-FFF2-40B4-BE49-F238E27FC236}">
                <a16:creationId xmlns:a16="http://schemas.microsoft.com/office/drawing/2014/main" id="{AE46F530-1468-1244-8801-9B94E65A4758}"/>
              </a:ext>
            </a:extLst>
          </p:cNvPr>
          <p:cNvPicPr>
            <a:picLocks noRot="1" noChangeAspect="1"/>
          </p:cNvPicPr>
          <p:nvPr>
            <a:videoFile r:link="rId1"/>
          </p:nvPr>
        </p:nvPicPr>
        <p:blipFill>
          <a:blip r:embed="rId4"/>
          <a:stretch>
            <a:fillRect/>
          </a:stretch>
        </p:blipFill>
        <p:spPr>
          <a:xfrm>
            <a:off x="4489450" y="2648839"/>
            <a:ext cx="9829800" cy="5553837"/>
          </a:xfrm>
          <a:prstGeom prst="rect">
            <a:avLst/>
          </a:prstGeom>
        </p:spPr>
      </p:pic>
      <p:sp>
        <p:nvSpPr>
          <p:cNvPr id="8" name="Text Placeholder 1">
            <a:extLst>
              <a:ext uri="{FF2B5EF4-FFF2-40B4-BE49-F238E27FC236}">
                <a16:creationId xmlns:a16="http://schemas.microsoft.com/office/drawing/2014/main" id="{F0A3F3AF-9DF4-414B-A404-14562CDEEBE8}"/>
              </a:ext>
            </a:extLst>
          </p:cNvPr>
          <p:cNvSpPr>
            <a:spLocks noGrp="1"/>
          </p:cNvSpPr>
          <p:nvPr>
            <p:ph type="body" sz="quarter" idx="11"/>
          </p:nvPr>
        </p:nvSpPr>
        <p:spPr>
          <a:xfrm>
            <a:off x="4184650" y="9804557"/>
            <a:ext cx="4419600" cy="327025"/>
          </a:xfrm>
        </p:spPr>
        <p:txBody>
          <a:bodyPr/>
          <a:lstStyle/>
          <a:p>
            <a:r>
              <a:rPr lang="nl-NL" dirty="0"/>
              <a:t>Markering en proactieve zorgplanning </a:t>
            </a:r>
            <a:endParaRPr lang="en-NL"/>
          </a:p>
        </p:txBody>
      </p:sp>
      <p:sp>
        <p:nvSpPr>
          <p:cNvPr id="10" name="Text Placeholder 2">
            <a:extLst>
              <a:ext uri="{FF2B5EF4-FFF2-40B4-BE49-F238E27FC236}">
                <a16:creationId xmlns:a16="http://schemas.microsoft.com/office/drawing/2014/main" id="{5AC3AD68-9655-5846-A795-FD7820D6DB2E}"/>
              </a:ext>
            </a:extLst>
          </p:cNvPr>
          <p:cNvSpPr>
            <a:spLocks noGrp="1"/>
          </p:cNvSpPr>
          <p:nvPr>
            <p:ph type="body" sz="quarter" idx="12"/>
          </p:nvPr>
        </p:nvSpPr>
        <p:spPr/>
        <p:txBody>
          <a:bodyPr/>
          <a:lstStyle/>
          <a:p>
            <a:r>
              <a:rPr lang="nl-NL" dirty="0"/>
              <a:t>Oktober  2021</a:t>
            </a:r>
            <a:endParaRPr lang="en-NL" dirty="0"/>
          </a:p>
        </p:txBody>
      </p:sp>
    </p:spTree>
    <p:extLst>
      <p:ext uri="{BB962C8B-B14F-4D97-AF65-F5344CB8AC3E}">
        <p14:creationId xmlns:p14="http://schemas.microsoft.com/office/powerpoint/2010/main" val="246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ZNL">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2024</TotalTime>
  <Words>7541</Words>
  <Application>Microsoft Office PowerPoint</Application>
  <PresentationFormat>Aangepast</PresentationFormat>
  <Paragraphs>725</Paragraphs>
  <Slides>79</Slides>
  <Notes>79</Notes>
  <HiddenSlides>0</HiddenSlides>
  <MMClips>7</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79</vt:i4>
      </vt:variant>
    </vt:vector>
  </HeadingPairs>
  <TitlesOfParts>
    <vt:vector size="87" baseType="lpstr">
      <vt:lpstr>Arial</vt:lpstr>
      <vt:lpstr>century-gothic</vt:lpstr>
      <vt:lpstr>Century Gothic</vt:lpstr>
      <vt:lpstr>Calibri</vt:lpstr>
      <vt:lpstr>Symbol</vt:lpstr>
      <vt:lpstr>Century Gothic Pro</vt:lpstr>
      <vt:lpstr>Roboto</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PZL-2021-001 PPT - wit</dc:title>
  <dc:creator>Creators Hive</dc:creator>
  <cp:lastModifiedBy>Caro Verlouw</cp:lastModifiedBy>
  <cp:revision>35</cp:revision>
  <dcterms:created xsi:type="dcterms:W3CDTF">2021-09-09T09:32:12Z</dcterms:created>
  <dcterms:modified xsi:type="dcterms:W3CDTF">2021-10-06T06:46:58Z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2021-09-09T00:00:00Z</vt:filetime>
  </property>
  <property fmtid="{D5CDD505-2E9C-101B-9397-08002B2CF9AE}" pid="3" name="Creator">
    <vt:lpwstr>Adobe Illustrator 25.4 (Windows)</vt:lpwstr>
  </property>
  <property fmtid="{D5CDD505-2E9C-101B-9397-08002B2CF9AE}" pid="4" name="LastSaved">
    <vt:filetime>2021-09-09T00:00:00Z</vt:filetime>
  </property>
</Properties>
</file>